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8" r:id="rId4"/>
    <p:sldId id="273" r:id="rId5"/>
    <p:sldId id="259" r:id="rId6"/>
    <p:sldId id="260" r:id="rId7"/>
    <p:sldId id="261" r:id="rId8"/>
    <p:sldId id="275" r:id="rId9"/>
    <p:sldId id="276" r:id="rId10"/>
    <p:sldId id="262" r:id="rId11"/>
    <p:sldId id="279" r:id="rId12"/>
    <p:sldId id="278" r:id="rId13"/>
    <p:sldId id="277" r:id="rId14"/>
    <p:sldId id="265" r:id="rId15"/>
    <p:sldId id="264" r:id="rId16"/>
    <p:sldId id="266" r:id="rId17"/>
    <p:sldId id="267" r:id="rId18"/>
    <p:sldId id="268" r:id="rId19"/>
    <p:sldId id="269" r:id="rId20"/>
    <p:sldId id="270" r:id="rId21"/>
    <p:sldId id="272" r:id="rId2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6.emf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332656"/>
            <a:ext cx="4955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Вінницький національний технічний університет</a:t>
            </a:r>
          </a:p>
          <a:p>
            <a:pPr algn="ctr"/>
            <a:r>
              <a:rPr lang="uk-UA" dirty="0" smtClean="0"/>
              <a:t>Магістерська кваліфікаційна робота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1984" y="2204864"/>
            <a:ext cx="53823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Методи та засоби технічної діагностики тягового електродвигуна</a:t>
            </a:r>
            <a:endParaRPr lang="uk-UA" sz="2400" dirty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6156012"/>
            <a:ext cx="1489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Вінниця 2015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4005064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Виконав ст. гр. ЕПА-14м: </a:t>
            </a:r>
          </a:p>
          <a:p>
            <a:r>
              <a:rPr lang="uk-UA" dirty="0" err="1" smtClean="0"/>
              <a:t>Гоноровський</a:t>
            </a:r>
            <a:r>
              <a:rPr lang="uk-UA" dirty="0" smtClean="0"/>
              <a:t> В. В.</a:t>
            </a:r>
          </a:p>
          <a:p>
            <a:endParaRPr lang="uk-UA" dirty="0"/>
          </a:p>
          <a:p>
            <a:r>
              <a:rPr lang="uk-UA" dirty="0" smtClean="0"/>
              <a:t>Науковий керівник </a:t>
            </a:r>
            <a:r>
              <a:rPr lang="uk-UA" dirty="0" err="1" smtClean="0"/>
              <a:t>к.т.н</a:t>
            </a:r>
            <a:r>
              <a:rPr lang="uk-UA" dirty="0" smtClean="0"/>
              <a:t>. доц.:</a:t>
            </a:r>
          </a:p>
          <a:p>
            <a:r>
              <a:rPr lang="uk-UA" dirty="0" err="1" smtClean="0"/>
              <a:t>Розводюк</a:t>
            </a:r>
            <a:r>
              <a:rPr lang="uk-UA" dirty="0" smtClean="0"/>
              <a:t> М. П.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9320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231031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u="sng" dirty="0"/>
              <a:t>Мета, предмет, </a:t>
            </a:r>
            <a:r>
              <a:rPr lang="uk-UA" sz="2400" u="sng" dirty="0" smtClean="0"/>
              <a:t>об'єкт та </a:t>
            </a:r>
            <a:r>
              <a:rPr lang="uk-UA" sz="2400" u="sng" dirty="0"/>
              <a:t>задачі дослідження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05273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/>
              <a:t> </a:t>
            </a:r>
            <a:r>
              <a:rPr lang="uk-UA" sz="2000" b="1" dirty="0" smtClean="0"/>
              <a:t>         Мета </a:t>
            </a:r>
            <a:r>
              <a:rPr lang="uk-UA" sz="2000" b="1" dirty="0"/>
              <a:t>дослідження :</a:t>
            </a:r>
            <a:r>
              <a:rPr lang="uk-UA" sz="2000" dirty="0" smtClean="0"/>
              <a:t> </a:t>
            </a:r>
            <a:r>
              <a:rPr lang="uk-UA" sz="2000" dirty="0"/>
              <a:t>підвищення надійності технічного стану тягового двигуна</a:t>
            </a:r>
            <a:r>
              <a:rPr lang="uk-UA" sz="2000" dirty="0" smtClean="0"/>
              <a:t>.</a:t>
            </a:r>
          </a:p>
          <a:p>
            <a:pPr algn="just"/>
            <a:endParaRPr lang="uk-UA" sz="2000" dirty="0"/>
          </a:p>
          <a:p>
            <a:pPr algn="just"/>
            <a:r>
              <a:rPr lang="uk-UA" sz="2000" b="1" dirty="0"/>
              <a:t> </a:t>
            </a:r>
            <a:r>
              <a:rPr lang="uk-UA" sz="2000" b="1" dirty="0" smtClean="0"/>
              <a:t>         Задачі </a:t>
            </a:r>
            <a:r>
              <a:rPr lang="uk-UA" sz="2000" b="1" dirty="0"/>
              <a:t>дослідження </a:t>
            </a:r>
            <a:r>
              <a:rPr lang="uk-UA" sz="2000" dirty="0" smtClean="0"/>
              <a:t>:</a:t>
            </a:r>
            <a:endParaRPr lang="uk-UA" sz="2000" dirty="0"/>
          </a:p>
          <a:p>
            <a:pPr algn="just"/>
            <a:r>
              <a:rPr lang="uk-UA" sz="2000" dirty="0"/>
              <a:t> </a:t>
            </a:r>
            <a:r>
              <a:rPr lang="uk-UA" sz="2000" dirty="0" smtClean="0"/>
              <a:t>         1</a:t>
            </a:r>
            <a:r>
              <a:rPr lang="uk-UA" sz="2000" dirty="0"/>
              <a:t>) проаналізувати методи та засоби діагностики тягових двигунів;</a:t>
            </a:r>
          </a:p>
          <a:p>
            <a:pPr algn="just"/>
            <a:r>
              <a:rPr lang="uk-UA" sz="2000" dirty="0"/>
              <a:t> </a:t>
            </a:r>
            <a:r>
              <a:rPr lang="uk-UA" sz="2000" dirty="0" smtClean="0"/>
              <a:t>         2</a:t>
            </a:r>
            <a:r>
              <a:rPr lang="uk-UA" sz="2000" dirty="0"/>
              <a:t>) розробити математичні моделі, придатні для визначення ресурсу тягового електродвигуна;</a:t>
            </a:r>
          </a:p>
          <a:p>
            <a:r>
              <a:rPr lang="uk-UA" sz="2000" dirty="0"/>
              <a:t> </a:t>
            </a:r>
            <a:r>
              <a:rPr lang="uk-UA" sz="2000" dirty="0" smtClean="0"/>
              <a:t>         3</a:t>
            </a:r>
            <a:r>
              <a:rPr lang="uk-UA" sz="2000" dirty="0"/>
              <a:t>) розробити структуру пристрою визначення ресурсу тягового двигуна</a:t>
            </a:r>
            <a:r>
              <a:rPr lang="uk-UA" sz="2000" dirty="0" smtClean="0"/>
              <a:t>.</a:t>
            </a:r>
          </a:p>
          <a:p>
            <a:endParaRPr lang="uk-UA" sz="2000" dirty="0"/>
          </a:p>
          <a:p>
            <a:pPr algn="just"/>
            <a:r>
              <a:rPr lang="uk-UA" sz="2000" b="1" dirty="0"/>
              <a:t> </a:t>
            </a:r>
            <a:r>
              <a:rPr lang="uk-UA" sz="2000" b="1" dirty="0" smtClean="0"/>
              <a:t>         Об’єктом </a:t>
            </a:r>
            <a:r>
              <a:rPr lang="uk-UA" sz="2000" b="1" dirty="0"/>
              <a:t>дослідження</a:t>
            </a:r>
            <a:r>
              <a:rPr lang="uk-UA" sz="2000" dirty="0"/>
              <a:t> в роботі є процеси нагріву в обмотках тягового електродвигуна</a:t>
            </a:r>
            <a:r>
              <a:rPr lang="uk-UA" sz="2000" dirty="0" smtClean="0"/>
              <a:t>.</a:t>
            </a:r>
          </a:p>
          <a:p>
            <a:pPr algn="just"/>
            <a:endParaRPr lang="uk-UA" sz="2000" dirty="0"/>
          </a:p>
          <a:p>
            <a:pPr algn="just"/>
            <a:r>
              <a:rPr lang="uk-UA" sz="2000" b="1" dirty="0" smtClean="0"/>
              <a:t>          Предметом </a:t>
            </a:r>
            <a:r>
              <a:rPr lang="uk-UA" sz="2000" b="1" dirty="0"/>
              <a:t>дослідження</a:t>
            </a:r>
            <a:r>
              <a:rPr lang="uk-UA" sz="2000" dirty="0"/>
              <a:t> є математичні моделі для вдосконалення методів оцінки ресурсу тягового електродвигуна.</a:t>
            </a:r>
          </a:p>
        </p:txBody>
      </p:sp>
    </p:spTree>
    <p:extLst>
      <p:ext uri="{BB962C8B-B14F-4D97-AF65-F5344CB8AC3E}">
        <p14:creationId xmlns:p14="http://schemas.microsoft.com/office/powerpoint/2010/main" val="3498893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Класифікація методів і засобів діагностування тягового 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3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521742"/>
              </p:ext>
            </p:extLst>
          </p:nvPr>
        </p:nvGraphicFramePr>
        <p:xfrm>
          <a:off x="755576" y="1268760"/>
          <a:ext cx="7857017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Visio" r:id="rId3" imgW="7072884" imgH="4210050" progId="Visio.Drawing.11">
                  <p:embed/>
                </p:oleObj>
              </mc:Choice>
              <mc:Fallback>
                <p:oleObj name="Visio" r:id="rId3" imgW="7072884" imgH="42100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268760"/>
                        <a:ext cx="7857017" cy="46805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79836" y="6196933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/>
              <a:t>Класифікація відмов тягового електродвигуна</a:t>
            </a:r>
          </a:p>
        </p:txBody>
      </p:sp>
    </p:spTree>
    <p:extLst>
      <p:ext uri="{BB962C8B-B14F-4D97-AF65-F5344CB8AC3E}">
        <p14:creationId xmlns:p14="http://schemas.microsoft.com/office/powerpoint/2010/main" val="311929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21739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Класифікація методів і засобів діагностування тягового 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615586"/>
              </p:ext>
            </p:extLst>
          </p:nvPr>
        </p:nvGraphicFramePr>
        <p:xfrm>
          <a:off x="1157159" y="1052736"/>
          <a:ext cx="6943233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r:id="rId3" imgW="7115175" imgH="5095875" progId="Visio.Drawing.15">
                  <p:embed/>
                </p:oleObj>
              </mc:Choice>
              <mc:Fallback>
                <p:oleObj r:id="rId3" imgW="7115175" imgH="5095875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159" y="1052736"/>
                        <a:ext cx="6943233" cy="49685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971600" y="6211669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/>
              <a:t>Методи неруйнівних випробувань для виявлення дефектів ізоляції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8777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0040" y="149731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Класифікація методів і засобів діагностування тягового 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9"/>
          <a:stretch>
            <a:fillRect/>
          </a:stretch>
        </p:blipFill>
        <p:spPr bwMode="auto">
          <a:xfrm>
            <a:off x="827584" y="908720"/>
            <a:ext cx="2016224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787720"/>
              </p:ext>
            </p:extLst>
          </p:nvPr>
        </p:nvGraphicFramePr>
        <p:xfrm>
          <a:off x="4459932" y="1052736"/>
          <a:ext cx="4000500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r:id="rId4" imgW="4000500" imgH="1866900" progId="CorelDRAW.Graphic.9">
                  <p:embed/>
                </p:oleObj>
              </mc:Choice>
              <mc:Fallback>
                <p:oleObj r:id="rId4" imgW="4000500" imgH="1866900" progId="CorelDRAW.Graphic.9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932" y="1052736"/>
                        <a:ext cx="4000500" cy="186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074639"/>
              </p:ext>
            </p:extLst>
          </p:nvPr>
        </p:nvGraphicFramePr>
        <p:xfrm>
          <a:off x="292944" y="3497163"/>
          <a:ext cx="3990975" cy="252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r:id="rId6" imgW="3990975" imgH="2514600" progId="CorelDRAW.Graphic.9">
                  <p:embed/>
                </p:oleObj>
              </mc:Choice>
              <mc:Fallback>
                <p:oleObj r:id="rId6" imgW="3990975" imgH="2514600" progId="CorelDRAW.Graphic.9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944" y="3497163"/>
                        <a:ext cx="3990975" cy="252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125584"/>
              </p:ext>
            </p:extLst>
          </p:nvPr>
        </p:nvGraphicFramePr>
        <p:xfrm>
          <a:off x="4932040" y="3212976"/>
          <a:ext cx="3744416" cy="3040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r:id="rId8" imgW="4324350" imgH="3505200" progId="CorelDRAW.Graphic.9">
                  <p:embed/>
                </p:oleObj>
              </mc:Choice>
              <mc:Fallback>
                <p:oleObj r:id="rId8" imgW="4324350" imgH="3505200" progId="CorelDRAW.Graphic.9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212976"/>
                        <a:ext cx="3744416" cy="304019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19" y="3068960"/>
            <a:ext cx="39722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/>
              <a:t>Д</a:t>
            </a:r>
            <a:r>
              <a:rPr lang="uk-UA" sz="1600" dirty="0" smtClean="0"/>
              <a:t>ослідження </a:t>
            </a:r>
            <a:r>
              <a:rPr lang="uk-UA" sz="1600" dirty="0"/>
              <a:t>якоря на імпульсній установці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932040" y="2924944"/>
            <a:ext cx="33032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 smtClean="0"/>
              <a:t>Імпульсна установка </a:t>
            </a:r>
            <a:r>
              <a:rPr lang="uk-UA" sz="1600" dirty="0"/>
              <a:t>А-1840 ПКБ ЦТ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609329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600" dirty="0" smtClean="0"/>
              <a:t>Пристрою </a:t>
            </a:r>
            <a:r>
              <a:rPr lang="uk-UA" sz="1600" dirty="0"/>
              <a:t>для визначення наявності </a:t>
            </a:r>
            <a:r>
              <a:rPr lang="uk-UA" sz="1600" dirty="0" err="1"/>
              <a:t>міжвиткових</a:t>
            </a:r>
            <a:r>
              <a:rPr lang="uk-UA" sz="1600" dirty="0"/>
              <a:t> замикань в обмотці якоря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08512" y="623731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600" dirty="0" smtClean="0"/>
              <a:t>Пристрої </a:t>
            </a:r>
            <a:r>
              <a:rPr lang="uk-UA" sz="1600" dirty="0"/>
              <a:t>для визначення </a:t>
            </a:r>
            <a:r>
              <a:rPr lang="uk-UA" sz="1600" dirty="0" err="1"/>
              <a:t>міжвиткових</a:t>
            </a:r>
            <a:r>
              <a:rPr lang="uk-UA" sz="1600" dirty="0"/>
              <a:t> замикань в полюсних котушках</a:t>
            </a:r>
          </a:p>
        </p:txBody>
      </p:sp>
    </p:spTree>
    <p:extLst>
      <p:ext uri="{BB962C8B-B14F-4D97-AF65-F5344CB8AC3E}">
        <p14:creationId xmlns:p14="http://schemas.microsoft.com/office/powerpoint/2010/main" val="122503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0528" y="1166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Математична модель для діагностування тягового </a:t>
            </a:r>
            <a:endParaRPr lang="uk-UA" sz="2400" u="sng" dirty="0" smtClean="0"/>
          </a:p>
          <a:p>
            <a:pPr algn="ctr"/>
            <a:r>
              <a:rPr lang="uk-UA" sz="2400" u="sng" dirty="0" smtClean="0"/>
              <a:t>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303282"/>
              </p:ext>
            </p:extLst>
          </p:nvPr>
        </p:nvGraphicFramePr>
        <p:xfrm>
          <a:off x="4080470" y="1216174"/>
          <a:ext cx="33718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name="Equation" r:id="rId3" imgW="3365500" imgH="660400" progId="Equation.DSMT4">
                  <p:embed/>
                </p:oleObj>
              </mc:Choice>
              <mc:Fallback>
                <p:oleObj name="Equation" r:id="rId3" imgW="3365500" imgH="6604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0470" y="1216174"/>
                        <a:ext cx="337185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950665"/>
              </p:ext>
            </p:extLst>
          </p:nvPr>
        </p:nvGraphicFramePr>
        <p:xfrm>
          <a:off x="4582641" y="1988840"/>
          <a:ext cx="19335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" name="Equation" r:id="rId5" imgW="1930400" imgH="292100" progId="Equation.DSMT4">
                  <p:embed/>
                </p:oleObj>
              </mc:Choice>
              <mc:Fallback>
                <p:oleObj name="Equation" r:id="rId5" imgW="1930400" imgH="2921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2641" y="1988840"/>
                        <a:ext cx="1933575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519807"/>
              </p:ext>
            </p:extLst>
          </p:nvPr>
        </p:nvGraphicFramePr>
        <p:xfrm>
          <a:off x="3270076" y="2492896"/>
          <a:ext cx="46863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Equation" r:id="rId7" imgW="4673600" imgH="1155700" progId="Equation.DSMT4">
                  <p:embed/>
                </p:oleObj>
              </mc:Choice>
              <mc:Fallback>
                <p:oleObj name="Equation" r:id="rId7" imgW="4673600" imgH="1155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076" y="2492896"/>
                        <a:ext cx="4686300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399953"/>
              </p:ext>
            </p:extLst>
          </p:nvPr>
        </p:nvGraphicFramePr>
        <p:xfrm>
          <a:off x="4547592" y="3933056"/>
          <a:ext cx="1752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Equation" r:id="rId9" imgW="1765300" imgH="254000" progId="Equation.DSMT4">
                  <p:embed/>
                </p:oleObj>
              </mc:Choice>
              <mc:Fallback>
                <p:oleObj name="Equation" r:id="rId9" imgW="1765300" imgH="254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7592" y="3933056"/>
                        <a:ext cx="1752600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307262"/>
              </p:ext>
            </p:extLst>
          </p:nvPr>
        </p:nvGraphicFramePr>
        <p:xfrm>
          <a:off x="4727426" y="4365104"/>
          <a:ext cx="14287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Equation" r:id="rId11" imgW="1422400" imgH="812800" progId="Equation.DSMT4">
                  <p:embed/>
                </p:oleObj>
              </mc:Choice>
              <mc:Fallback>
                <p:oleObj name="Equation" r:id="rId11" imgW="1422400" imgH="812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426" y="4365104"/>
                        <a:ext cx="1428750" cy="81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434027"/>
              </p:ext>
            </p:extLst>
          </p:nvPr>
        </p:nvGraphicFramePr>
        <p:xfrm>
          <a:off x="4429100" y="5445224"/>
          <a:ext cx="19431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Equation" r:id="rId13" imgW="1930400" imgH="571500" progId="Equation.DSMT4">
                  <p:embed/>
                </p:oleObj>
              </mc:Choice>
              <mc:Fallback>
                <p:oleObj name="Equation" r:id="rId13" imgW="1930400" imgH="571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00" y="5445224"/>
                        <a:ext cx="194310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6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1403484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Значення ресурсу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916832"/>
            <a:ext cx="1665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Перегрів якоря</a:t>
            </a:r>
            <a:endParaRPr lang="uk-UA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348077" y="2852936"/>
            <a:ext cx="1423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/>
              <a:t>Наргів</a:t>
            </a:r>
            <a:r>
              <a:rPr lang="uk-UA" dirty="0" smtClean="0"/>
              <a:t> якоря</a:t>
            </a:r>
            <a:endParaRPr lang="uk-UA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187624" y="3861048"/>
            <a:ext cx="1882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Перегрів полюсів</a:t>
            </a:r>
            <a:endParaRPr lang="uk-UA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1259632" y="4653136"/>
            <a:ext cx="1640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Нагрів полюсів</a:t>
            </a:r>
            <a:endParaRPr lang="uk-UA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187624" y="5517232"/>
            <a:ext cx="2013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 smtClean="0"/>
              <a:t>Віброприскорення</a:t>
            </a:r>
            <a:endParaRPr lang="uk-UA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316416" y="1340768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5.1)</a:t>
            </a:r>
            <a:endParaRPr lang="uk-UA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316416" y="2097098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5.2)</a:t>
            </a:r>
            <a:endParaRPr lang="uk-UA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316416" y="2852936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5.3)</a:t>
            </a:r>
            <a:endParaRPr lang="uk-UA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347011" y="3882916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5.4)</a:t>
            </a:r>
            <a:endParaRPr lang="uk-UA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347011" y="4725144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5.5)</a:t>
            </a:r>
            <a:endParaRPr lang="uk-UA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347011" y="5519008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(</a:t>
            </a:r>
            <a:r>
              <a:rPr lang="uk-UA" dirty="0" smtClean="0"/>
              <a:t>5.6)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452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4973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Математична модель для діагностування тягового </a:t>
            </a:r>
            <a:endParaRPr lang="uk-UA" sz="2400" u="sng" dirty="0" smtClean="0"/>
          </a:p>
          <a:p>
            <a:pPr algn="ctr"/>
            <a:r>
              <a:rPr lang="uk-UA" sz="2400" u="sng" dirty="0" smtClean="0"/>
              <a:t>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7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40559" y="5301208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Структурна схема математичної моделі визначення залишкового ресурсу спрощена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897687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61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4973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Математична модель для діагностування тягового </a:t>
            </a:r>
            <a:endParaRPr lang="uk-UA" sz="2400" u="sng" dirty="0" smtClean="0"/>
          </a:p>
          <a:p>
            <a:pPr algn="ctr"/>
            <a:r>
              <a:rPr lang="uk-UA" sz="2400" u="sng" dirty="0" smtClean="0"/>
              <a:t>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8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3816424" cy="15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80628" y="2998693"/>
            <a:ext cx="3647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Структурна </a:t>
            </a:r>
            <a:r>
              <a:rPr lang="uk-UA" dirty="0"/>
              <a:t>схема </a:t>
            </a:r>
            <a:r>
              <a:rPr lang="uk-UA" dirty="0" smtClean="0"/>
              <a:t>підсистеми</a:t>
            </a:r>
          </a:p>
          <a:p>
            <a:pPr algn="ctr"/>
            <a:r>
              <a:rPr lang="uk-UA" dirty="0" smtClean="0"/>
              <a:t> </a:t>
            </a:r>
            <a:r>
              <a:rPr lang="uk-UA" dirty="0"/>
              <a:t>визначення частоти</a:t>
            </a:r>
          </a:p>
        </p:txBody>
      </p:sp>
      <p:pic>
        <p:nvPicPr>
          <p:cNvPr id="16" name="Рисунок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9338"/>
            <a:ext cx="4219848" cy="12195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29249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Структурна схема підсистеми визначення ресурсу якоря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6385" name="Рисунок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22" y="3717032"/>
            <a:ext cx="308233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51520" y="587901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Структурна схема підсистеми </a:t>
            </a:r>
            <a:endParaRPr lang="uk-UA" dirty="0" smtClean="0"/>
          </a:p>
          <a:p>
            <a:pPr algn="ctr"/>
            <a:r>
              <a:rPr lang="uk-UA" dirty="0" smtClean="0"/>
              <a:t>визначення </a:t>
            </a:r>
            <a:r>
              <a:rPr lang="uk-UA" dirty="0"/>
              <a:t>перегріву</a:t>
            </a:r>
          </a:p>
        </p:txBody>
      </p:sp>
      <p:pic>
        <p:nvPicPr>
          <p:cNvPr id="20" name="Рисунок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206" y="3942313"/>
            <a:ext cx="4186282" cy="164692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4824536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Структурна схема підсистеми </a:t>
            </a:r>
            <a:endParaRPr lang="uk-UA" dirty="0" smtClean="0"/>
          </a:p>
          <a:p>
            <a:pPr algn="ctr"/>
            <a:r>
              <a:rPr lang="uk-UA" dirty="0" smtClean="0"/>
              <a:t>визначення </a:t>
            </a:r>
            <a:r>
              <a:rPr lang="uk-UA" dirty="0"/>
              <a:t>ресурсу полюсів</a:t>
            </a:r>
          </a:p>
        </p:txBody>
      </p:sp>
    </p:spTree>
    <p:extLst>
      <p:ext uri="{BB962C8B-B14F-4D97-AF65-F5344CB8AC3E}">
        <p14:creationId xmlns:p14="http://schemas.microsoft.com/office/powerpoint/2010/main" val="274923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4973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Математична модель для діагностування тягового </a:t>
            </a:r>
            <a:endParaRPr lang="uk-UA" sz="2400" u="sng" dirty="0" smtClean="0"/>
          </a:p>
          <a:p>
            <a:pPr algn="ctr"/>
            <a:r>
              <a:rPr lang="uk-UA" sz="2400" u="sng" dirty="0" smtClean="0"/>
              <a:t>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9</a:t>
            </a:r>
            <a:endParaRPr lang="uk-UA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21" name="Рисунок 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888432" cy="16217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30689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Структурна схема підсистеми </a:t>
            </a:r>
            <a:endParaRPr lang="uk-UA" dirty="0" smtClean="0"/>
          </a:p>
          <a:p>
            <a:pPr algn="ctr"/>
            <a:r>
              <a:rPr lang="uk-UA" dirty="0" smtClean="0"/>
              <a:t>визначення </a:t>
            </a:r>
            <a:r>
              <a:rPr lang="uk-UA" dirty="0"/>
              <a:t>вібрації</a:t>
            </a:r>
          </a:p>
        </p:txBody>
      </p:sp>
      <p:pic>
        <p:nvPicPr>
          <p:cNvPr id="22" name="Рисунок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10" y="1412776"/>
            <a:ext cx="3850570" cy="15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4968552" y="3068960"/>
            <a:ext cx="4211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Структурна схема підсистеми </a:t>
            </a:r>
            <a:endParaRPr lang="uk-UA" dirty="0" smtClean="0"/>
          </a:p>
          <a:p>
            <a:pPr algn="ctr"/>
            <a:r>
              <a:rPr lang="uk-UA" dirty="0" smtClean="0"/>
              <a:t>визначення </a:t>
            </a:r>
            <a:r>
              <a:rPr lang="uk-UA" dirty="0"/>
              <a:t>тепловіддачі</a:t>
            </a:r>
          </a:p>
        </p:txBody>
      </p:sp>
      <p:pic>
        <p:nvPicPr>
          <p:cNvPr id="23" name="Рисунок 2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798" y="3933056"/>
            <a:ext cx="5131498" cy="169132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Прямоугольник 17"/>
          <p:cNvSpPr/>
          <p:nvPr/>
        </p:nvSpPr>
        <p:spPr>
          <a:xfrm>
            <a:off x="2448272" y="58772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Структурна схема підсистеми визначення втрат на </a:t>
            </a:r>
            <a:r>
              <a:rPr lang="uk-UA" dirty="0" err="1"/>
              <a:t>перемагнічення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252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310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Перевірка адекватності математичної моделі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1" name="Прямоугольник 30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10</a:t>
            </a:r>
            <a:endParaRPr lang="uk-UA" dirty="0"/>
          </a:p>
        </p:txBody>
      </p:sp>
      <p:sp>
        <p:nvSpPr>
          <p:cNvPr id="3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13367"/>
              </p:ext>
            </p:extLst>
          </p:nvPr>
        </p:nvGraphicFramePr>
        <p:xfrm>
          <a:off x="1187624" y="980728"/>
          <a:ext cx="6639545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Visio" r:id="rId3" imgW="8440781" imgH="5583576" progId="Visio.Drawing.11">
                  <p:embed/>
                </p:oleObj>
              </mc:Choice>
              <mc:Fallback>
                <p:oleObj name="Visio" r:id="rId3" imgW="8440781" imgH="5583576" progId="Visio.Drawing.11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980728"/>
                        <a:ext cx="6639545" cy="4392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19672" y="5373216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Зменшення ресурсу тягового двигуна, при параметрах, що перевищують «норму»</a:t>
            </a:r>
          </a:p>
        </p:txBody>
      </p:sp>
    </p:spTree>
    <p:extLst>
      <p:ext uri="{BB962C8B-B14F-4D97-AF65-F5344CB8AC3E}">
        <p14:creationId xmlns:p14="http://schemas.microsoft.com/office/powerpoint/2010/main" val="3228404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310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Перевірка адекватності математичної моделі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1" name="Прямоугольник 30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11</a:t>
            </a:r>
            <a:endParaRPr lang="uk-UA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323489"/>
              </p:ext>
            </p:extLst>
          </p:nvPr>
        </p:nvGraphicFramePr>
        <p:xfrm>
          <a:off x="1403648" y="908720"/>
          <a:ext cx="6264696" cy="5011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Visio" r:id="rId3" imgW="6100664" imgH="4880129" progId="Visio.Drawing.11">
                  <p:embed/>
                </p:oleObj>
              </mc:Choice>
              <mc:Fallback>
                <p:oleObj name="Visio" r:id="rId3" imgW="6100664" imgH="4880129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908720"/>
                        <a:ext cx="6264696" cy="50117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91680" y="5951021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Залежність ресурсу якоря, полюсів та вібрації від струму,   що протікає через двигун</a:t>
            </a:r>
          </a:p>
        </p:txBody>
      </p:sp>
    </p:spTree>
    <p:extLst>
      <p:ext uri="{BB962C8B-B14F-4D97-AF65-F5344CB8AC3E}">
        <p14:creationId xmlns:p14="http://schemas.microsoft.com/office/powerpoint/2010/main" val="238755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310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Перевірка адекватності математичної моделі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1" name="Прямоугольник 30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12</a:t>
            </a:r>
            <a:endParaRPr lang="uk-UA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459711"/>
              </p:ext>
            </p:extLst>
          </p:nvPr>
        </p:nvGraphicFramePr>
        <p:xfrm>
          <a:off x="1475656" y="791744"/>
          <a:ext cx="6192688" cy="494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Visio" r:id="rId3" imgW="7051395" imgH="5636213" progId="Visio.Drawing.11">
                  <p:embed/>
                </p:oleObj>
              </mc:Choice>
              <mc:Fallback>
                <p:oleObj name="Visio" r:id="rId3" imgW="7051395" imgH="5636213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791744"/>
                        <a:ext cx="6192688" cy="4941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35696" y="5805264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Залежність ресурсу якоря, полюсів та вібрації від температури </a:t>
            </a:r>
          </a:p>
        </p:txBody>
      </p:sp>
    </p:spTree>
    <p:extLst>
      <p:ext uri="{BB962C8B-B14F-4D97-AF65-F5344CB8AC3E}">
        <p14:creationId xmlns:p14="http://schemas.microsoft.com/office/powerpoint/2010/main" val="335970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310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Перевірка адекватності математичної моделі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1" name="Прямоугольник 30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13</a:t>
            </a:r>
            <a:endParaRPr lang="uk-UA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883747"/>
              </p:ext>
            </p:extLst>
          </p:nvPr>
        </p:nvGraphicFramePr>
        <p:xfrm>
          <a:off x="1331640" y="782740"/>
          <a:ext cx="6624736" cy="516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Visio" r:id="rId3" imgW="7335643" imgH="5708285" progId="Visio.Drawing.11">
                  <p:embed/>
                </p:oleObj>
              </mc:Choice>
              <mc:Fallback>
                <p:oleObj name="Visio" r:id="rId3" imgW="7335643" imgH="570828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782740"/>
                        <a:ext cx="6624736" cy="51665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63688" y="5949280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Залежність ресурсу якоря, полюсів та вібрації від обертів ротора двигуна</a:t>
            </a:r>
          </a:p>
        </p:txBody>
      </p:sp>
    </p:spTree>
    <p:extLst>
      <p:ext uri="{BB962C8B-B14F-4D97-AF65-F5344CB8AC3E}">
        <p14:creationId xmlns:p14="http://schemas.microsoft.com/office/powerpoint/2010/main" val="1401807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973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>
                <a:latin typeface="Times New Roman" pitchFamily="18" charset="0"/>
                <a:cs typeface="Times New Roman" pitchFamily="18" charset="0"/>
              </a:rPr>
              <a:t>Структура пристрою для діагностування тягового </a:t>
            </a:r>
            <a:endParaRPr lang="uk-UA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u="sng" dirty="0" smtClean="0">
                <a:latin typeface="Times New Roman" pitchFamily="18" charset="0"/>
                <a:cs typeface="Times New Roman" pitchFamily="18" charset="0"/>
              </a:rPr>
              <a:t>електродвигуна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196161"/>
              </p:ext>
            </p:extLst>
          </p:nvPr>
        </p:nvGraphicFramePr>
        <p:xfrm>
          <a:off x="1691680" y="917245"/>
          <a:ext cx="6120680" cy="5176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Visio" r:id="rId3" imgW="9804252" imgH="8308286" progId="Visio.Drawing.11">
                  <p:embed/>
                </p:oleObj>
              </mc:Choice>
              <mc:Fallback>
                <p:oleObj name="Visio" r:id="rId3" imgW="9804252" imgH="8308286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917245"/>
                        <a:ext cx="6120680" cy="51760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14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6023029"/>
            <a:ext cx="5681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Граф функціонування блока обчислення залишкового ресурсу системи діагностування тягового двигуна</a:t>
            </a:r>
          </a:p>
        </p:txBody>
      </p:sp>
    </p:spTree>
    <p:extLst>
      <p:ext uri="{BB962C8B-B14F-4D97-AF65-F5344CB8AC3E}">
        <p14:creationId xmlns:p14="http://schemas.microsoft.com/office/powerpoint/2010/main" val="3477535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7772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Структура пристрою для діагностування </a:t>
            </a:r>
            <a:r>
              <a:rPr lang="uk-UA" sz="2400" u="sng" dirty="0" smtClean="0"/>
              <a:t>тягового</a:t>
            </a:r>
          </a:p>
          <a:p>
            <a:pPr algn="ctr"/>
            <a:r>
              <a:rPr lang="uk-UA" sz="2400" u="sng" dirty="0" smtClean="0"/>
              <a:t> </a:t>
            </a:r>
            <a:r>
              <a:rPr lang="uk-UA" sz="2400" u="sng" dirty="0"/>
              <a:t>електродвигуна</a:t>
            </a:r>
            <a:endParaRPr lang="uk-UA" sz="2400" dirty="0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603363"/>
              </p:ext>
            </p:extLst>
          </p:nvPr>
        </p:nvGraphicFramePr>
        <p:xfrm>
          <a:off x="395536" y="620688"/>
          <a:ext cx="3888432" cy="5638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Visio" r:id="rId3" imgW="6523931" imgH="9428780" progId="Visio.Drawing.11">
                  <p:embed/>
                </p:oleObj>
              </mc:Choice>
              <mc:Fallback>
                <p:oleObj name="Visio" r:id="rId3" imgW="6523931" imgH="9428780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620688"/>
                        <a:ext cx="3888432" cy="5638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15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167045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Структурна схема системи діагностування тягового електродвигуна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22862" y="883741"/>
            <a:ext cx="472113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/>
              <a:t>1 – сенсор температури; 2, 16, 33 – відповідно перший, другий і третій аналого-цифрові перетворювачі; 3, 34 – відповідно перший і другий функціональні перетворювачі; 4, 21, 35, 43 – відповідно перший, другий, третій і четвертий лічильники імпульсів; 5, 22, 27, 30, 36, 46, 47 – відповідно перший, другий, третій, четвертий, п’ятий, шостий та сьомий логічні елементи АБО; 6, 23, 37 – відповідно перший, другий і третій розподільники тактів; 7, 24, 38, 42, 45 – відповідно перший, другий, третій, четвертий і п’ятий логічні елементи  І;  8  –  блок  установки нуля; 9  –  дільник частоти; 10, 25, 39, 48 – відповідно перший, другий, третій і четвер генератори імпульсів; 11 – перетворювач напруги; 12 – </a:t>
            </a:r>
            <a:r>
              <a:rPr lang="uk-UA" sz="1600" dirty="0" err="1"/>
              <a:t>задавач</a:t>
            </a:r>
            <a:r>
              <a:rPr lang="uk-UA" sz="1600" dirty="0"/>
              <a:t> коду; 13 – </a:t>
            </a:r>
            <a:r>
              <a:rPr lang="uk-UA" sz="1600" dirty="0" err="1"/>
              <a:t>задавач</a:t>
            </a:r>
            <a:r>
              <a:rPr lang="uk-UA" sz="1600" dirty="0"/>
              <a:t> швидкості зміни температури; 14 – цифровий компаратор; 15 – диференціальний підсилювач; 17 – регістр з інверсними виходами; 18, 19 – перший і другий суматори відповідно; 20 – сенсор температури; 26 – </a:t>
            </a:r>
            <a:r>
              <a:rPr lang="uk-UA" sz="1600" dirty="0" err="1"/>
              <a:t>задавач</a:t>
            </a:r>
            <a:r>
              <a:rPr lang="uk-UA" sz="1600" dirty="0"/>
              <a:t> ресурсу двигуна; 28 – двійковий лічильник ресурсу; 29 – логічний елемент АБО-НІ; 31 – підсилювач сигналу; 32 – сенсор вібрації; 40 – блок опорної напруги; 41 – компаратор; 44 – дешифратор</a:t>
            </a:r>
          </a:p>
        </p:txBody>
      </p:sp>
    </p:spTree>
    <p:extLst>
      <p:ext uri="{BB962C8B-B14F-4D97-AF65-F5344CB8AC3E}">
        <p14:creationId xmlns:p14="http://schemas.microsoft.com/office/powerpoint/2010/main" val="2343925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77723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Мікропроцесорна реалізація пристрою для діагностування тягового електродвигуна</a:t>
            </a:r>
            <a:endParaRPr lang="uk-UA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46666"/>
              </p:ext>
            </p:extLst>
          </p:nvPr>
        </p:nvGraphicFramePr>
        <p:xfrm>
          <a:off x="539553" y="1385328"/>
          <a:ext cx="3528392" cy="2043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Visio" r:id="rId3" imgW="3851246" imgH="2249357" progId="Visio.Drawing.11">
                  <p:embed/>
                </p:oleObj>
              </mc:Choice>
              <mc:Fallback>
                <p:oleObj name="Visio" r:id="rId3" imgW="3851246" imgH="224935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3" y="1385328"/>
                        <a:ext cx="3528392" cy="20436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620815"/>
              </p:ext>
            </p:extLst>
          </p:nvPr>
        </p:nvGraphicFramePr>
        <p:xfrm>
          <a:off x="4653905" y="836712"/>
          <a:ext cx="4454599" cy="5868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Visio" r:id="rId5" imgW="6948818" imgH="9177472" progId="Visio.Drawing.11">
                  <p:embed/>
                </p:oleObj>
              </mc:Choice>
              <mc:Fallback>
                <p:oleObj name="Visio" r:id="rId5" imgW="6948818" imgH="9177472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3905" y="836712"/>
                        <a:ext cx="4454599" cy="58685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16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30999" y="3491716"/>
            <a:ext cx="297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Структурна </a:t>
            </a:r>
            <a:r>
              <a:rPr lang="uk-UA" dirty="0"/>
              <a:t>схема пристрою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93912" y="5589240"/>
            <a:ext cx="3150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/>
              <a:t>Алгоритм роботи пристрою діагностики тягового двигуна</a:t>
            </a:r>
          </a:p>
        </p:txBody>
      </p:sp>
    </p:spTree>
    <p:extLst>
      <p:ext uri="{BB962C8B-B14F-4D97-AF65-F5344CB8AC3E}">
        <p14:creationId xmlns:p14="http://schemas.microsoft.com/office/powerpoint/2010/main" val="513223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260648"/>
            <a:ext cx="3061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u="sng" dirty="0"/>
              <a:t>Програма контролера</a:t>
            </a:r>
            <a:endParaRPr lang="uk-UA" sz="2400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3672408" cy="285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38" y="822039"/>
            <a:ext cx="3781686" cy="26789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94" y="3573016"/>
            <a:ext cx="2881142" cy="268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410" y="836712"/>
            <a:ext cx="2965942" cy="250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17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25475" y="6366147"/>
            <a:ext cx="7046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Написання програми та перевірка її працездатності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7177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686275"/>
              </p:ext>
            </p:extLst>
          </p:nvPr>
        </p:nvGraphicFramePr>
        <p:xfrm>
          <a:off x="948568" y="1340768"/>
          <a:ext cx="7295840" cy="4696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Visio" r:id="rId3" imgW="12726092" imgH="8211649" progId="Visio.Drawing.11">
                  <p:embed/>
                </p:oleObj>
              </mc:Choice>
              <mc:Fallback>
                <p:oleObj name="Visio" r:id="rId3" imgW="12726092" imgH="8211649" progId="Visio.Drawing.11">
                  <p:embed/>
                  <p:pic>
                    <p:nvPicPr>
                      <p:cNvPr id="0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568" y="1340768"/>
                        <a:ext cx="7295840" cy="46969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04664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Мікропроцесорна реалізація пристрою для діагностування тягового електродвигуна</a:t>
            </a:r>
            <a:endParaRPr lang="uk-UA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18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6021288"/>
            <a:ext cx="5472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Принципова електрична схема пристрою визначення ресурсу тягового електродвигуна</a:t>
            </a:r>
          </a:p>
        </p:txBody>
      </p:sp>
    </p:spTree>
    <p:extLst>
      <p:ext uri="{BB962C8B-B14F-4D97-AF65-F5344CB8AC3E}">
        <p14:creationId xmlns:p14="http://schemas.microsoft.com/office/powerpoint/2010/main" val="2951397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1662" y="303039"/>
            <a:ext cx="5522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u="sng" dirty="0"/>
              <a:t>Оцінка похибок першого та другого роду</a:t>
            </a:r>
            <a:endParaRPr lang="uk-UA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608512" cy="446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7" y="1052736"/>
            <a:ext cx="3484599" cy="511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32440" y="18864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7766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21739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/>
              <a:t>Наукова новизна та практичне значення результатів дослідження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19748"/>
            <a:ext cx="87849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 </a:t>
            </a:r>
            <a:r>
              <a:rPr lang="uk-UA" sz="2000" dirty="0" smtClean="0"/>
              <a:t>          </a:t>
            </a:r>
            <a:r>
              <a:rPr lang="uk-UA" sz="2000" b="1" dirty="0" smtClean="0"/>
              <a:t>Наукова новизна:</a:t>
            </a:r>
          </a:p>
          <a:p>
            <a:r>
              <a:rPr lang="uk-UA" sz="2000" dirty="0" smtClean="0"/>
              <a:t>           </a:t>
            </a:r>
            <a:r>
              <a:rPr lang="uk-UA" sz="2000" dirty="0"/>
              <a:t>Наукова новизна одержаних результатів. У роботі отримано такі наукові результати:</a:t>
            </a:r>
          </a:p>
          <a:p>
            <a:pPr algn="just"/>
            <a:r>
              <a:rPr lang="uk-UA" sz="2000" dirty="0" smtClean="0"/>
              <a:t>           1</a:t>
            </a:r>
            <a:r>
              <a:rPr lang="uk-UA" sz="2000" dirty="0"/>
              <a:t>) удосконалено існуючу математичну модель для визначення залишкового ресурсу тягового двигуна, яка, на відміну від існуючих, дозволяє враховувати вплив температури обмоток якоря, збудження та додаткових полюсів, швидкість зміни цієї температури, а також влив струму й вібрації;</a:t>
            </a:r>
          </a:p>
          <a:p>
            <a:pPr algn="just"/>
            <a:r>
              <a:rPr lang="uk-UA" sz="2000" dirty="0" smtClean="0"/>
              <a:t>           2</a:t>
            </a:r>
            <a:r>
              <a:rPr lang="uk-UA" sz="2000" dirty="0"/>
              <a:t>) синтезована структура системи технічної діагностики тягового електродвигуна на основі запропонованої математичної моделі з використанням розробленої </a:t>
            </a:r>
            <a:r>
              <a:rPr lang="uk-UA" sz="2000" dirty="0" err="1"/>
              <a:t>секвенційної</a:t>
            </a:r>
            <a:r>
              <a:rPr lang="uk-UA" sz="2000" dirty="0"/>
              <a:t> моделі, яка, на відміну від існуючих, враховує такі параметри, як струм, температуру, швидкість зміни температури та вібрацію.</a:t>
            </a:r>
          </a:p>
          <a:p>
            <a:pPr algn="just"/>
            <a:r>
              <a:rPr lang="uk-UA" sz="2000" dirty="0" smtClean="0"/>
              <a:t>            </a:t>
            </a:r>
            <a:endParaRPr lang="uk-UA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581128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/>
              <a:t>           Практичне </a:t>
            </a:r>
            <a:r>
              <a:rPr lang="uk-UA" sz="2000" b="1" dirty="0"/>
              <a:t>значення одержаних результатів.</a:t>
            </a:r>
            <a:r>
              <a:rPr lang="uk-UA" sz="2000" dirty="0"/>
              <a:t> Використання одержаних результатів дозволить підвищити ефективність визначення технічного стану тягового електродвигуна за рахунок наявності можливості в реальному часі здійснювати контроль його залишкового ресурсу, спланувати необхідні ремонтні роботи, зменшити ймовірність виходу з ладу електродвигуна, тобто зупинки технологічного процесу, а як наслідок – збільшити надійність перевезення вантажу чи пасажирів.</a:t>
            </a:r>
            <a:r>
              <a:rPr lang="uk-UA" sz="2000" b="1" dirty="0"/>
              <a:t>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315291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uk-UA" dirty="0" smtClean="0"/>
              <a:t>Дякую за увагу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7137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586</Words>
  <Application>Microsoft Office PowerPoint</Application>
  <PresentationFormat>Экран (4:3)</PresentationFormat>
  <Paragraphs>111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Тема Office</vt:lpstr>
      <vt:lpstr>Visio</vt:lpstr>
      <vt:lpstr>Visio.Drawing.15</vt:lpstr>
      <vt:lpstr>CorelDRAW.Graphic.9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Psih</cp:lastModifiedBy>
  <cp:revision>14</cp:revision>
  <cp:lastPrinted>2015-11-16T13:05:33Z</cp:lastPrinted>
  <dcterms:modified xsi:type="dcterms:W3CDTF">2015-11-16T13:06:06Z</dcterms:modified>
</cp:coreProperties>
</file>