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5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97" r:id="rId12"/>
    <p:sldId id="296" r:id="rId13"/>
    <p:sldId id="294" r:id="rId14"/>
    <p:sldId id="293" r:id="rId15"/>
    <p:sldId id="291" r:id="rId16"/>
    <p:sldId id="271" r:id="rId17"/>
    <p:sldId id="272" r:id="rId18"/>
    <p:sldId id="289" r:id="rId19"/>
    <p:sldId id="274" r:id="rId20"/>
    <p:sldId id="276" r:id="rId21"/>
    <p:sldId id="301" r:id="rId22"/>
    <p:sldId id="302" r:id="rId23"/>
    <p:sldId id="303" r:id="rId24"/>
    <p:sldId id="305" r:id="rId25"/>
    <p:sldId id="30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  <a:srgbClr val="820013"/>
    <a:srgbClr val="800000"/>
    <a:srgbClr val="1A000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728" autoAdjust="0"/>
    <p:restoredTop sz="94660"/>
  </p:normalViewPr>
  <p:slideViewPr>
    <p:cSldViewPr>
      <p:cViewPr varScale="1">
        <p:scale>
          <a:sx n="78" d="100"/>
          <a:sy n="78" d="100"/>
        </p:scale>
        <p:origin x="-24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eatre.com.ua/actor/solomija_krushelnytska_triumf_schovechora_tse_zabagat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hoto-lviv.in.ua/solomiya-krushelnytska-svit-jiji-vpijmav-ale-ne-vtrymav/" TargetMode="External"/><Relationship Id="rId4" Type="http://schemas.openxmlformats.org/officeDocument/2006/relationships/hyperlink" Target="https://artlvivbest.io.ua/s211534/solomiya_krushelnicka_vidatna_svitova_spivachka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ukrainki.kanalukraina.tv/ua/kruschelnycka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yvys.info/2016/09/23/solomiya-krushelnytska-triumfalna/" TargetMode="External"/><Relationship Id="rId4" Type="http://schemas.openxmlformats.org/officeDocument/2006/relationships/hyperlink" Target="http://lovelylife.in.ua/zirky/solomiya-krushelnytska-vid-triumfu-do-zabuttya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.jpeg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"/>
            <a:ext cx="8572560" cy="1428735"/>
          </a:xfrm>
        </p:spPr>
        <p:txBody>
          <a:bodyPr>
            <a:normAutofit/>
          </a:bodyPr>
          <a:lstStyle/>
          <a:p>
            <a:r>
              <a:rPr lang="uk-UA" sz="7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Зірка на ім’я Соломія</a:t>
            </a:r>
            <a:endParaRPr lang="uk-UA" sz="72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1857364"/>
            <a:ext cx="5500694" cy="407196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3600" b="1" i="1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«Там</a:t>
            </a:r>
            <a:r>
              <a:rPr lang="ru-RU" sz="3600" b="1" i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де проходить  </a:t>
            </a:r>
            <a:r>
              <a:rPr lang="ru-RU" sz="3600" b="1" i="1" dirty="0" err="1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Крушельницька</a:t>
            </a:r>
            <a:r>
              <a:rPr lang="ru-RU" sz="3600" b="1" i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600" b="1" i="1" dirty="0" err="1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квітнуть</a:t>
            </a:r>
            <a:r>
              <a:rPr lang="ru-RU" sz="3600" b="1" i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i="1" dirty="0" err="1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троянди</a:t>
            </a:r>
            <a:r>
              <a:rPr lang="ru-RU" sz="3600" b="1" i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i="1" dirty="0" err="1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й</a:t>
            </a:r>
            <a:r>
              <a:rPr lang="ru-RU" sz="3600" b="1" i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i="1" dirty="0" err="1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співають</a:t>
            </a:r>
            <a:r>
              <a:rPr lang="ru-RU" sz="3600" b="1" i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i="1" dirty="0" err="1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солов'ї</a:t>
            </a:r>
            <a:r>
              <a:rPr lang="ru-RU" sz="3600" b="1" i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</a:t>
            </a:r>
          </a:p>
          <a:p>
            <a:pPr algn="r">
              <a:lnSpc>
                <a:spcPct val="150000"/>
              </a:lnSpc>
            </a:pPr>
            <a:r>
              <a:rPr lang="ru-RU" b="1" i="1" dirty="0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Д. </a:t>
            </a:r>
            <a:r>
              <a:rPr lang="ru-RU" b="1" i="1" dirty="0" err="1" smtClean="0">
                <a:solidFill>
                  <a:srgbClr val="9E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Кардуччі</a:t>
            </a:r>
            <a:endParaRPr lang="uk-UA" b="1" i="1" dirty="0">
              <a:solidFill>
                <a:srgbClr val="9E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2.jpe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643050"/>
            <a:ext cx="3429024" cy="4857784"/>
          </a:xfrm>
          <a:prstGeom prst="ellipse">
            <a:avLst/>
          </a:prstGeom>
          <a:ln w="28575"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28604"/>
            <a:ext cx="5500726" cy="6429396"/>
          </a:xfrm>
        </p:spPr>
        <p:txBody>
          <a:bodyPr>
            <a:normAutofit/>
          </a:bodyPr>
          <a:lstStyle/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Соломія Крушельницька — видатна українська оперна співачка. В усьому музичному світі кінця ХІХ — першої чверті ХХ століття була символом досконалості й неперевершеності. Її незрівняної краси лірико-драматичне сопрано діапазоном майже в три октави — воістину унікальне явище в оперному мистецтві.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gjhnht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1357298"/>
            <a:ext cx="3219697" cy="4915331"/>
          </a:xfrm>
          <a:prstGeom prst="ellips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Життєвий та творчий шлях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928926" y="1000107"/>
            <a:ext cx="6215074" cy="2357455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uk-UA" sz="4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4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uk-UA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Народилася Соломія Крушельницька 23 вересня 1872 року в селі </a:t>
            </a:r>
            <a:r>
              <a:rPr lang="uk-UA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Белявинцях</a:t>
            </a:r>
            <a:r>
              <a:rPr lang="uk-UA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Тернопільщині в родині греко-католицького священика прогресивних поглядів Амвросія Васильовича </a:t>
            </a:r>
            <a:r>
              <a:rPr lang="uk-UA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Крушельницького</a:t>
            </a:r>
            <a:r>
              <a:rPr lang="uk-UA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Дитинство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майбутньої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співачки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пройшло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сусідньому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селі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куди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незабаром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переїхала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вся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батько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мати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й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вісім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дітей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Музика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ввійшла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раннього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дитинства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колискових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пісень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матері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Теодори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Григорівни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дуже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любила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співати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	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0" y="3571876"/>
            <a:ext cx="6572264" cy="328612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dirty="0" smtClean="0"/>
              <a:t>        </a:t>
            </a:r>
            <a:r>
              <a:rPr lang="en-US" sz="4500" dirty="0" smtClean="0"/>
              <a:t>	   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маленькою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дівчинкою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вчилася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грати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фортепіано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років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виступала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хорі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організованому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батьком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 одного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таких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виступів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юну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Соломію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закохався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молодий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семінарист</a:t>
            </a:r>
            <a:r>
              <a:rPr lang="en-US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Зенон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Гудковський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Зачарований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голосом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вродою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він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попросив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руки,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батьки дали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згоду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Але для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рішення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було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наче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вирок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адже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вона не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кохала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її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житті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тоді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була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лише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одна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пристрасть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музика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На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скасуванні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заручин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наполягала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сама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Соломія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суперечило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всім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суспільним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нормам.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Однак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Амвросій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Крушельницький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підтримав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доньку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адже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понад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усе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він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хотів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бачити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свою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доньку</a:t>
            </a:r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щасливою</a:t>
            </a:r>
            <a:endParaRPr lang="uk-UA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 descr="бать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63348">
            <a:off x="207064" y="1140113"/>
            <a:ext cx="2836248" cy="1997569"/>
          </a:xfrm>
          <a:prstGeom prst="round2DiagRect">
            <a:avLst/>
          </a:prstGeom>
          <a:ln w="19050">
            <a:solidFill>
              <a:srgbClr val="9E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 descr="krushelnitska4-224x3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40349">
            <a:off x="6591610" y="3419949"/>
            <a:ext cx="2452163" cy="2955171"/>
          </a:xfrm>
          <a:prstGeom prst="round2DiagRect">
            <a:avLst/>
          </a:prstGeom>
          <a:ln w="12700">
            <a:solidFill>
              <a:srgbClr val="9E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37" y="-1"/>
            <a:ext cx="928663" cy="85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-Львівська_консерваторія.jpg"/>
          <p:cNvPicPr>
            <a:picLocks noChangeAspect="1"/>
          </p:cNvPicPr>
          <p:nvPr/>
        </p:nvPicPr>
        <p:blipFill>
          <a:blip r:embed="rId3" cstate="print">
            <a:lum bright="40000" contrast="-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5857884" cy="628652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3600" b="1" dirty="0" err="1" smtClean="0">
                <a:solidFill>
                  <a:srgbClr val="C00000"/>
                </a:solidFill>
              </a:rPr>
              <a:t>Помітивши</a:t>
            </a:r>
            <a:r>
              <a:rPr lang="ru-RU" sz="3600" b="1" dirty="0" smtClean="0">
                <a:solidFill>
                  <a:srgbClr val="C00000"/>
                </a:solidFill>
              </a:rPr>
              <a:t> палке </a:t>
            </a:r>
            <a:r>
              <a:rPr lang="ru-RU" sz="3600" b="1" dirty="0" err="1" smtClean="0">
                <a:solidFill>
                  <a:srgbClr val="C00000"/>
                </a:solidFill>
              </a:rPr>
              <a:t>бажання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доньки</a:t>
            </a:r>
            <a:r>
              <a:rPr lang="ru-RU" sz="3600" b="1" dirty="0" smtClean="0">
                <a:solidFill>
                  <a:srgbClr val="C00000"/>
                </a:solidFill>
              </a:rPr>
              <a:t> до </a:t>
            </a:r>
            <a:r>
              <a:rPr lang="ru-RU" sz="3600" b="1" dirty="0" err="1" smtClean="0">
                <a:solidFill>
                  <a:srgbClr val="C00000"/>
                </a:solidFill>
              </a:rPr>
              <a:t>музики</a:t>
            </a:r>
            <a:r>
              <a:rPr lang="ru-RU" sz="3600" b="1" dirty="0" smtClean="0">
                <a:solidFill>
                  <a:srgbClr val="C00000"/>
                </a:solidFill>
              </a:rPr>
              <a:t>, батьки </a:t>
            </a:r>
            <a:r>
              <a:rPr lang="ru-RU" sz="3600" b="1" dirty="0" err="1" smtClean="0">
                <a:solidFill>
                  <a:srgbClr val="C00000"/>
                </a:solidFill>
              </a:rPr>
              <a:t>зайняли</a:t>
            </a:r>
            <a:r>
              <a:rPr lang="ru-RU" sz="3600" b="1" dirty="0" smtClean="0">
                <a:solidFill>
                  <a:srgbClr val="C00000"/>
                </a:solidFill>
              </a:rPr>
              <a:t> грошей </a:t>
            </a:r>
            <a:r>
              <a:rPr lang="ru-RU" sz="3600" b="1" dirty="0" err="1" smtClean="0">
                <a:solidFill>
                  <a:srgbClr val="C00000"/>
                </a:solidFill>
              </a:rPr>
              <a:t>і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відправили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її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вчитися</a:t>
            </a:r>
            <a:r>
              <a:rPr lang="ru-RU" sz="3600" b="1" dirty="0" smtClean="0">
                <a:solidFill>
                  <a:srgbClr val="C00000"/>
                </a:solidFill>
              </a:rPr>
              <a:t> в </a:t>
            </a:r>
            <a:r>
              <a:rPr lang="ru-RU" sz="3600" b="1" dirty="0" err="1" smtClean="0">
                <a:solidFill>
                  <a:srgbClr val="C00000"/>
                </a:solidFill>
              </a:rPr>
              <a:t>Львівську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консерваторію</a:t>
            </a:r>
            <a:r>
              <a:rPr lang="ru-RU" sz="3600" b="1" dirty="0" smtClean="0">
                <a:solidFill>
                  <a:srgbClr val="C00000"/>
                </a:solidFill>
              </a:rPr>
              <a:t>.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          </a:t>
            </a:r>
            <a:r>
              <a:rPr lang="uk-UA" sz="3600" b="1" dirty="0" smtClean="0">
                <a:solidFill>
                  <a:srgbClr val="C00000"/>
                </a:solidFill>
              </a:rPr>
              <a:t>У консерваторії її учителем був знаменитий тоді у Львові професор Валерій Висоцький, який виховав плеяду відомих українських та польських співаків. </a:t>
            </a:r>
            <a:endParaRPr lang="en-US" sz="36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3600" b="1" dirty="0" smtClean="0">
                <a:solidFill>
                  <a:srgbClr val="C00000"/>
                </a:solidFill>
              </a:rPr>
              <a:t>         </a:t>
            </a:r>
            <a:r>
              <a:rPr lang="en-US" sz="3600" b="1" dirty="0" err="1" smtClean="0">
                <a:solidFill>
                  <a:srgbClr val="C00000"/>
                </a:solidFill>
              </a:rPr>
              <a:t>Під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час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навчання</a:t>
            </a:r>
            <a:r>
              <a:rPr lang="en-US" sz="3600" b="1" dirty="0" smtClean="0">
                <a:solidFill>
                  <a:srgbClr val="C00000"/>
                </a:solidFill>
              </a:rPr>
              <a:t> у </a:t>
            </a:r>
            <a:r>
              <a:rPr lang="en-US" sz="3600" b="1" dirty="0" err="1" smtClean="0">
                <a:solidFill>
                  <a:srgbClr val="C00000"/>
                </a:solidFill>
              </a:rPr>
              <a:t>консерваторії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uk-UA" sz="3600" b="1" dirty="0" smtClean="0">
                <a:solidFill>
                  <a:srgbClr val="C00000"/>
                </a:solidFill>
              </a:rPr>
              <a:t>юна співачка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виступала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на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конкурсах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та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ювілейних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концертах</a:t>
            </a:r>
            <a:r>
              <a:rPr lang="en-US" sz="3600" b="1" dirty="0" smtClean="0">
                <a:solidFill>
                  <a:srgbClr val="C00000"/>
                </a:solidFill>
              </a:rPr>
              <a:t>. </a:t>
            </a:r>
            <a:r>
              <a:rPr lang="uk-UA" sz="3600" b="1" dirty="0" smtClean="0">
                <a:solidFill>
                  <a:srgbClr val="C00000"/>
                </a:solidFill>
              </a:rPr>
              <a:t>У 1892 р. Соломія отримала нагороду за конкурсні виступи зі співом Леонори і </a:t>
            </a:r>
            <a:r>
              <a:rPr lang="uk-UA" sz="3600" b="1" dirty="0" err="1" smtClean="0">
                <a:solidFill>
                  <a:srgbClr val="C00000"/>
                </a:solidFill>
              </a:rPr>
              <a:t>Амелії</a:t>
            </a:r>
            <a:r>
              <a:rPr lang="uk-UA" sz="3600" b="1" dirty="0" smtClean="0">
                <a:solidFill>
                  <a:srgbClr val="C00000"/>
                </a:solidFill>
              </a:rPr>
              <a:t> з опер </a:t>
            </a:r>
            <a:r>
              <a:rPr lang="uk-UA" sz="3600" b="1" dirty="0" err="1" smtClean="0">
                <a:solidFill>
                  <a:srgbClr val="C00000"/>
                </a:solidFill>
              </a:rPr>
              <a:t>“Трубадур”</a:t>
            </a:r>
            <a:r>
              <a:rPr lang="uk-UA" sz="3600" b="1" dirty="0" smtClean="0">
                <a:solidFill>
                  <a:srgbClr val="C00000"/>
                </a:solidFill>
              </a:rPr>
              <a:t> і </a:t>
            </a:r>
            <a:r>
              <a:rPr lang="uk-UA" sz="3600" b="1" dirty="0" err="1" smtClean="0">
                <a:solidFill>
                  <a:srgbClr val="C00000"/>
                </a:solidFill>
              </a:rPr>
              <a:t>“Бал-маскарад”</a:t>
            </a:r>
            <a:r>
              <a:rPr lang="uk-UA" sz="3600" b="1" dirty="0" smtClean="0">
                <a:solidFill>
                  <a:srgbClr val="C00000"/>
                </a:solidFill>
              </a:rPr>
              <a:t> Д. Верді, а 13 квітня 1892 р. вперше на сцені театру </a:t>
            </a:r>
            <a:r>
              <a:rPr lang="uk-UA" sz="3600" b="1" dirty="0" err="1" smtClean="0">
                <a:solidFill>
                  <a:srgbClr val="C00000"/>
                </a:solidFill>
              </a:rPr>
              <a:t>Скарбка</a:t>
            </a:r>
            <a:r>
              <a:rPr lang="uk-UA" sz="3600" b="1" dirty="0" smtClean="0">
                <a:solidFill>
                  <a:srgbClr val="C00000"/>
                </a:solidFill>
              </a:rPr>
              <a:t> у Львові виконала головну партію в ораторії Г. </a:t>
            </a:r>
            <a:r>
              <a:rPr lang="uk-UA" sz="3600" b="1" dirty="0" err="1" smtClean="0">
                <a:solidFill>
                  <a:srgbClr val="C00000"/>
                </a:solidFill>
              </a:rPr>
              <a:t>Генделя</a:t>
            </a:r>
            <a:r>
              <a:rPr lang="uk-UA" sz="3600" b="1" dirty="0" smtClean="0">
                <a:solidFill>
                  <a:srgbClr val="C00000"/>
                </a:solidFill>
              </a:rPr>
              <a:t> </a:t>
            </a:r>
            <a:r>
              <a:rPr lang="uk-UA" sz="3600" b="1" dirty="0" err="1" smtClean="0">
                <a:solidFill>
                  <a:srgbClr val="C00000"/>
                </a:solidFill>
              </a:rPr>
              <a:t>“Месія”</a:t>
            </a:r>
            <a:r>
              <a:rPr lang="uk-UA" sz="3600" b="1" dirty="0" smtClean="0">
                <a:solidFill>
                  <a:srgbClr val="C00000"/>
                </a:solidFill>
              </a:rPr>
              <a:t>. </a:t>
            </a:r>
            <a:endParaRPr lang="en-US" sz="36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3600" b="1" dirty="0" smtClean="0">
                <a:solidFill>
                  <a:srgbClr val="C00000"/>
                </a:solidFill>
              </a:rPr>
              <a:t>         </a:t>
            </a:r>
            <a:r>
              <a:rPr lang="en-US" sz="3600" b="1" dirty="0" err="1" smtClean="0">
                <a:solidFill>
                  <a:srgbClr val="C00000"/>
                </a:solidFill>
              </a:rPr>
              <a:t>Із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першого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року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навчання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Крушельницька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стала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солісткою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українського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хору</a:t>
            </a:r>
            <a:r>
              <a:rPr lang="en-US" sz="3600" b="1" dirty="0" smtClean="0">
                <a:solidFill>
                  <a:srgbClr val="C00000"/>
                </a:solidFill>
              </a:rPr>
              <a:t> “</a:t>
            </a:r>
            <a:r>
              <a:rPr lang="en-US" sz="3600" b="1" dirty="0" err="1" smtClean="0">
                <a:solidFill>
                  <a:srgbClr val="C00000"/>
                </a:solidFill>
              </a:rPr>
              <a:t>Боян</a:t>
            </a:r>
            <a:r>
              <a:rPr lang="en-US" sz="3600" b="1" dirty="0" smtClean="0">
                <a:solidFill>
                  <a:srgbClr val="C00000"/>
                </a:solidFill>
              </a:rPr>
              <a:t>”, </a:t>
            </a:r>
            <a:r>
              <a:rPr lang="en-US" sz="3600" b="1" dirty="0" err="1" smtClean="0">
                <a:solidFill>
                  <a:srgbClr val="C00000"/>
                </a:solidFill>
              </a:rPr>
              <a:t>який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очолював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диригент</a:t>
            </a:r>
            <a:r>
              <a:rPr lang="en-US" sz="3600" b="1" dirty="0" smtClean="0">
                <a:solidFill>
                  <a:srgbClr val="C00000"/>
                </a:solidFill>
              </a:rPr>
              <a:t> О. </a:t>
            </a:r>
            <a:r>
              <a:rPr lang="en-US" sz="3600" b="1" dirty="0" err="1" smtClean="0">
                <a:solidFill>
                  <a:srgbClr val="C00000"/>
                </a:solidFill>
              </a:rPr>
              <a:t>Нижанківський</a:t>
            </a:r>
            <a:r>
              <a:rPr lang="en-US" sz="3600" b="1" dirty="0" smtClean="0">
                <a:solidFill>
                  <a:srgbClr val="C00000"/>
                </a:solidFill>
              </a:rPr>
              <a:t>. У </a:t>
            </a:r>
            <a:r>
              <a:rPr lang="en-US" sz="3600" b="1" dirty="0" err="1" smtClean="0">
                <a:solidFill>
                  <a:srgbClr val="C00000"/>
                </a:solidFill>
              </a:rPr>
              <a:t>концертах</a:t>
            </a:r>
            <a:r>
              <a:rPr lang="en-US" sz="3600" b="1" dirty="0" smtClean="0">
                <a:solidFill>
                  <a:srgbClr val="C00000"/>
                </a:solidFill>
              </a:rPr>
              <a:t> “</a:t>
            </a:r>
            <a:r>
              <a:rPr lang="en-US" sz="3600" b="1" dirty="0" err="1" smtClean="0">
                <a:solidFill>
                  <a:srgbClr val="C00000"/>
                </a:solidFill>
              </a:rPr>
              <a:t>Бояна</a:t>
            </a:r>
            <a:r>
              <a:rPr lang="en-US" sz="3600" b="1" dirty="0" smtClean="0">
                <a:solidFill>
                  <a:srgbClr val="C00000"/>
                </a:solidFill>
              </a:rPr>
              <a:t>”, </a:t>
            </a:r>
            <a:r>
              <a:rPr lang="en-US" sz="3600" b="1" dirty="0" err="1" smtClean="0">
                <a:solidFill>
                  <a:srgbClr val="C00000"/>
                </a:solidFill>
              </a:rPr>
              <a:t>що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тривали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аж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до</a:t>
            </a:r>
            <a:r>
              <a:rPr lang="en-US" sz="3600" b="1" dirty="0" smtClean="0">
                <a:solidFill>
                  <a:srgbClr val="C00000"/>
                </a:solidFill>
              </a:rPr>
              <a:t> 1914 р., </a:t>
            </a:r>
            <a:r>
              <a:rPr lang="en-US" sz="3600" b="1" dirty="0" err="1" smtClean="0">
                <a:solidFill>
                  <a:srgbClr val="C00000"/>
                </a:solidFill>
              </a:rPr>
              <a:t>Соломія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часто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була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першою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виконавицею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романсів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композиторів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Лисенка</a:t>
            </a:r>
            <a:r>
              <a:rPr lang="en-US" sz="3600" b="1" dirty="0" smtClean="0">
                <a:solidFill>
                  <a:srgbClr val="C00000"/>
                </a:solidFill>
              </a:rPr>
              <a:t>, </a:t>
            </a:r>
            <a:r>
              <a:rPr lang="en-US" sz="3600" b="1" dirty="0" err="1" smtClean="0">
                <a:solidFill>
                  <a:srgbClr val="C00000"/>
                </a:solidFill>
              </a:rPr>
              <a:t>Нижанківського</a:t>
            </a:r>
            <a:r>
              <a:rPr lang="en-US" sz="3600" b="1" dirty="0" smtClean="0">
                <a:solidFill>
                  <a:srgbClr val="C00000"/>
                </a:solidFill>
              </a:rPr>
              <a:t>, </a:t>
            </a:r>
            <a:r>
              <a:rPr lang="en-US" sz="3600" b="1" dirty="0" err="1" smtClean="0">
                <a:solidFill>
                  <a:srgbClr val="C00000"/>
                </a:solidFill>
              </a:rPr>
              <a:t>Лопатинського</a:t>
            </a:r>
            <a:r>
              <a:rPr lang="en-US" sz="3600" b="1" dirty="0" smtClean="0">
                <a:solidFill>
                  <a:srgbClr val="C00000"/>
                </a:solidFill>
              </a:rPr>
              <a:t>, </a:t>
            </a:r>
            <a:r>
              <a:rPr lang="en-US" sz="3600" b="1" dirty="0" err="1" smtClean="0">
                <a:solidFill>
                  <a:srgbClr val="C00000"/>
                </a:solidFill>
              </a:rPr>
              <a:t>Січинського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та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обробок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народних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пісень</a:t>
            </a:r>
            <a:r>
              <a:rPr lang="en-US" sz="3600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endParaRPr lang="uk-UA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завантаження (1).jpg"/>
          <p:cNvPicPr>
            <a:picLocks noChangeAspect="1"/>
          </p:cNvPicPr>
          <p:nvPr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6000760" y="2000240"/>
            <a:ext cx="2801565" cy="4071966"/>
          </a:xfrm>
          <a:prstGeom prst="round2DiagRect">
            <a:avLst/>
          </a:prstGeom>
          <a:ln w="12700">
            <a:solidFill>
              <a:srgbClr val="9E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4810" y="428604"/>
            <a:ext cx="4929190" cy="642939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У 1893 році Соломія Крушельницька з медаллю закінчила консерваторію. Екзаменаційна комісія записала в її дипломі: “... має всі дані для того, щоб стати прикрасою навіть першорозрядної сцени. Дзвінкий і дуже симпатичний звук голосу її мецо-сопрано, музична освіта, високе почуття прекрасного, природна зовнішність, сценічна стать — словом все, чим нагородила її природа, обіцяють їй в артистичній кар'єрі найкращу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майбутність”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dirty="0" smtClean="0"/>
              <a:t> </a:t>
            </a:r>
            <a:endParaRPr lang="uk-UA" dirty="0" smtClean="0"/>
          </a:p>
          <a:p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947" y="1085778"/>
            <a:ext cx="3429024" cy="4505325"/>
          </a:xfrm>
          <a:prstGeom prst="round2Diag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2786050" y="214290"/>
            <a:ext cx="4143404" cy="2714644"/>
          </a:xfrm>
        </p:spPr>
        <p:txBody>
          <a:bodyPr>
            <a:normAutofit fontScale="62500" lnSpcReduction="20000"/>
          </a:bodyPr>
          <a:lstStyle/>
          <a:p>
            <a:pPr algn="l">
              <a:lnSpc>
                <a:spcPct val="120000"/>
              </a:lnSpc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 21 рік Соломія з великим успіхом дебютувала на сцені Львівської опери. Саме там її побачила італійська прима Джемма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Беллінчоні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Вона переконує дівчину продовжити навчання в Італії.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0" y="2852936"/>
            <a:ext cx="5357818" cy="400506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Вчити доньку за кордоном для сільського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священника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було розкішшю, але задля великого майбутнього доньки Амвросій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Крушельницький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був здатний на все. Він взяв позику в банку і відправив доньку на навчання за кордон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В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Італії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всю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Соломія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присвячує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навчанню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вчителями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знамениті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Фауста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Креспі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яка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підготувала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одну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знамениту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співачку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вважала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Соломію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найздібнішою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своїх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і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професор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Конті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драматична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міміка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займ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ається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шість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вже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рік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тріумфує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італійській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сцені</a:t>
            </a:r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  <a:buNone/>
            </a:pPr>
            <a:endParaRPr lang="uk-UA" dirty="0"/>
          </a:p>
        </p:txBody>
      </p:sp>
      <p:pic>
        <p:nvPicPr>
          <p:cNvPr id="6" name="Рисунок 5" descr="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57166"/>
            <a:ext cx="2571768" cy="2214578"/>
          </a:xfrm>
          <a:prstGeom prst="round2DiagRect">
            <a:avLst/>
          </a:prstGeom>
          <a:ln>
            <a:solidFill>
              <a:srgbClr val="820013"/>
            </a:solidFill>
          </a:ln>
        </p:spPr>
      </p:pic>
      <p:pic>
        <p:nvPicPr>
          <p:cNvPr id="7" name="Рисунок 6" descr="СК з викладачкою в Італії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18555">
            <a:off x="5839870" y="2904307"/>
            <a:ext cx="2515324" cy="3846992"/>
          </a:xfrm>
          <a:prstGeom prst="round2DiagRect">
            <a:avLst/>
          </a:prstGeom>
          <a:ln w="12700">
            <a:solidFill>
              <a:srgbClr val="80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Джемма Белліноччіні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 rot="373262">
            <a:off x="6999729" y="152315"/>
            <a:ext cx="2006802" cy="3177784"/>
          </a:xfrm>
          <a:prstGeom prst="round2DiagRect">
            <a:avLst/>
          </a:prstGeom>
          <a:ln w="12700">
            <a:solidFill>
              <a:srgbClr val="9E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5857916" cy="614364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У другій половині 1890-их років почались її тріумфальні виступи на сценах театрів світу: Італії, Іспанії, Франції, Португалії, Росії, Польщі, Австрії, Єгипту, Аргентини, Чилі в операх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“Аїда”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“Трубадур”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Д. Верді,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“Фауст”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Ш. Гуно,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“Страшний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двір”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Монюшка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“Африканка”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Д. Мейєрбера,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“Манон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Леско”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“Чіо-Чіо-Сан”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Пуччіні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“Кармен”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Ж. Бізе,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“Електра”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Р. Штрауса,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“Євгеній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Онєгін”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“Пікова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дама”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П. Чайковського та інших. Критики високо оцінили її вокальні дані, відзначаючи “…бездоганно поставлений блискучий голос, напрочуд вірну емісію звуку, граничну відточеність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співу”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Виступи на оперній сцені завжди перетворювалися на урочисті маніфестації публіки, яка засипала її квітами й цінними подарунками, поети присвячували їй свої вірші.</a:t>
            </a:r>
          </a:p>
          <a:p>
            <a:pPr algn="l"/>
            <a:endParaRPr lang="en-US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Рисунок 4" descr="krushelnicka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928670"/>
            <a:ext cx="2714644" cy="4572032"/>
          </a:xfrm>
          <a:prstGeom prst="round2DiagRect">
            <a:avLst/>
          </a:prstGeom>
          <a:ln>
            <a:solidFill>
              <a:srgbClr val="80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28604"/>
            <a:ext cx="5500726" cy="6429396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ct val="120000"/>
              </a:lnSpc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Різносторонньо обдарована й освічена, Соломія з досконалою дикцією говорила й співала українською, російською, польською, німецькою, англійською, італійською та іспанською мовами. Чудово грала на фортепіано й сама вивчала партитури і ролі, не звертаючись за допомогою до спеціалістів.</a:t>
            </a:r>
          </a:p>
          <a:p>
            <a:pPr algn="l">
              <a:lnSpc>
                <a:spcPct val="120000"/>
              </a:lnSpc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Соломія  Крушельницька завжди включала в свої програми українські народні пісні, які безмірно любила, а також твори українських композиторів: Лисенка, Людкевича,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Нижанковського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Вахнянина, Січинського. Українськими народними перлинами і роботами вітчизняних авторів співачка, як правило, завжди закінчувала свої виступи. Її сольні концерти мали такий самий успіх, як і виступи на оперній сцені.</a:t>
            </a:r>
          </a:p>
          <a:p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1" y="1000108"/>
            <a:ext cx="3018143" cy="4500594"/>
          </a:xfrm>
          <a:prstGeom prst="round2DiagRect">
            <a:avLst/>
          </a:prstGeom>
          <a:noFill/>
          <a:ln w="12700">
            <a:solidFill>
              <a:srgbClr val="800000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142852"/>
            <a:ext cx="4214842" cy="671514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У перші десятиріччя найбільш популярними на оперній сцені були четверо чоловіків -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Енріко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Карузо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Маттіа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Баттістіні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Тітта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Руффо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Федір Шаляпін. І лише одна жінка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змоглася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сягнути їхньої висоти - це була Соломія Крушельницька.</a:t>
            </a:r>
          </a:p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У кого б не перевтілювалась Соломія Крушельницька - Аїду, Кармен,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Брунгільду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кожна прем'єра за її участі мала шалений успіх. 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 descr="-Mattia_battisti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88499">
            <a:off x="1246707" y="222465"/>
            <a:ext cx="1516177" cy="1842286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2143116"/>
            <a:ext cx="2340637" cy="2643206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каруз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20351">
            <a:off x="248576" y="1937439"/>
            <a:ext cx="1438720" cy="1998222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7" name="Рисунок 6" descr="tittaruff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403504">
            <a:off x="342861" y="4112124"/>
            <a:ext cx="1463660" cy="204231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Рисунок 7" descr="1 shalapin_fedo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7352">
            <a:off x="2054530" y="4684864"/>
            <a:ext cx="1434947" cy="201411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28604"/>
            <a:ext cx="5500726" cy="6429396"/>
          </a:xfrm>
        </p:spPr>
        <p:txBody>
          <a:bodyPr>
            <a:normAutofit fontScale="62500" lnSpcReduction="20000"/>
          </a:bodyPr>
          <a:lstStyle/>
          <a:p>
            <a:pPr algn="l">
              <a:lnSpc>
                <a:spcPct val="120000"/>
              </a:lnSpc>
            </a:pPr>
            <a:r>
              <a:rPr lang="uk-UA" dirty="0" smtClean="0">
                <a:solidFill>
                  <a:schemeClr val="bg1"/>
                </a:solidFill>
              </a:rPr>
              <a:t>   </a:t>
            </a:r>
            <a:r>
              <a:rPr lang="en-US" dirty="0" err="1" smtClean="0">
                <a:solidFill>
                  <a:schemeClr val="bg1"/>
                </a:solidFill>
              </a:rPr>
              <a:t>Своїм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бездоганним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відчуттям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музики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співачка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прославила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не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одну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арію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Якось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вона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навіть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врятувала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оперу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славетного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італійця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Джакомо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Пуччіні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В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міланському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театрі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“</a:t>
            </a:r>
            <a:r>
              <a:rPr lang="en-US" dirty="0" err="1" smtClean="0">
                <a:solidFill>
                  <a:schemeClr val="bg1"/>
                </a:solidFill>
              </a:rPr>
              <a:t>Ла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Скала</a:t>
            </a:r>
            <a:r>
              <a:rPr lang="uk-UA" dirty="0" smtClean="0">
                <a:solidFill>
                  <a:schemeClr val="bg1"/>
                </a:solidFill>
              </a:rPr>
              <a:t>”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Пуччіні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представив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свою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нову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оперу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“</a:t>
            </a:r>
            <a:r>
              <a:rPr lang="en-US" dirty="0" err="1" smtClean="0">
                <a:solidFill>
                  <a:schemeClr val="bg1"/>
                </a:solidFill>
              </a:rPr>
              <a:t>Мадам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Баттерфляй</a:t>
            </a:r>
            <a:r>
              <a:rPr lang="uk-UA" dirty="0" smtClean="0">
                <a:solidFill>
                  <a:schemeClr val="bg1"/>
                </a:solidFill>
              </a:rPr>
              <a:t>”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Ще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ніколи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композитор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не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був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так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упевнений</a:t>
            </a:r>
            <a:r>
              <a:rPr lang="en-US" dirty="0" smtClean="0">
                <a:solidFill>
                  <a:schemeClr val="bg1"/>
                </a:solidFill>
              </a:rPr>
              <a:t> в </a:t>
            </a:r>
            <a:r>
              <a:rPr lang="en-US" dirty="0" err="1" smtClean="0">
                <a:solidFill>
                  <a:schemeClr val="bg1"/>
                </a:solidFill>
              </a:rPr>
              <a:t>успіху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але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глядачі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оперу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обурено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освистали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Славетний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маестро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почувався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розчавленим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Друзі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вмовили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Пуччіні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переробити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свій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твір</a:t>
            </a:r>
            <a:r>
              <a:rPr lang="en-US" dirty="0" smtClean="0">
                <a:solidFill>
                  <a:schemeClr val="bg1"/>
                </a:solidFill>
              </a:rPr>
              <a:t>, а </a:t>
            </a:r>
            <a:r>
              <a:rPr lang="en-US" dirty="0" err="1" smtClean="0">
                <a:solidFill>
                  <a:schemeClr val="bg1"/>
                </a:solidFill>
              </a:rPr>
              <a:t>на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головну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партію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запросити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Соломію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Крушельницьку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Н</a:t>
            </a:r>
            <a:r>
              <a:rPr lang="en-US" dirty="0" smtClean="0">
                <a:solidFill>
                  <a:schemeClr val="bg1"/>
                </a:solidFill>
              </a:rPr>
              <a:t>а </a:t>
            </a:r>
            <a:r>
              <a:rPr lang="en-US" dirty="0" err="1" smtClean="0">
                <a:solidFill>
                  <a:schemeClr val="bg1"/>
                </a:solidFill>
              </a:rPr>
              <a:t>сцені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театру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“</a:t>
            </a:r>
            <a:r>
              <a:rPr lang="en-US" dirty="0" err="1" smtClean="0">
                <a:solidFill>
                  <a:schemeClr val="bg1"/>
                </a:solidFill>
              </a:rPr>
              <a:t>Ґранде</a:t>
            </a:r>
            <a:r>
              <a:rPr lang="uk-UA" dirty="0" smtClean="0">
                <a:solidFill>
                  <a:schemeClr val="bg1"/>
                </a:solidFill>
              </a:rPr>
              <a:t>”</a:t>
            </a:r>
            <a:r>
              <a:rPr lang="en-US" dirty="0" smtClean="0">
                <a:solidFill>
                  <a:schemeClr val="bg1"/>
                </a:solidFill>
              </a:rPr>
              <a:t> в </a:t>
            </a:r>
            <a:r>
              <a:rPr lang="en-US" dirty="0" err="1" smtClean="0">
                <a:solidFill>
                  <a:schemeClr val="bg1"/>
                </a:solidFill>
              </a:rPr>
              <a:t>Брешії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відбулася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прем’єра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оновленої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uk-UA" dirty="0" smtClean="0">
                <a:solidFill>
                  <a:schemeClr val="bg1"/>
                </a:solidFill>
              </a:rPr>
              <a:t>“</a:t>
            </a:r>
            <a:r>
              <a:rPr lang="en-US" dirty="0" err="1" smtClean="0">
                <a:solidFill>
                  <a:schemeClr val="bg1"/>
                </a:solidFill>
              </a:rPr>
              <a:t>Мадам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Баттерфляй</a:t>
            </a:r>
            <a:r>
              <a:rPr lang="uk-UA" dirty="0" smtClean="0">
                <a:solidFill>
                  <a:schemeClr val="bg1"/>
                </a:solidFill>
              </a:rPr>
              <a:t>”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цього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разу</a:t>
            </a:r>
            <a:r>
              <a:rPr lang="en-US" dirty="0" smtClean="0">
                <a:solidFill>
                  <a:schemeClr val="bg1"/>
                </a:solidFill>
              </a:rPr>
              <a:t> — </a:t>
            </a:r>
            <a:r>
              <a:rPr lang="en-US" dirty="0" err="1" smtClean="0">
                <a:solidFill>
                  <a:schemeClr val="bg1"/>
                </a:solidFill>
              </a:rPr>
              <a:t>тріумфальна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Публіка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сім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разів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викликала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акторів</a:t>
            </a:r>
            <a:r>
              <a:rPr lang="en-US" dirty="0" smtClean="0">
                <a:solidFill>
                  <a:schemeClr val="bg1"/>
                </a:solidFill>
              </a:rPr>
              <a:t> і </a:t>
            </a:r>
            <a:r>
              <a:rPr lang="en-US" dirty="0" err="1" smtClean="0">
                <a:solidFill>
                  <a:schemeClr val="bg1"/>
                </a:solidFill>
              </a:rPr>
              <a:t>композитора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на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сцену</a:t>
            </a:r>
            <a:r>
              <a:rPr lang="en-US" dirty="0" smtClean="0">
                <a:solidFill>
                  <a:schemeClr val="bg1"/>
                </a:solidFill>
              </a:rPr>
              <a:t>. </a:t>
            </a:r>
            <a:r>
              <a:rPr lang="en-US" dirty="0" err="1" smtClean="0">
                <a:solidFill>
                  <a:schemeClr val="bg1"/>
                </a:solidFill>
              </a:rPr>
              <a:t>Після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вистави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зворушений</a:t>
            </a:r>
            <a:r>
              <a:rPr lang="en-US" dirty="0" smtClean="0">
                <a:solidFill>
                  <a:schemeClr val="bg1"/>
                </a:solidFill>
              </a:rPr>
              <a:t> і </a:t>
            </a:r>
            <a:r>
              <a:rPr lang="en-US" dirty="0" err="1" smtClean="0">
                <a:solidFill>
                  <a:schemeClr val="bg1"/>
                </a:solidFill>
              </a:rPr>
              <a:t>вдячний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Пуччіні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надіслав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Крушельницькій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свій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портрет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із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написом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  <a:r>
              <a:rPr lang="uk-UA" dirty="0" smtClean="0">
                <a:solidFill>
                  <a:schemeClr val="bg1"/>
                </a:solidFill>
              </a:rPr>
              <a:t>“</a:t>
            </a:r>
            <a:r>
              <a:rPr lang="en-US" dirty="0" err="1" smtClean="0">
                <a:solidFill>
                  <a:schemeClr val="bg1"/>
                </a:solidFill>
              </a:rPr>
              <a:t>Найпрекраснішій</a:t>
            </a:r>
            <a:r>
              <a:rPr lang="en-US" dirty="0" smtClean="0">
                <a:solidFill>
                  <a:schemeClr val="bg1"/>
                </a:solidFill>
              </a:rPr>
              <a:t> і </a:t>
            </a:r>
            <a:r>
              <a:rPr lang="en-US" dirty="0" err="1" smtClean="0">
                <a:solidFill>
                  <a:schemeClr val="bg1"/>
                </a:solidFill>
              </a:rPr>
              <a:t>найчарівнішій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Баттерфляй</a:t>
            </a:r>
            <a:r>
              <a:rPr lang="uk-UA" dirty="0" smtClean="0">
                <a:solidFill>
                  <a:schemeClr val="bg1"/>
                </a:solidFill>
              </a:rPr>
              <a:t>”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120000"/>
              </a:lnSpc>
            </a:pPr>
            <a:endParaRPr lang="uk-UA" dirty="0" smtClean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2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 rot="476796">
            <a:off x="6574725" y="484626"/>
            <a:ext cx="2071702" cy="3279877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Acomp\Desktop\общая крушельницкая\2Соломія\баттерфля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7132">
            <a:off x="5681988" y="4016795"/>
            <a:ext cx="3351834" cy="2403486"/>
          </a:xfrm>
          <a:prstGeom prst="round2Diag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28604"/>
            <a:ext cx="5500726" cy="642939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Європа, Америка, Африка - серед шанувальників Крушельницької було безліч політиків, багатіїв і всесвітньо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сідомих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співаків. Але Соломія всю свою пристрасть віддавала тільки сцені. І не тільки публіці - а й родині. </a:t>
            </a:r>
          </a:p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Соломія розуміла, що мусить виправдати надії літнього батька. У 30 вона вже була годувальницею родини, і навіть купила рідним будинок у Львові.</a:t>
            </a:r>
          </a:p>
          <a:p>
            <a:pPr algn="l"/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Не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забуває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Соломія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рідний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край. У 1928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році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вона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здійснює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велику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концертну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подорож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містами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Галичини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виступаючи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Львові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Коломиї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Станіславові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Тернополі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l"/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pst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785794"/>
            <a:ext cx="2786082" cy="42720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bliqueBottom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0" y="357167"/>
            <a:ext cx="5500694" cy="28575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Лише одного разу Крушельницька скасувала запланований виступ. Після виверження Везувію, лікарі відмовили її від виступів у Палермо. Соломія вирушила у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Віареджо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і там зустріла людину, яка докорінно змінила все її життя. Розумний, аристократичний італієць, мер міста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Віареджо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Чезаре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Річчоні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став коханням всього її життя. </a:t>
            </a:r>
          </a:p>
          <a:p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3438" y="3786190"/>
            <a:ext cx="4500562" cy="307181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Він був на 20 років старший за Соломію, однак лише з ним Крушельницька, яка раніше була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віданна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лише сцені, пізнала земне кохання. Його освідчення, а потім весілля і будівництво спільного будинку стало ідеальним початком їхніх 28 років сімейного щастя.</a:t>
            </a:r>
            <a:endParaRPr lang="uk-UA" dirty="0"/>
          </a:p>
        </p:txBody>
      </p:sp>
      <p:pic>
        <p:nvPicPr>
          <p:cNvPr id="4" name="Рисунок 3" descr="krushelnicka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39905">
            <a:off x="357158" y="3571876"/>
            <a:ext cx="4429156" cy="3000396"/>
          </a:xfrm>
          <a:prstGeom prst="round2DiagRect">
            <a:avLst/>
          </a:prstGeom>
          <a:ln>
            <a:solidFill>
              <a:srgbClr val="80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 descr="муж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41307">
            <a:off x="6290338" y="402792"/>
            <a:ext cx="2424892" cy="3177446"/>
          </a:xfrm>
          <a:prstGeom prst="round2DiagRect">
            <a:avLst/>
          </a:prstGeom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0" y="214290"/>
            <a:ext cx="5715040" cy="3714776"/>
          </a:xfrm>
        </p:spPr>
        <p:txBody>
          <a:bodyPr>
            <a:normAutofit fontScale="77500" lnSpcReduction="20000"/>
          </a:bodyPr>
          <a:lstStyle/>
          <a:p>
            <a:pPr algn="l"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Першим серйозним потрясінням стала смерть коханого чоловіка (в 1939 році). А за кілька тижнів прийшла ще страшніша новина. В Україні після тяжкої хвороби померли брат і батько Крушельницької. Не роздумуючи й миті, Соломія збирає речі і їде на Батьківщину підтримати рідних.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Львів, 1947 рік. Соломія Крушельницька виходить на сцену, щоб заспівати свою останню партію. Вісім років тому вона приїхала до Львова провідати рідних.</a:t>
            </a:r>
          </a:p>
          <a:p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000496" y="4071942"/>
            <a:ext cx="5143504" cy="278605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Тоді вона навіть подумати не могла, що більше ніколи не побачить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Італіі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де залишилось усе її життя і могила коханого чоловіка. Через перелом ноги вона затрималась на Батьківщині значно довше, ніж планувала. Якраз у цей час до міста входять радянські війська, і співачка не може отримати права на виїзд.</a:t>
            </a:r>
            <a:endParaRPr lang="uk-UA" dirty="0"/>
          </a:p>
        </p:txBody>
      </p:sp>
      <p:pic>
        <p:nvPicPr>
          <p:cNvPr id="5" name="Рисунок 4" descr="krushelnicka16.jpg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57158" y="4000504"/>
            <a:ext cx="3857652" cy="2536830"/>
          </a:xfrm>
          <a:prstGeom prst="round2DiagRect">
            <a:avLst/>
          </a:prstGeom>
          <a:ln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6357950" y="285728"/>
            <a:ext cx="2295440" cy="3600000"/>
          </a:xfrm>
          <a:prstGeom prst="round2Diag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28604"/>
            <a:ext cx="4357718" cy="642939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Назад до Італії Соломію Крушельницьку не пустили, а радянське громадянство дали тільки після передачі її італійської вілли на користь СРСР. Згодом конфіскують і будинок, який був куплений у Львові для батьків. Однак і це не зламало співачку. Разом з сестрою вона оселилась у невеличкій двокімнатній квартирі і продовжувала займатися співом, давала приватні уроки.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1253087_12594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97588" y="3730234"/>
            <a:ext cx="3952876" cy="2843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web_6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99798">
            <a:off x="6120139" y="284575"/>
            <a:ext cx="2643206" cy="3442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3000364" y="285727"/>
            <a:ext cx="6143636" cy="4357719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ct val="120000"/>
              </a:lnSpc>
              <a:buNone/>
            </a:pPr>
            <a:r>
              <a:rPr lang="uk-UA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1949 році Соломія востаннє вийшла на сцену. Останній концерт відбувся у Львівській філармонії. На сцену вже з паличкою вийшла Соломія Крушельницька, аби востаннє зачарувати своїм голосом. Співачці було 77 років.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Рак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горла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щодня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робив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голос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слабшим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цього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виступу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вона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збирає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всі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Соломія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прощалася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глядачами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Львова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очами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оперної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примадонни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плили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сцени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Відня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Мілану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Парижа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Нью-йорка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Варшави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endParaRPr lang="uk-UA" dirty="0" smtClean="0"/>
          </a:p>
          <a:p>
            <a:pPr>
              <a:buNone/>
            </a:pPr>
            <a:r>
              <a:rPr lang="uk-UA" dirty="0" smtClean="0"/>
              <a:t> </a:t>
            </a:r>
          </a:p>
          <a:p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могил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3892632"/>
            <a:ext cx="3117382" cy="2322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1946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428604"/>
            <a:ext cx="2143140" cy="30784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0" y="4286256"/>
            <a:ext cx="5429256" cy="25717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16 листопада 1952 року перестало битися серце великої співачки. Поховали С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олом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ію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Крушельницьку у Львові на Личаківському цвинтарі поруч з могилою друга і наставника – Івана Франка. В 1978 р. встановлено надмогильний пам’ятник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“Співучий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Орфей”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Вшанування пам’яті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6500826" cy="535785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Сьогодні ім'я Соломії Крушельницької носять Львівський оперний театр, Львівська музична середня школа, Тернопільське музичне училище (де виходить газета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“Соломія”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8-річна школа в селі Біла, вулиці у Києві, Львові, Тернополі, Рівному,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Бучачі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У Дзеркальному залі Львівського театру опери й балету встановлено бронзовий пам'ятник Соломії Крушельницькій скульптора Ярослава Скакуна. 8 жовтня 2008 року в залі театру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“Ла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Скала”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встановлено скульптурний портрет Крушельницької цього ж автора. Скульптурні портрети співачки створили Л.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Біганич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В. Власов, Є.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Дзиндра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Я. Мотика, В.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Одрехівський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Мисько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О. Пасіка.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В 1982 році на кіностудії ім. О. Довженка режисером О. Фіалко був знятий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історико-біографічний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фільм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“Повернення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Баттерфляй“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присвячений життю й творчості Соломії Крушельницької. Картина заснована на реальних фактах життя співачки й побудована як її спогади. Партії Соломії виконує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Гізела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Ципола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Роль Соломії у фільмі виконала Олена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Сафонова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Окрім того, створені документальні фільми, зокрема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“Соломія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Крушельницька”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(режисер І. Мудрак, Львів,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“Міст”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1994),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“Два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життя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(режисер О.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Фролов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Київ,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“Контакт”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1997).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dirty="0"/>
          </a:p>
        </p:txBody>
      </p:sp>
      <p:pic>
        <p:nvPicPr>
          <p:cNvPr id="6151" name="Picture 7" descr="C:\Users\Acomp\Desktop\общая крушельницкая\фото память\Возвращение_Баттерфляй_(постер_фильма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22285">
            <a:off x="6862132" y="4016604"/>
            <a:ext cx="1584604" cy="25003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154" name="Picture 10" descr="C:\Users\Acomp\Desktop\общая крушельницкая\фото память\krus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36302">
            <a:off x="6947809" y="1133449"/>
            <a:ext cx="1894699" cy="267984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332656"/>
            <a:ext cx="6858016" cy="65253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В 1997 році Національним банком України була випущена в обіг пам'ятна монета, номіналом у 2 гривні присвячена 125-річчю від дня народження співачки.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18 березня 2006 року на сцені Львівського національного академічного театру Опери та Балету ім. С. Крушельницької відбулася прем'єра балету Мирослава Скорика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“Повернення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Баттерфляй”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що базується на фактах з життя Соломії Крушельницької. В балеті використовується музика Джакомо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Пуччіні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Відкрито меморіальну дошку й меморіальний музей-садибу Соломії Крушельницької (1963, с. Біла Тернопільського району), діють кімната-музей (с.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Білявинці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Бучацького району), та музично-меморіальний музей у Львові.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Встановлено надмогильний пам'ятник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“Співучий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Орфей”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Личаківському цвинтарі (1978, м. Львів;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скульпт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Бриж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арх. Л. Скорик), пам'ятний знак на Майдані мистецтв (м. Тернопіль), випущено марку і конверт, присвячений 125-річчю від дня народження (1997) та ювілейну монету (1997).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44" name="Picture 8" descr="C:\Users\Acomp\Desktop\общая крушельницкая\фото память\музей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27611">
            <a:off x="6785391" y="4833635"/>
            <a:ext cx="2272757" cy="17001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345" name="Picture 9" descr="C:\Users\Acomp\Desktop\общая крушельницкая\фото память\музей 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2948">
            <a:off x="6812104" y="3200932"/>
            <a:ext cx="2250297" cy="1500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347" name="Picture 11" descr="C:\Users\Acomp\Desktop\общая крушельницкая\фото память\марк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315586">
            <a:off x="7478449" y="1327189"/>
            <a:ext cx="1357322" cy="1913796"/>
          </a:xfrm>
          <a:prstGeom prst="rect">
            <a:avLst/>
          </a:prstGeom>
          <a:noFill/>
        </p:spPr>
      </p:pic>
      <p:pic>
        <p:nvPicPr>
          <p:cNvPr id="14339" name="Picture 3" descr="C:\Users\Acomp\Desktop\общая крушельницкая\фото память\памятная монет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231818">
            <a:off x="6512408" y="198993"/>
            <a:ext cx="2552480" cy="14473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428604"/>
            <a:ext cx="6357982" cy="6429396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20000"/>
              </a:lnSpc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Прижиттєвий портрет Крушельницької написала її родичка, уродженка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Залізців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Зборівщині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Я. Музика. 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20000"/>
              </a:lnSpc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 1995 р. відбулася прем'єра вистави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“Соломія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Крушельницька”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(автор Б. Мельничук, І.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Ляховський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у Тернопільському обласному драматичному театрі (нині академічний театр). Від 1987 у Тернополі проводять Конкурс імені Соломії Крушельницької. Щорічно у Львові відбувається міжнародний конкурс імені Крушельницької; традиційними стали фестивалі оперного мистецтва.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20000"/>
              </a:lnSpc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 2010 р. відкрито пам'ятник С. А. Крушельницькій у Тернополі.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20000"/>
              </a:lnSpc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21 липня 2012 року, в італійському містечку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Торре-дель-Лаго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біля м.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Віареджо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де протягом липня-серпня 2012 проходив 58-й оперний фестиваль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“Пуччіні”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відбулося урочисте відкриття бронзового погруддя Соломії Крушельницької (скульптор Р. Іваницький). Ініціатива встановлення погруддя належить Посольству України в Італії, Міськраді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Віареджо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фундації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“Фестиваль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Пуччіні”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здійснено за підтримки фундації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“Сімонетта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Пуччіні”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УГКЦ в Італії.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C:\Users\Acomp\Desktop\общая крушельницкая\фото память\solomia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5417" y="2643182"/>
            <a:ext cx="1778583" cy="2214578"/>
          </a:xfrm>
          <a:prstGeom prst="round2Diag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Picture 6" descr="C:\Users\Acomp\Desktop\общая крушельницкая\фото память\158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45954">
            <a:off x="6407893" y="4280264"/>
            <a:ext cx="1666887" cy="2500330"/>
          </a:xfrm>
          <a:prstGeom prst="round2DiagRect">
            <a:avLst/>
          </a:prstGeom>
          <a:noFill/>
        </p:spPr>
      </p:pic>
      <p:pic>
        <p:nvPicPr>
          <p:cNvPr id="17409" name="Picture 1" descr="C:\Users\Acomp\Desktop\общая крушельницкая\фото память\володимир слєпченко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95268">
            <a:off x="6538183" y="75864"/>
            <a:ext cx="1881193" cy="2617312"/>
          </a:xfrm>
          <a:prstGeom prst="round2Diag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11420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Запрошуємо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ознайомитися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матеріалами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</a:t>
            </a:r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життя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творчість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Крушельницької</a:t>
            </a:r>
            <a:r>
              <a:rPr lang="ru-R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фондах НТБ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71812" y="1500174"/>
            <a:ext cx="5972188" cy="5357826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AutoNum type="arabicPeriod"/>
            </a:pPr>
            <a:r>
              <a:rPr lang="uk-UA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Книги</a:t>
            </a: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Врублевська, В. Соломія Крушельницька [Текст] : роман-біографія / В. Врублевська ;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передм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О.Гончара. - Київ. : Дніпро, 1986. - 358 с.</a:t>
            </a:r>
          </a:p>
          <a:p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Історія української музики [Текст] : в 6-ти томах. Т 4 : 1917-1941 /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Редкол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.: Л.О.Пархоменко, О.У.Литвинова, Б.М.Фільц / АН України. Ін-т мистецтвознавства, фольклору та етнології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ім.Рильского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редкол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.: М.М.Гордійчук (голова) та ін. - Київ : </a:t>
            </a:r>
            <a:r>
              <a:rPr lang="uk-UA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Наук.думка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1992. - Книга. - 615с. -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ISBN 5-12-001557-3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Лисенко, І. М. Співаки України : енциклопедичне видання / І. М. Лисенко. - Київ. : Знання, 2012. - 639 с. </a:t>
            </a:r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ISBN 978-617-07-0077-3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Українки в історії [Текст] / за ред. В. Борисенко. – Київ : Либідь, 2004. – 328 с. –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ISBN 966-06-0361-4. </a:t>
            </a:r>
          </a:p>
          <a:p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Шаров, І. Ф. 100 видатних імен України [Текст] / І. Ф. Шаров. – Київ : Видавничий дім "Альтернативи", 1999. – 496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– ISBN 966-7217-54-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Х. </a:t>
            </a:r>
          </a:p>
          <a:p>
            <a:pPr marL="514350" indent="-514350">
              <a:buNone/>
            </a:pPr>
            <a:endParaRPr lang="uk-UA" dirty="0" smtClean="0"/>
          </a:p>
          <a:p>
            <a:endParaRPr lang="uk-UA" dirty="0"/>
          </a:p>
        </p:txBody>
      </p:sp>
      <p:pic>
        <p:nvPicPr>
          <p:cNvPr id="12289" name="Picture 1" descr="C:\Users\Acomp\Desktop\общая крушельницкая\24.07.17\img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98061">
            <a:off x="118745" y="1715662"/>
            <a:ext cx="1123562" cy="1714512"/>
          </a:xfrm>
          <a:prstGeom prst="rect">
            <a:avLst/>
          </a:prstGeom>
          <a:noFill/>
        </p:spPr>
      </p:pic>
      <p:pic>
        <p:nvPicPr>
          <p:cNvPr id="12290" name="Picture 2" descr="C:\Users\Acomp\Desktop\общая крушельницкая\24.07.17\img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071810"/>
            <a:ext cx="1143008" cy="168895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2291" name="Picture 3" descr="C:\Users\Acomp\Desktop\общая крушельницкая\24.07.17\img23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 rot="20965682">
            <a:off x="440257" y="4671137"/>
            <a:ext cx="1247136" cy="18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2292" name="Picture 4" descr="C:\Users\Acomp\Desktop\общая крушельницкая\24.07.17\img27.jpg"/>
          <p:cNvPicPr>
            <a:picLocks noChangeAspect="1" noChangeArrowheads="1"/>
          </p:cNvPicPr>
          <p:nvPr/>
        </p:nvPicPr>
        <p:blipFill>
          <a:blip r:embed="rId6" cstate="print">
            <a:lum bright="10000"/>
          </a:blip>
          <a:srcRect/>
          <a:stretch>
            <a:fillRect/>
          </a:stretch>
        </p:blipFill>
        <p:spPr bwMode="auto">
          <a:xfrm rot="341663">
            <a:off x="1943480" y="3988495"/>
            <a:ext cx="1287408" cy="1800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2293" name="Picture 5" descr="C:\Users\Acomp\Desktop\общая крушельницкая\24.07.17\img2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89616">
            <a:off x="1620259" y="1819410"/>
            <a:ext cx="126437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472518" cy="5840435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uk-UA" sz="5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Періодичні видання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Антонюк, В. Соломія гідна легенди про себе / В. Антонюк // Урядовий кур’єр. – 2002. – 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листопада. – С. 8–9.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Бавзалук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Д. До мадам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Баттерфляй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нові скарби дому Соломії Крушельницької / Д.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Бавзалук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Україна молода. - 2015. - 6 жовтня. - С. 12.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Бернакевич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Хроніка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творчих буднів / Л.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Бернакевич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Дзвін. - 2008. - № 10. - С. 151-154.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Врублевская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Одинокая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звезда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В.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Врублевская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Женский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журнал. - 2003. - № 3. - С. 184-188.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Гринишин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М. Народжена співати / М.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Гринишин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Музика. - 2016. - № 1. - С. 40-42.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</a:t>
            </a:r>
            <a:r>
              <a:rPr lang="en-US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д, Л. Зірка на ім'я Соломія Крушельницька : музично-меморіальний музей легендарної оперної співачки та педагога відзначає своє 20-річчя / Л.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</a:t>
            </a:r>
            <a:r>
              <a:rPr lang="en-US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 // День. - 2009. - С. 7.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Жишкович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М. "Соломія Крушельницька шляхами тріумфів" / М.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Жишкович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Дзвін. - 2009. – 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9/10. - С. 164.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Зубеляк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М. Соломія Крушельницька в Аргентині / М.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Зубеляк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Музика. - 2015. - № 1/2. – 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49-50.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401080" cy="6215106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Козирєва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кулінарного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записника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Крушельницької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Т.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Козирєва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День. - 2011. - 21-22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жовтня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– 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32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Королева, М. Голос вне конкуренции : [оперная певица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Соломия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Крушельницкая] / М. Королева // Единственная. - 2016. - № 1. - С. 66-69.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Крушельницка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Соломія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Авросіївна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культура. – 2000. – № 2. – С. 31.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Кудрявцев, Л.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Соломія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найчарівніша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Батерфляй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Л. Кудрявцев // Молодь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— 2003. — 30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вересня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С. 3.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Лучканін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В. "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Чистий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образ... над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Віареджо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: [про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українську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співачку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Крушельницьку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/ В.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Лучканін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Дзвін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- 2007. - № 7. - С. 152-153.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Марчук, Л.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Містами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слави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Крушельницької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Л. Марчук //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Віче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- 2010. - № 3. - С. 68-70.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Маслій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Соломія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Поєднання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міфу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реальності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М.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Маслій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культура. - 2012. - № 8. - С. 58-61.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Масол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Українці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світовому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мистецтві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Л.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Масол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Оніщенко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Мистецтво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освіта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- 2004. - № 3. – 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 57-61.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Мелех-Яросевич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Українські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співаки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польських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оперних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сценах / Л.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Мелех-Яросевич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Дзвін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— 1996. — № 8. — С. 108–112.</a:t>
            </a:r>
            <a:endParaRPr lang="en-US" sz="35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Мичко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Жінка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яка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співала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замість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того,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кохати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С.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Мичко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sz="3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Україна</a:t>
            </a:r>
            <a:r>
              <a:rPr lang="ru-RU" sz="3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молода. — 2002. — 26 листопада. – С. 12.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715436" cy="571504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Олексієнко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Змагання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оперних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співаків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Т.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Олексієнко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Музика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- 2004. - № 1/2. - С. 8-9.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Осадчук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Л. На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Тернопільщині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встановили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пам'ятник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Крушельницькій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Л.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Осадчук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День. - 2013. - 5 листопада. - С. 2.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Пепа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Метелик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божий / В.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Пепа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Урядовий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кур'єр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- 2005. - 18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березня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С. 8.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"Пишу вам про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незабутню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Соломію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..." :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листи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Михайла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Головащенка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Дніпро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- 2007. - № 9-10. - С. 131-139.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Поліщук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Брунгільда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вийшли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записами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легендарної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Крушельницької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Т.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Поліщук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День. — 2003. — 27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березня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С. 7.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Труш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Н. До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глядача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любов’ю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Н.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Труш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Український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театр. - 2012. - № 2. - С. 8-11.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Унгурян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О. Шаляпин был влюблен в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Соломию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Крушельницкую и предлагал ей стать его женой» : 60 лет назад ушла из жизни великая украинская певица /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О.Унгурян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Факты и комментарии. - 2012. - 30 ноября. - С. 29.</a:t>
            </a: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Яремчук, О.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Мілан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житті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Соломії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Крушельницької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як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співачка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підкорювала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світ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 О. Яремчук // День. - 2014. - 17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вересня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С. 11.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642942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Використані електронні ресурси: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Вятчанінова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Є. Соломія Крушельницька: «Тріумф щовечора… це забагато» [Електронний ресурс] / Євгенія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Вятчанінова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</a:t>
            </a:r>
            <a:r>
              <a:rPr lang="en-US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Teatre</a:t>
            </a:r>
            <a:r>
              <a:rPr lang="en-US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веб-портал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– Електрон. текст. </a:t>
            </a:r>
            <a:r>
              <a:rPr lang="ru-RU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ані. – 2009.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лютого. – Режим доступу: </a:t>
            </a:r>
            <a:r>
              <a:rPr lang="uk-UA" sz="3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http://teatre.com.ua/actor/solomija_krushelnytska_triumf_schovechora_tse_zabagato</a:t>
            </a:r>
            <a:r>
              <a:rPr lang="uk-UA" sz="3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/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Назва з екрана. – Дата перегляду: </a:t>
            </a: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25.09.2017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Мельничук, Б. Соломія Крушельницька – видатна світова співачка [Електронний ресурс] / Богдан Мельничук, Віктор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Уніят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// Елітарний Львів :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</a:t>
            </a: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-сайт.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Електрон. текст. </a:t>
            </a:r>
            <a:r>
              <a:rPr lang="ru-RU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ані. – Режим доступу: </a:t>
            </a:r>
            <a:r>
              <a:rPr lang="uk-UA" sz="3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https://artlvivbest.io.ua/s211534/solomiya_krushelnicka_vidatna_svitova_spivachka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– Назва з екрана. – Дата перегляду: </a:t>
            </a: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25.09.2017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3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Осока, С. Соломія Крушельницька. Світ її впіймав, але не втримав… [Електронний ресурс] / Сергій Осока // Фотографії старого Львова : </a:t>
            </a:r>
            <a:r>
              <a:rPr lang="uk-UA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веб</a:t>
            </a: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-сайт.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Електрон. текст. </a:t>
            </a:r>
            <a:r>
              <a:rPr lang="ru-RU" sz="3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ані. – 2016. – 13 вересня. – Режим доступу: </a:t>
            </a:r>
            <a:r>
              <a:rPr lang="uk-UA" sz="3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http://photo-lviv.in.ua/solomiya-krushelnytska-svit-jiji-vpijmav-ale-ne-vtrymav/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uk-UA" sz="34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Назва з екрана. – Дата перегляду: </a:t>
            </a: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25.09.2017</a:t>
            </a:r>
            <a:r>
              <a:rPr lang="uk-UA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15370" cy="45719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5"/>
            <a:ext cx="8229600" cy="4786345"/>
          </a:xfrm>
        </p:spPr>
        <p:txBody>
          <a:bodyPr>
            <a:normAutofit lnSpcReduction="10000"/>
          </a:bodyPr>
          <a:lstStyle/>
          <a:p>
            <a:r>
              <a:rPr lang="uk-UA" sz="1700" dirty="0" smtClean="0">
                <a:solidFill>
                  <a:schemeClr val="bg1"/>
                </a:solidFill>
              </a:rPr>
              <a:t>Соломія Крушельницька [Електронний ресурс] // Сильні українки : </a:t>
            </a:r>
            <a:r>
              <a:rPr lang="uk-UA" sz="1700" dirty="0" err="1" smtClean="0">
                <a:solidFill>
                  <a:schemeClr val="bg1"/>
                </a:solidFill>
              </a:rPr>
              <a:t>веб</a:t>
            </a:r>
            <a:r>
              <a:rPr lang="ru-RU" sz="1700" dirty="0" smtClean="0">
                <a:solidFill>
                  <a:schemeClr val="bg1"/>
                </a:solidFill>
              </a:rPr>
              <a:t>-сайт. </a:t>
            </a:r>
            <a:r>
              <a:rPr lang="uk-UA" sz="1700" dirty="0" smtClean="0">
                <a:solidFill>
                  <a:schemeClr val="bg1"/>
                </a:solidFill>
              </a:rPr>
              <a:t>– Електрон. текст. </a:t>
            </a:r>
            <a:r>
              <a:rPr lang="ru-RU" sz="1700" dirty="0" err="1" smtClean="0">
                <a:solidFill>
                  <a:schemeClr val="bg1"/>
                </a:solidFill>
              </a:rPr>
              <a:t>д</a:t>
            </a:r>
            <a:r>
              <a:rPr lang="uk-UA" sz="1700" dirty="0" smtClean="0">
                <a:solidFill>
                  <a:schemeClr val="bg1"/>
                </a:solidFill>
              </a:rPr>
              <a:t>ані. – Режим доступу: </a:t>
            </a:r>
            <a:r>
              <a:rPr lang="uk-UA" sz="1700" u="sng" dirty="0" smtClean="0">
                <a:solidFill>
                  <a:schemeClr val="bg1"/>
                </a:solidFill>
                <a:hlinkClick r:id="rId3"/>
              </a:rPr>
              <a:t>http://ukrainki.kanalukraina.tv/ua/kruschelnycka</a:t>
            </a:r>
            <a:r>
              <a:rPr lang="uk-UA" sz="1700" dirty="0" smtClean="0">
                <a:solidFill>
                  <a:schemeClr val="bg1"/>
                </a:solidFill>
              </a:rPr>
              <a:t>. –</a:t>
            </a:r>
            <a:r>
              <a:rPr lang="ru-RU" sz="1700" dirty="0" smtClean="0">
                <a:solidFill>
                  <a:schemeClr val="bg1"/>
                </a:solidFill>
              </a:rPr>
              <a:t> </a:t>
            </a:r>
            <a:r>
              <a:rPr lang="ru-RU" sz="1700" dirty="0" err="1" smtClean="0">
                <a:solidFill>
                  <a:schemeClr val="bg1"/>
                </a:solidFill>
              </a:rPr>
              <a:t>Назва</a:t>
            </a:r>
            <a:r>
              <a:rPr lang="ru-RU" sz="1700" dirty="0" smtClean="0">
                <a:solidFill>
                  <a:schemeClr val="bg1"/>
                </a:solidFill>
              </a:rPr>
              <a:t> </a:t>
            </a:r>
            <a:r>
              <a:rPr lang="ru-RU" sz="1700" dirty="0" err="1" smtClean="0">
                <a:solidFill>
                  <a:schemeClr val="bg1"/>
                </a:solidFill>
              </a:rPr>
              <a:t>з</a:t>
            </a:r>
            <a:r>
              <a:rPr lang="ru-RU" sz="1700" dirty="0" smtClean="0">
                <a:solidFill>
                  <a:schemeClr val="bg1"/>
                </a:solidFill>
              </a:rPr>
              <a:t> </a:t>
            </a:r>
            <a:r>
              <a:rPr lang="ru-RU" sz="1700" dirty="0" err="1" smtClean="0">
                <a:solidFill>
                  <a:schemeClr val="bg1"/>
                </a:solidFill>
              </a:rPr>
              <a:t>екрана</a:t>
            </a:r>
            <a:r>
              <a:rPr lang="ru-RU" sz="1700" dirty="0" smtClean="0">
                <a:solidFill>
                  <a:schemeClr val="bg1"/>
                </a:solidFill>
              </a:rPr>
              <a:t>. – Дата перегляду: 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25.09.2017</a:t>
            </a:r>
            <a:r>
              <a:rPr lang="uk-UA" sz="1700" dirty="0" smtClean="0">
                <a:solidFill>
                  <a:schemeClr val="bg1"/>
                </a:solidFill>
              </a:rPr>
              <a:t>.</a:t>
            </a:r>
            <a:endParaRPr lang="uk-UA" sz="17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uk-UA" sz="1700" dirty="0" smtClean="0">
                <a:solidFill>
                  <a:schemeClr val="bg1"/>
                </a:solidFill>
              </a:rPr>
              <a:t> </a:t>
            </a:r>
          </a:p>
          <a:p>
            <a:r>
              <a:rPr lang="uk-UA" sz="1700" dirty="0" smtClean="0">
                <a:solidFill>
                  <a:schemeClr val="bg1"/>
                </a:solidFill>
              </a:rPr>
              <a:t>Соломія Крушельницька: від тріумфу до забуття [Електронний ресурс] // </a:t>
            </a:r>
            <a:r>
              <a:rPr lang="en-US" sz="1700" dirty="0" smtClean="0">
                <a:solidFill>
                  <a:schemeClr val="bg1"/>
                </a:solidFill>
              </a:rPr>
              <a:t>Lovely </a:t>
            </a:r>
            <a:endParaRPr lang="uk-UA" sz="17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uk-UA" sz="1700" dirty="0" smtClean="0">
                <a:solidFill>
                  <a:schemeClr val="bg1"/>
                </a:solidFill>
              </a:rPr>
              <a:t>	</a:t>
            </a:r>
            <a:r>
              <a:rPr lang="en-US" sz="1700" dirty="0" smtClean="0">
                <a:solidFill>
                  <a:schemeClr val="bg1"/>
                </a:solidFill>
              </a:rPr>
              <a:t>Life</a:t>
            </a:r>
            <a:r>
              <a:rPr lang="uk-UA" sz="1700" dirty="0" smtClean="0">
                <a:solidFill>
                  <a:schemeClr val="bg1"/>
                </a:solidFill>
              </a:rPr>
              <a:t> : </a:t>
            </a:r>
            <a:r>
              <a:rPr lang="uk-UA" sz="1700" dirty="0" err="1" smtClean="0">
                <a:solidFill>
                  <a:schemeClr val="bg1"/>
                </a:solidFill>
              </a:rPr>
              <a:t>веб</a:t>
            </a:r>
            <a:r>
              <a:rPr lang="ru-RU" sz="1700" dirty="0" smtClean="0">
                <a:solidFill>
                  <a:schemeClr val="bg1"/>
                </a:solidFill>
              </a:rPr>
              <a:t>-сайт. </a:t>
            </a:r>
            <a:r>
              <a:rPr lang="uk-UA" sz="1700" dirty="0" smtClean="0">
                <a:solidFill>
                  <a:schemeClr val="bg1"/>
                </a:solidFill>
              </a:rPr>
              <a:t>– Електрон. текст. </a:t>
            </a:r>
            <a:r>
              <a:rPr lang="ru-RU" sz="1700" dirty="0" err="1" smtClean="0">
                <a:solidFill>
                  <a:schemeClr val="bg1"/>
                </a:solidFill>
              </a:rPr>
              <a:t>д</a:t>
            </a:r>
            <a:r>
              <a:rPr lang="uk-UA" sz="1700" dirty="0" smtClean="0">
                <a:solidFill>
                  <a:schemeClr val="bg1"/>
                </a:solidFill>
              </a:rPr>
              <a:t>ані. – Режим доступу: </a:t>
            </a:r>
            <a:r>
              <a:rPr lang="uk-UA" sz="1700" u="sng" dirty="0" smtClean="0">
                <a:solidFill>
                  <a:schemeClr val="bg1"/>
                </a:solidFill>
                <a:hlinkClick r:id="rId4"/>
              </a:rPr>
              <a:t>http://lovelylife.in.ua/zirky/solomiya-krushelnytska-vid-triumfu-do-zabuttya.html</a:t>
            </a:r>
            <a:r>
              <a:rPr lang="uk-UA" sz="1700" dirty="0" smtClean="0">
                <a:solidFill>
                  <a:schemeClr val="bg1"/>
                </a:solidFill>
              </a:rPr>
              <a:t>. – Назва з екрана. – Дата перегляду: 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25.09.2017</a:t>
            </a:r>
            <a:r>
              <a:rPr lang="uk-UA" sz="1700" dirty="0" smtClean="0">
                <a:solidFill>
                  <a:schemeClr val="bg1"/>
                </a:solidFill>
              </a:rPr>
              <a:t>.</a:t>
            </a:r>
            <a:endParaRPr lang="en-US" sz="17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uk-UA" sz="1700" dirty="0" smtClean="0">
              <a:solidFill>
                <a:schemeClr val="bg1"/>
              </a:solidFill>
            </a:endParaRPr>
          </a:p>
          <a:p>
            <a:r>
              <a:rPr lang="uk-UA" sz="1700" dirty="0" smtClean="0">
                <a:solidFill>
                  <a:schemeClr val="bg1"/>
                </a:solidFill>
              </a:rPr>
              <a:t>Соломія Крушельницька: тріумфальна </a:t>
            </a:r>
            <a:r>
              <a:rPr lang="uk-UA" sz="1700" dirty="0" err="1" smtClean="0">
                <a:solidFill>
                  <a:schemeClr val="bg1"/>
                </a:solidFill>
              </a:rPr>
              <a:t>хроніка</a:t>
            </a:r>
            <a:r>
              <a:rPr lang="uk-UA" sz="1700" dirty="0" smtClean="0">
                <a:solidFill>
                  <a:schemeClr val="bg1"/>
                </a:solidFill>
              </a:rPr>
              <a:t> життя видатної прими [Електронний ресурс] // Дивись </a:t>
            </a:r>
            <a:r>
              <a:rPr lang="en-US" sz="1700" dirty="0" smtClean="0">
                <a:solidFill>
                  <a:schemeClr val="bg1"/>
                </a:solidFill>
              </a:rPr>
              <a:t>info</a:t>
            </a:r>
            <a:r>
              <a:rPr lang="uk-UA" sz="1700" dirty="0" smtClean="0">
                <a:solidFill>
                  <a:schemeClr val="bg1"/>
                </a:solidFill>
              </a:rPr>
              <a:t> : </a:t>
            </a:r>
            <a:r>
              <a:rPr lang="uk-UA" sz="1700" dirty="0" err="1" smtClean="0">
                <a:solidFill>
                  <a:schemeClr val="bg1"/>
                </a:solidFill>
              </a:rPr>
              <a:t>веб</a:t>
            </a:r>
            <a:r>
              <a:rPr lang="ru-RU" sz="1700" dirty="0" smtClean="0">
                <a:solidFill>
                  <a:schemeClr val="bg1"/>
                </a:solidFill>
              </a:rPr>
              <a:t>-сайт. </a:t>
            </a:r>
            <a:r>
              <a:rPr lang="uk-UA" sz="1700" dirty="0" smtClean="0">
                <a:solidFill>
                  <a:schemeClr val="bg1"/>
                </a:solidFill>
              </a:rPr>
              <a:t>– Електрон. текст. </a:t>
            </a:r>
            <a:r>
              <a:rPr lang="ru-RU" sz="1700" dirty="0" err="1" smtClean="0">
                <a:solidFill>
                  <a:schemeClr val="bg1"/>
                </a:solidFill>
              </a:rPr>
              <a:t>д</a:t>
            </a:r>
            <a:r>
              <a:rPr lang="uk-UA" sz="1700" dirty="0" smtClean="0">
                <a:solidFill>
                  <a:schemeClr val="bg1"/>
                </a:solidFill>
              </a:rPr>
              <a:t>ані. – 2016. – 23 вересня. – Режим доступу: </a:t>
            </a:r>
            <a:r>
              <a:rPr lang="uk-UA" sz="1700" b="1" u="sng" dirty="0" smtClean="0">
                <a:solidFill>
                  <a:schemeClr val="bg1"/>
                </a:solidFill>
                <a:hlinkClick r:id="rId5"/>
              </a:rPr>
              <a:t>http://dyvys.info/2016/09/23/solomiya-krushelnytska-triumfalna/</a:t>
            </a:r>
            <a:r>
              <a:rPr lang="uk-UA" sz="1700" dirty="0" smtClean="0">
                <a:solidFill>
                  <a:schemeClr val="bg1"/>
                </a:solidFill>
              </a:rPr>
              <a:t>. – Назва з екрана. – Дата перегляду: 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25.09.2017</a:t>
            </a:r>
            <a:r>
              <a:rPr lang="uk-UA" sz="1700" dirty="0" smtClean="0">
                <a:solidFill>
                  <a:schemeClr val="bg1"/>
                </a:solidFill>
              </a:rPr>
              <a:t>.</a:t>
            </a:r>
            <a:endParaRPr lang="uk-UA" sz="17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en-US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en-US" sz="4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uk-UA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</a:t>
            </a:r>
          </a:p>
          <a:p>
            <a:pPr>
              <a:buNone/>
            </a:pPr>
            <a:endParaRPr lang="uk-UA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ідеї віртуальної виставки бібліотекар </a:t>
            </a:r>
          </a:p>
          <a:p>
            <a:pPr>
              <a:buNone/>
            </a:pP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категорії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відділу СГЛ НТБ </a:t>
            </a:r>
            <a:r>
              <a:rPr 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Єршова М. В. </a:t>
            </a:r>
          </a:p>
          <a:p>
            <a:pPr>
              <a:buNone/>
            </a:pP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2050" name="Picture 2" descr="\\USER85\Temp\Логотип НТБ ВНТУ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571480"/>
            <a:ext cx="180000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</TotalTime>
  <Words>1697</Words>
  <Application>Microsoft Office PowerPoint</Application>
  <PresentationFormat>Экран (4:3)</PresentationFormat>
  <Paragraphs>148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Зірка на ім’я Соломія</vt:lpstr>
      <vt:lpstr>Слайд 2</vt:lpstr>
      <vt:lpstr>Життєвий та творчий шлях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Вшанування пам’яті</vt:lpstr>
      <vt:lpstr>Слайд 17</vt:lpstr>
      <vt:lpstr>Слайд 18</vt:lpstr>
      <vt:lpstr>Запрошуємо ознайомитися з матеріалами про життя і творчість Соломії Крушельницької у фондах НТБ  </vt:lpstr>
      <vt:lpstr>Слайд 20</vt:lpstr>
      <vt:lpstr>Слайд 21</vt:lpstr>
      <vt:lpstr>Слайд 22</vt:lpstr>
      <vt:lpstr>Використані електронні ресурси:  </vt:lpstr>
      <vt:lpstr>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Зірка на ім’я Соломія</dc:title>
  <cp:lastModifiedBy>user302</cp:lastModifiedBy>
  <cp:revision>157</cp:revision>
  <dcterms:modified xsi:type="dcterms:W3CDTF">2018-03-01T13:10:53Z</dcterms:modified>
</cp:coreProperties>
</file>