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8" r:id="rId2"/>
  </p:sldMasterIdLst>
  <p:notesMasterIdLst>
    <p:notesMasterId r:id="rId26"/>
  </p:notesMasterIdLst>
  <p:handoutMasterIdLst>
    <p:handoutMasterId r:id="rId27"/>
  </p:handoutMasterIdLst>
  <p:sldIdLst>
    <p:sldId id="256" r:id="rId3"/>
    <p:sldId id="274" r:id="rId4"/>
    <p:sldId id="278" r:id="rId5"/>
    <p:sldId id="279" r:id="rId6"/>
    <p:sldId id="280" r:id="rId7"/>
    <p:sldId id="281" r:id="rId8"/>
    <p:sldId id="282" r:id="rId9"/>
    <p:sldId id="265" r:id="rId10"/>
    <p:sldId id="283" r:id="rId11"/>
    <p:sldId id="284" r:id="rId12"/>
    <p:sldId id="286" r:id="rId13"/>
    <p:sldId id="297" r:id="rId14"/>
    <p:sldId id="294" r:id="rId15"/>
    <p:sldId id="296" r:id="rId16"/>
    <p:sldId id="295" r:id="rId17"/>
    <p:sldId id="290" r:id="rId18"/>
    <p:sldId id="293" r:id="rId19"/>
    <p:sldId id="272" r:id="rId20"/>
    <p:sldId id="287" r:id="rId21"/>
    <p:sldId id="288" r:id="rId22"/>
    <p:sldId id="289" r:id="rId23"/>
    <p:sldId id="298" r:id="rId24"/>
    <p:sldId id="27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>
      <p:cViewPr varScale="1">
        <p:scale>
          <a:sx n="74" d="100"/>
          <a:sy n="74" d="100"/>
        </p:scale>
        <p:origin x="58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119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2B48F5-BACC-47D6-A0F7-82FBF9C6BC85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ACAF8E-318A-4EFE-8633-D9E72ABCE0E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6559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1CD00-5424-4675-AB18-2C419B060449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E2CF44-2B13-41B4-A334-1CDF534EEB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5385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smtClean="0"/>
              <a:t>11/23/2015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 userDrawn="1"/>
        </p:nvSpPr>
        <p:spPr bwMode="gray">
          <a:xfrm>
            <a:off x="-1588" y="2825016"/>
            <a:ext cx="12188952" cy="3180930"/>
          </a:xfrm>
          <a:prstGeom prst="rect">
            <a:avLst/>
          </a:prstGeom>
          <a:solidFill>
            <a:schemeClr val="bg1">
              <a:lumMod val="85000"/>
              <a:lumOff val="1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 userDrawn="1"/>
        </p:nvSpPr>
        <p:spPr bwMode="black">
          <a:xfrm>
            <a:off x="-1588" y="3075709"/>
            <a:ext cx="12188952" cy="26392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650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1615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11/23/2015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7578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22553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07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5529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624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562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 userDrawn="1"/>
        </p:nvSpPr>
        <p:spPr bwMode="blackWhite">
          <a:xfrm>
            <a:off x="644091" y="640080"/>
            <a:ext cx="6675120" cy="5577840"/>
          </a:xfrm>
          <a:prstGeom prst="rect">
            <a:avLst/>
          </a:prstGeom>
          <a:solidFill>
            <a:srgbClr val="000000"/>
          </a:solidFill>
          <a:ln w="1016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73111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673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4885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02587" y="1600200"/>
            <a:ext cx="3122613" cy="18288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0412" y="762000"/>
            <a:ext cx="6400800" cy="5334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001039" y="3429000"/>
            <a:ext cx="3124161" cy="18288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C0096-1860-4642-9CD2-0079EA5E7CD1}" type="datetimeFigureOut">
              <a:rPr lang="ru-RU" smtClean="0"/>
              <a:t>23.11.2015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7CC0096-1860-4642-9CD2-0079EA5E7CD1}" type="datetimeFigureOut">
              <a:rPr lang="ru-RU" smtClean="0"/>
              <a:pPr/>
              <a:t>23.11.2015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31375A4-56A4-47D6-9801-1991572033F7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290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656" r:id="rId12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581128"/>
            <a:ext cx="8040216" cy="1463040"/>
          </a:xfrm>
        </p:spPr>
        <p:txBody>
          <a:bodyPr>
            <a:noAutofit/>
          </a:bodyPr>
          <a:lstStyle/>
          <a:p>
            <a:pPr algn="ctr"/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Доповідь на магістерську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кваліфікаційну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роботу за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темою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Розробка стійких до лінійного та диференціального </a:t>
            </a:r>
            <a:r>
              <a:rPr lang="uk-UA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засобів шифрування даних в комп’ютерних системах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96200" y="3212976"/>
            <a:ext cx="4295800" cy="3456384"/>
          </a:xfrm>
        </p:spPr>
        <p:txBody>
          <a:bodyPr>
            <a:no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Студента групи 1КСУА-14м</a:t>
            </a:r>
            <a:b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Яровенко Анастасії Олексіївни</a:t>
            </a: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Спеціальності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8.05020101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Комп’ютеризовані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управління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автоматика”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5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sz="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9008" y="1673352"/>
            <a:ext cx="5678424" cy="5184648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випливає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направлений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слабкостей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день уже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уже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 уже не становить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взламати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24128" y="2420888"/>
            <a:ext cx="4690872" cy="3744416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день,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з’являється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сервісів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служб,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обчислювальних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окрім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очевидних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вразливостей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2"/>
          <p:cNvSpPr txBox="1">
            <a:spLocks/>
          </p:cNvSpPr>
          <p:nvPr/>
        </p:nvSpPr>
        <p:spPr>
          <a:xfrm>
            <a:off x="960120" y="1954302"/>
            <a:ext cx="4754880" cy="8229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err="1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</a:t>
            </a:r>
            <a:r>
              <a:rPr lang="ru-RU" sz="2800" dirty="0">
                <a:solidFill>
                  <a:schemeClr val="accent1"/>
                </a:solidFill>
              </a:rPr>
              <a:t> </a:t>
            </a:r>
            <a:r>
              <a:rPr lang="ru-RU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теми</a:t>
            </a:r>
          </a:p>
        </p:txBody>
      </p:sp>
    </p:spTree>
    <p:extLst>
      <p:ext uri="{BB962C8B-B14F-4D97-AF65-F5344CB8AC3E}">
        <p14:creationId xmlns:p14="http://schemas.microsoft.com/office/powerpoint/2010/main" val="323256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764704"/>
            <a:ext cx="9720072" cy="1115592"/>
          </a:xfrm>
        </p:spPr>
        <p:txBody>
          <a:bodyPr/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4128" y="1880296"/>
            <a:ext cx="4754880" cy="822960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24128" y="2816400"/>
            <a:ext cx="4754880" cy="349296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шифру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найпоширеніших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990888" y="764704"/>
            <a:ext cx="4754880" cy="822960"/>
          </a:xfrm>
        </p:spPr>
        <p:txBody>
          <a:bodyPr>
            <a:norm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90888" y="1587664"/>
            <a:ext cx="5361696" cy="4721696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проаналізувати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перестановки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розрблені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перестановки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блочного шифру,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зберігатиме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обчислювальні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287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764704"/>
            <a:ext cx="9720072" cy="1115592"/>
          </a:xfrm>
        </p:spPr>
        <p:txBody>
          <a:bodyPr/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4128" y="1880296"/>
            <a:ext cx="4754880" cy="822960"/>
          </a:xfrm>
        </p:spPr>
        <p:txBody>
          <a:bodyPr>
            <a:norm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24128" y="2759828"/>
            <a:ext cx="4754880" cy="1476696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обробки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системах та мережах.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005218" y="1880296"/>
            <a:ext cx="4754880" cy="822960"/>
          </a:xfrm>
        </p:spPr>
        <p:txBody>
          <a:bodyPr>
            <a:norm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90888" y="2759828"/>
            <a:ext cx="5361696" cy="3549532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гніздових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імовірності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апроксимації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абстрактної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нелінійних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Текст 2"/>
          <p:cNvSpPr txBox="1">
            <a:spLocks/>
          </p:cNvSpPr>
          <p:nvPr/>
        </p:nvSpPr>
        <p:spPr>
          <a:xfrm>
            <a:off x="1024128" y="4207002"/>
            <a:ext cx="4754880" cy="822960"/>
          </a:xfrm>
          <a:prstGeom prst="rect">
            <a:avLst/>
          </a:prstGeom>
        </p:spPr>
        <p:txBody>
          <a:bodyPr vert="horz" lIns="137160" tIns="45720" rIns="13716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None/>
              <a:defRPr sz="2300" b="0" kern="1200" cap="none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бъект 3"/>
          <p:cNvSpPr txBox="1">
            <a:spLocks/>
          </p:cNvSpPr>
          <p:nvPr/>
        </p:nvSpPr>
        <p:spPr>
          <a:xfrm>
            <a:off x="1024128" y="5000440"/>
            <a:ext cx="4754880" cy="1476696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3471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764704"/>
            <a:ext cx="9720072" cy="1115592"/>
          </a:xfrm>
        </p:spPr>
        <p:txBody>
          <a:bodyPr/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4128" y="1880296"/>
            <a:ext cx="4754880" cy="822960"/>
          </a:xfrm>
        </p:spPr>
        <p:txBody>
          <a:bodyPr>
            <a:normAutofit lnSpcReduction="10000"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новизна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24128" y="2816400"/>
            <a:ext cx="4754880" cy="3492960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Запропоновано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перестановки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трьохрівневих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гніздових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існуючих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кожному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раунді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шифру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90888" y="2816400"/>
            <a:ext cx="5361696" cy="349296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Запропоновано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16-бітних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трикратному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псевдовипадковому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перемішуванні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існуючих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шифрувального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0506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764704"/>
            <a:ext cx="9720072" cy="1115592"/>
          </a:xfrm>
        </p:spPr>
        <p:txBody>
          <a:bodyPr/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4128" y="1880296"/>
            <a:ext cx="4754880" cy="822960"/>
          </a:xfrm>
        </p:spPr>
        <p:txBody>
          <a:bodyPr>
            <a:normAutofit lnSpcReduction="10000"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24128" y="2816400"/>
            <a:ext cx="4754880" cy="3492960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тому,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 та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ПЗ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зрівнянні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аналогами,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обчислювальні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додаток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КС.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990888" y="764704"/>
            <a:ext cx="4754880" cy="822960"/>
          </a:xfrm>
        </p:spPr>
        <p:txBody>
          <a:bodyPr>
            <a:norm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внесок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990888" y="1587664"/>
            <a:ext cx="5361696" cy="4721696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оптико-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блочними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шифрами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багаторівневих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гніздових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підстановочно-перестановочних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мереж”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співавторстві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модифікацію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гніздової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підстановочно-перестановочної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перестановки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нелінійних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перетворень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бокси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шляхом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псевдовипадкового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перемішування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магістрантом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ПЗ для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апроксимації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31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764704"/>
            <a:ext cx="9720072" cy="1115592"/>
          </a:xfrm>
        </p:spPr>
        <p:txBody>
          <a:bodyPr/>
          <a:lstStyle/>
          <a:p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4128" y="1880296"/>
            <a:ext cx="4754880" cy="822960"/>
          </a:xfrm>
        </p:spPr>
        <p:txBody>
          <a:bodyPr>
            <a:normAutofit lnSpcReduction="10000"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Апробація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24128" y="2816400"/>
            <a:ext cx="4754880" cy="3492960"/>
          </a:xfrm>
        </p:spPr>
        <p:txBody>
          <a:bodyPr>
            <a:normAutofit fontScale="92500"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доповідались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XLIV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регіональній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науково-технічніій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професорсько-викладацького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співробітників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науково-дослідних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інженерно-технічних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та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Всеукраїнському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студентських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робіт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2014 - 2015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84164" y="1880277"/>
            <a:ext cx="4754880" cy="822960"/>
          </a:xfrm>
        </p:spPr>
        <p:txBody>
          <a:bodyPr>
            <a:norm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Публікації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779008" y="2816400"/>
            <a:ext cx="5933616" cy="3492960"/>
          </a:xfrm>
        </p:spPr>
        <p:txBody>
          <a:bodyPr>
            <a:no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темою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магістерської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опублікована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оптико-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блочними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шифрами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багаторівневих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гніздових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підстановочно-перестановочних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мереж”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Оптико-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інформаційно-енергетичні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результатами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XLIV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регіональної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науково-технічної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професорсько-викладацького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складу,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співробітників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опубліковано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доповіді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4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аналогів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992939" y="1772816"/>
            <a:ext cx="9720073" cy="3951352"/>
          </a:xfrm>
        </p:spPr>
        <p:txBody>
          <a:bodyPr>
            <a:noAutofit/>
          </a:bodyPr>
          <a:lstStyle/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Проаналізувавши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найближчі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аналоги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шифру,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ключа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менший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AES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вирішено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комбінації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забезпечуватимуть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реалізації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поставлених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цілей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вирішити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ступенем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перестановки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показником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перестановки для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блочного шифру,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зберігатиме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282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Лінійний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992939" y="1772816"/>
            <a:ext cx="9720073" cy="3951352"/>
          </a:xfrm>
        </p:spPr>
        <p:txBody>
          <a:bodyPr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імовірність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вхідні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нешифровані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шифровані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підключа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наявності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них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шифротекстами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алгоритму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полягає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30076" t="40654" r="31184" b="54154"/>
          <a:stretch/>
        </p:blipFill>
        <p:spPr>
          <a:xfrm>
            <a:off x="1415480" y="3645937"/>
            <a:ext cx="8632568" cy="6166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32844" t="48961" r="46679" b="37539"/>
          <a:stretch/>
        </p:blipFill>
        <p:spPr>
          <a:xfrm>
            <a:off x="1415479" y="4262548"/>
            <a:ext cx="4159993" cy="146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Лінійний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992939" y="1772816"/>
            <a:ext cx="9720073" cy="3951352"/>
          </a:xfrm>
        </p:spPr>
        <p:txBody>
          <a:bodyPr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апроксимаціями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довільно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тексту,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шифротекста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ключа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ймовірність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приблизно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дорівнює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1/2. Такими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співвідношеннями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ймовірність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помітно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відрізняється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1/2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3692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Диференційний</a:t>
            </a: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" name="Объект 13"/>
              <p:cNvSpPr>
                <a:spLocks noGrp="1"/>
              </p:cNvSpPr>
              <p:nvPr>
                <p:ph idx="1"/>
              </p:nvPr>
            </p:nvSpPr>
            <p:spPr>
              <a:xfrm>
                <a:off x="992939" y="2084832"/>
                <a:ext cx="9720073" cy="3639336"/>
              </a:xfrm>
            </p:spPr>
            <p:txBody>
              <a:bodyPr>
                <a:noAutofit/>
              </a:bodyPr>
              <a:lstStyle/>
              <a:p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Диференційний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криптоаналіз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заснований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вивченні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перетворення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різниць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між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зашифрованими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значеннями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на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різних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раундах </a:t>
                </a:r>
                <a:r>
                  <a:rPr lang="ru-RU" sz="24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шифрування</a:t>
                </a:r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ідеально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рандомізованому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шифрі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імовірність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того,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конкретній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вихідній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різниці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∆𝑌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відповідає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вхідна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різниця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∆𝑋 становить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ru-RU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1⁄2</m:t>
                        </m:r>
                      </m:e>
                      <m:sup>
                        <m:r>
                          <a:rPr lang="ru-RU" sz="2400" i="1" dirty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ru-RU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 –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кількість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бітів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над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якими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виконується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перетворення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Розглядаючи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лінійний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та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диференційний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криптоаналіз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можна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помітити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їх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значну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подібність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Дослідження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доводять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звязок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між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ними, тому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виявилося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що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немає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необхідності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окремо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досліджувати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стійкість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шифру до кожного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із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цих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методів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криптоаналізу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14" name="Объект 1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92939" y="2084832"/>
                <a:ext cx="9720073" cy="3639336"/>
              </a:xfrm>
              <a:blipFill rotWithShape="0">
                <a:blip r:embed="rId2"/>
                <a:stretch>
                  <a:fillRect l="-502" t="-2345" r="-20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763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912833" y="585216"/>
            <a:ext cx="10716381" cy="1499616"/>
          </a:xfrm>
        </p:spPr>
        <p:txBody>
          <a:bodyPr>
            <a:normAutofit/>
          </a:bodyPr>
          <a:lstStyle/>
          <a:p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блоку Перестановки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55" y="2103847"/>
            <a:ext cx="5823109" cy="24408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833" y="4221088"/>
            <a:ext cx="5514975" cy="20764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6664" y="3068960"/>
            <a:ext cx="5162550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8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1606" y="1484784"/>
            <a:ext cx="3631712" cy="1499616"/>
          </a:xfrm>
        </p:spPr>
        <p:txBody>
          <a:bodyPr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типу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SPN-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128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боксу 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1183" t="32346" r="28416" b="17809"/>
          <a:stretch/>
        </p:blipFill>
        <p:spPr>
          <a:xfrm>
            <a:off x="5015880" y="1484784"/>
            <a:ext cx="6264696" cy="411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86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1606" y="1484784"/>
            <a:ext cx="3631712" cy="1499616"/>
          </a:xfrm>
        </p:spPr>
        <p:txBody>
          <a:bodyPr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типу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SPN-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довжиною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128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розміром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боксу 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0630" t="31308" r="28416" b="23000"/>
          <a:stretch/>
        </p:blipFill>
        <p:spPr>
          <a:xfrm>
            <a:off x="4943872" y="1484784"/>
            <a:ext cx="653963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30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1477" y="662968"/>
            <a:ext cx="3631712" cy="1499616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Мережа,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9523" t="60384" r="28416" b="10539"/>
          <a:stretch/>
        </p:blipFill>
        <p:spPr>
          <a:xfrm>
            <a:off x="660269" y="2420581"/>
            <a:ext cx="5359515" cy="19745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705" y="4653136"/>
            <a:ext cx="5882641" cy="15841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8790" y="628120"/>
            <a:ext cx="5457825" cy="2752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5452" y="3458952"/>
            <a:ext cx="5524500" cy="125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8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1412776"/>
            <a:ext cx="3631712" cy="1499616"/>
          </a:xfrm>
        </p:spPr>
        <p:txBody>
          <a:bodyPr>
            <a:no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входу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псевдовипадково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згенерованого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блоку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 та 3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змішування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1183" t="25077" r="29523" b="29231"/>
          <a:stretch/>
        </p:blipFill>
        <p:spPr>
          <a:xfrm>
            <a:off x="5447928" y="466847"/>
            <a:ext cx="4680520" cy="29006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1736" t="29231" r="30077" b="26116"/>
          <a:stretch/>
        </p:blipFill>
        <p:spPr>
          <a:xfrm>
            <a:off x="5447928" y="3501008"/>
            <a:ext cx="4680520" cy="2916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1412776"/>
            <a:ext cx="3631712" cy="1499616"/>
          </a:xfrm>
        </p:spPr>
        <p:txBody>
          <a:bodyPr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появи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таблицях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апроксимації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шифру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Rijndael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розроблюваного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шифру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0629" t="30270" r="29523" b="30269"/>
          <a:stretch/>
        </p:blipFill>
        <p:spPr>
          <a:xfrm>
            <a:off x="4543136" y="1412776"/>
            <a:ext cx="6958247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85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1340768"/>
            <a:ext cx="3631712" cy="1499616"/>
          </a:xfrm>
        </p:spPr>
        <p:txBody>
          <a:bodyPr>
            <a:no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 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побудови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таблиць лінійної апроксимації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8009" y="218065"/>
            <a:ext cx="4968552" cy="6304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8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764704"/>
            <a:ext cx="3631712" cy="1499616"/>
          </a:xfrm>
        </p:spPr>
        <p:txBody>
          <a:bodyPr>
            <a:no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 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056" y="332656"/>
            <a:ext cx="2015867" cy="629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93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764704"/>
            <a:ext cx="3631712" cy="1499616"/>
          </a:xfrm>
        </p:spPr>
        <p:txBody>
          <a:bodyPr>
            <a:no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етапу підстановки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2024" y="764704"/>
            <a:ext cx="2921640" cy="5322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2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764704"/>
            <a:ext cx="3631712" cy="1499616"/>
          </a:xfrm>
        </p:spPr>
        <p:txBody>
          <a:bodyPr>
            <a:no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b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етапу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перестановки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40591" t="14693" r="38932" b="5347"/>
          <a:stretch/>
        </p:blipFill>
        <p:spPr>
          <a:xfrm>
            <a:off x="5951984" y="620688"/>
            <a:ext cx="2664297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217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551385" y="1844824"/>
            <a:ext cx="10801200" cy="3879344"/>
          </a:xfrm>
        </p:spPr>
        <p:txBody>
          <a:bodyPr>
            <a:no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захисту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комп’ютерних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системах та мережах, шляхом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криптографічної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Запропоновано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трьохкратному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псевдовипадковому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перемішуванні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1,32 рази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нелінійність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рандомізації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звязків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входом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виходом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перестановки,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трьохрівневих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гніздових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підстановочно-перестановочних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пыдвищення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1,8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перестановок.</a:t>
            </a:r>
          </a:p>
          <a:p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вкористовує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16-бітні блоки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сформовані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трьохкратного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псевдовипадкового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перемішування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трьохрівневу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підстановочно-перестановочну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мережу,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високонелінійного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підстановки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методу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перестанвоки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збільшення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сформовано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алгоритмічне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програмне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швидкістю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вищою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аналогічних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системах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шифрування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досягається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рахунок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паралелізації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лінійного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диференційного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криптоаналізу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Достовірність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отриманих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продуктивності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підтверджена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математичним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розрахунками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розробленим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програмним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забезпеченням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578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744072" y="5013176"/>
            <a:ext cx="2520280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368" y="4989426"/>
            <a:ext cx="11255424" cy="1463040"/>
          </a:xfrm>
        </p:spPr>
        <p:txBody>
          <a:bodyPr/>
          <a:lstStyle/>
          <a:p>
            <a:r>
              <a:rPr lang="uk-UA" dirty="0" smtClean="0"/>
              <a:t>Дякую за увагу!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443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ppt/theme/theme2.xml><?xml version="1.0" encoding="utf-8"?>
<a:theme xmlns:a="http://schemas.openxmlformats.org/drawingml/2006/main" name="Рабочий Theme">
  <a:themeElements>
    <a:clrScheme name="TechComputer">
      <a:dk1>
        <a:srgbClr val="000000"/>
      </a:dk1>
      <a:lt1>
        <a:sysClr val="window" lastClr="FFFFFF"/>
      </a:lt1>
      <a:dk2>
        <a:srgbClr val="4D4D4D"/>
      </a:dk2>
      <a:lt2>
        <a:srgbClr val="DDDDDD"/>
      </a:lt2>
      <a:accent1>
        <a:srgbClr val="92D050"/>
      </a:accent1>
      <a:accent2>
        <a:srgbClr val="F7C331"/>
      </a:accent2>
      <a:accent3>
        <a:srgbClr val="47B8C7"/>
      </a:accent3>
      <a:accent4>
        <a:srgbClr val="B074BA"/>
      </a:accent4>
      <a:accent5>
        <a:srgbClr val="F34D47"/>
      </a:accent5>
      <a:accent6>
        <a:srgbClr val="FA8F30"/>
      </a:accent6>
      <a:hlink>
        <a:srgbClr val="47B8C7"/>
      </a:hlink>
      <a:folHlink>
        <a:srgbClr val="969696"/>
      </a:folHlink>
    </a:clrScheme>
    <a:fontScheme name="TechComputer">
      <a:majorFont>
        <a:latin typeface="Consolas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Рабочий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Рабочий Theme">
  <a:themeElements>
    <a:clrScheme name="TechComputer">
      <a:dk1>
        <a:srgbClr val="000000"/>
      </a:dk1>
      <a:lt1>
        <a:sysClr val="window" lastClr="FFFFFF"/>
      </a:lt1>
      <a:dk2>
        <a:srgbClr val="4D4D4D"/>
      </a:dk2>
      <a:lt2>
        <a:srgbClr val="DDDDDD"/>
      </a:lt2>
      <a:accent1>
        <a:srgbClr val="92D050"/>
      </a:accent1>
      <a:accent2>
        <a:srgbClr val="F7C331"/>
      </a:accent2>
      <a:accent3>
        <a:srgbClr val="47B8C7"/>
      </a:accent3>
      <a:accent4>
        <a:srgbClr val="B074BA"/>
      </a:accent4>
      <a:accent5>
        <a:srgbClr val="F34D47"/>
      </a:accent5>
      <a:accent6>
        <a:srgbClr val="FA8F30"/>
      </a:accent6>
      <a:hlink>
        <a:srgbClr val="47B8C7"/>
      </a:hlink>
      <a:folHlink>
        <a:srgbClr val="969696"/>
      </a:folHlink>
    </a:clrScheme>
    <a:fontScheme name="TechComputer">
      <a:majorFont>
        <a:latin typeface="Consolas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Рабочий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D472324-6816-447D-A73C-4FA00160DFA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0</TotalTime>
  <Words>1039</Words>
  <Application>Microsoft Office PowerPoint</Application>
  <PresentationFormat>Широкоэкранный</PresentationFormat>
  <Paragraphs>70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1" baseType="lpstr">
      <vt:lpstr>Calibri</vt:lpstr>
      <vt:lpstr>Cambria Math</vt:lpstr>
      <vt:lpstr>Candara</vt:lpstr>
      <vt:lpstr>Times New Roman</vt:lpstr>
      <vt:lpstr>Tw Cen MT</vt:lpstr>
      <vt:lpstr>Tw Cen MT Condensed</vt:lpstr>
      <vt:lpstr>Wingdings 3</vt:lpstr>
      <vt:lpstr>Интеграл</vt:lpstr>
      <vt:lpstr>Доповідь на магістерську кваліфікаційну роботу за темою  «Розробка стійких до лінійного та диференціального криптоаналізу засобів шифрування даних в комп’ютерних системах»  </vt:lpstr>
      <vt:lpstr>ВСТУп</vt:lpstr>
      <vt:lpstr>Вступ</vt:lpstr>
      <vt:lpstr>Вступ</vt:lpstr>
      <vt:lpstr>Вступ</vt:lpstr>
      <vt:lpstr>Вступ</vt:lpstr>
      <vt:lpstr>Вступ</vt:lpstr>
      <vt:lpstr>Дослідження аналогів</vt:lpstr>
      <vt:lpstr>Лінійний криптоаналіз</vt:lpstr>
      <vt:lpstr>Лінійний криптоаналіз</vt:lpstr>
      <vt:lpstr>Диференційний криптоаналіз</vt:lpstr>
      <vt:lpstr>Формування блоку Перестановки</vt:lpstr>
      <vt:lpstr>Залежність кількості активних S-боксів від типу  SPN-мережі довжиною 128 біт з трьома рівнями і розміром  S-боксу – 8 біт</vt:lpstr>
      <vt:lpstr>Залежність кількості активних S-боксів від типу  SPN-мережі довжиною 128 біт з трьома рівнями і розміром  S-боксу – 16 біт</vt:lpstr>
      <vt:lpstr>Мережа, що використовується у розробленому шифрі </vt:lpstr>
      <vt:lpstr>Графік залежності виходу від входу для псевдовипадково згенерованого блоку підстановки: (1 та 3 змішування) </vt:lpstr>
      <vt:lpstr>Графік появи значень у таблицях лінійної апроксимації для S-боксів шифру Rijndael та розроблюваного шифру</vt:lpstr>
      <vt:lpstr>Схема програми  для побудови таблиць лінійної апроксимації</vt:lpstr>
      <vt:lpstr>Схема програми  шифрування</vt:lpstr>
      <vt:lpstr>Схема етапу підстановки</vt:lpstr>
      <vt:lpstr>Схема етапу перестановки</vt:lpstr>
      <vt:lpstr>ВИСновки</vt:lpstr>
      <vt:lpstr>Дякую за увагу!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2015-11-22T22:17:54Z</dcterms:created>
  <dcterms:modified xsi:type="dcterms:W3CDTF">2015-11-23T23:28:12Z</dcterms:modified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TC029010269991</vt:lpwstr>
  </property>
</Properties>
</file>