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8" r:id="rId3"/>
    <p:sldId id="259" r:id="rId4"/>
    <p:sldId id="273" r:id="rId5"/>
    <p:sldId id="260" r:id="rId6"/>
    <p:sldId id="270" r:id="rId7"/>
    <p:sldId id="265" r:id="rId8"/>
    <p:sldId id="266" r:id="rId9"/>
    <p:sldId id="267" r:id="rId10"/>
    <p:sldId id="272" r:id="rId11"/>
    <p:sldId id="262" r:id="rId12"/>
    <p:sldId id="274" r:id="rId13"/>
    <p:sldId id="275" r:id="rId14"/>
    <p:sldId id="276" r:id="rId15"/>
    <p:sldId id="277" r:id="rId16"/>
    <p:sldId id="278" r:id="rId17"/>
    <p:sldId id="279" r:id="rId18"/>
    <p:sldId id="282" r:id="rId19"/>
    <p:sldId id="280" r:id="rId20"/>
    <p:sldId id="283" r:id="rId21"/>
    <p:sldId id="284" r:id="rId22"/>
    <p:sldId id="285" r:id="rId23"/>
    <p:sldId id="286" r:id="rId24"/>
    <p:sldId id="287" r:id="rId25"/>
    <p:sldId id="289" r:id="rId26"/>
    <p:sldId id="288" r:id="rId27"/>
    <p:sldId id="290" r:id="rId28"/>
    <p:sldId id="291" r:id="rId2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2400"/>
    <a:srgbClr val="006600"/>
    <a:srgbClr val="7B2317"/>
    <a:srgbClr val="1FB3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0" autoAdjust="0"/>
    <p:restoredTop sz="94340" autoAdjust="0"/>
  </p:normalViewPr>
  <p:slideViewPr>
    <p:cSldViewPr>
      <p:cViewPr varScale="1">
        <p:scale>
          <a:sx n="74" d="100"/>
          <a:sy n="74" d="100"/>
        </p:scale>
        <p:origin x="-1118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05D4643-5424-4746-8B9F-DC1B66804717}" type="datetimeFigureOut">
              <a:rPr lang="ru-RU"/>
              <a:pPr>
                <a:defRPr/>
              </a:pPr>
              <a:t>28.09.2015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40DAEFE-8502-439F-A1A4-96A457C107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3921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1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70C06F-7D55-491B-84B7-EF76D5B834BF}" type="slidenum">
              <a:rPr lang="uk-UA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uk-UA" altLang="ru-RU" smtClean="0"/>
          </a:p>
        </p:txBody>
      </p:sp>
      <p:sp>
        <p:nvSpPr>
          <p:cNvPr id="317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8" name="Text Box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mtClean="0">
                <a:ea typeface="DejaVu Sans"/>
                <a:cs typeface="DejaVu Sans"/>
              </a:rPr>
              <a:t>Начиная от 2001 года, движение открытого доступа развивается все интенсивнее. Не буду говорить о том, что такое открытый доступ. Сегодня уже много говорили и будут еще говорить и о его принципах, и о путях его развития: окрытых журналах и архивах. Я хочу обратить Ваше внимание на практических вещах и поделиться опытом создания и организации работы университетского институционного репозитария Киево-Могилянской академии. И достаточно подробно я остановлюсь на программном обеспечении </a:t>
            </a:r>
            <a:r>
              <a:rPr lang="en-US" altLang="ru-RU" smtClean="0">
                <a:ea typeface="DejaVu Sans"/>
                <a:cs typeface="DejaVu Sans"/>
              </a:rPr>
              <a:t>DSpace, </a:t>
            </a:r>
            <a:r>
              <a:rPr lang="ru-RU" altLang="ru-RU" smtClean="0">
                <a:ea typeface="DejaVu Sans"/>
                <a:cs typeface="DejaVu Sans"/>
              </a:rPr>
              <a:t>которое мы использовали для своего репозитария. Эта презентация подготовлена вместе с представителем Проекта </a:t>
            </a:r>
            <a:r>
              <a:rPr lang="en-US" altLang="ru-RU" smtClean="0">
                <a:ea typeface="DejaVu Sans"/>
                <a:cs typeface="DejaVu Sans"/>
              </a:rPr>
              <a:t>Dspace – </a:t>
            </a:r>
            <a:r>
              <a:rPr lang="ru-RU" altLang="ru-RU" smtClean="0">
                <a:ea typeface="DejaVu Sans"/>
                <a:cs typeface="DejaVu Sans"/>
              </a:rPr>
              <a:t>Велори Голистер. К сожалению, она не смогла приехать в этом году в Судак.</a:t>
            </a:r>
          </a:p>
        </p:txBody>
      </p:sp>
      <p:sp>
        <p:nvSpPr>
          <p:cNvPr id="31749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BF5FB663-BB81-4B61-BE64-B382F7D72826}" type="slidenum">
              <a:rPr lang="uk-UA" altLang="ru-RU" sz="1200">
                <a:solidFill>
                  <a:srgbClr val="000000"/>
                </a:solidFill>
                <a:latin typeface="Arial" pitchFamily="34" charset="0"/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7</a:t>
            </a:fld>
            <a:endParaRPr lang="uk-UA" altLang="ru-RU" sz="120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1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8B5796-EC9A-4DE1-BD63-7DE69E1188A3}" type="slidenum">
              <a:rPr lang="uk-UA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uk-UA" altLang="ru-RU" smtClean="0"/>
          </a:p>
        </p:txBody>
      </p:sp>
      <p:sp>
        <p:nvSpPr>
          <p:cNvPr id="327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2" name="Text Box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mtClean="0">
                <a:ea typeface="DejaVu Sans"/>
                <a:cs typeface="DejaVu Sans"/>
              </a:rPr>
              <a:t>Начиная от 2001 года, движение открытого доступа развивается все интенсивнее. Не буду говорить о том, что такое открытый доступ. Сегодня уже много говорили и будут еще говорить и о его принципах, и о путях его развития: окрытых журналах и архивах. Я хочу обратить Ваше внимание на практических вещах и поделиться опытом создания и организации работы университетского институционного репозитария Киево-Могилянской академии. И достаточно подробно я остановлюсь на программном обеспечении </a:t>
            </a:r>
            <a:r>
              <a:rPr lang="en-US" altLang="ru-RU" smtClean="0">
                <a:ea typeface="DejaVu Sans"/>
                <a:cs typeface="DejaVu Sans"/>
              </a:rPr>
              <a:t>DSpace, </a:t>
            </a:r>
            <a:r>
              <a:rPr lang="ru-RU" altLang="ru-RU" smtClean="0">
                <a:ea typeface="DejaVu Sans"/>
                <a:cs typeface="DejaVu Sans"/>
              </a:rPr>
              <a:t>которое мы использовали для своего репозитария. Эта презентация подготовлена вместе с представителем Проекта </a:t>
            </a:r>
            <a:r>
              <a:rPr lang="en-US" altLang="ru-RU" smtClean="0">
                <a:ea typeface="DejaVu Sans"/>
                <a:cs typeface="DejaVu Sans"/>
              </a:rPr>
              <a:t>Dspace – </a:t>
            </a:r>
            <a:r>
              <a:rPr lang="ru-RU" altLang="ru-RU" smtClean="0">
                <a:ea typeface="DejaVu Sans"/>
                <a:cs typeface="DejaVu Sans"/>
              </a:rPr>
              <a:t>Велори Голистер. К сожалению, она не смогла приехать в этом году в Судак.</a:t>
            </a:r>
          </a:p>
        </p:txBody>
      </p:sp>
      <p:sp>
        <p:nvSpPr>
          <p:cNvPr id="32773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F3828444-5B86-4F4A-AFCE-535B4077F307}" type="slidenum">
              <a:rPr lang="uk-UA" altLang="ru-RU" sz="1200">
                <a:solidFill>
                  <a:srgbClr val="000000"/>
                </a:solidFill>
                <a:latin typeface="Arial" pitchFamily="34" charset="0"/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8</a:t>
            </a:fld>
            <a:endParaRPr lang="uk-UA" altLang="ru-RU" sz="120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1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53EF14-B308-4656-87A0-13310E59A102}" type="slidenum">
              <a:rPr lang="uk-UA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uk-UA" altLang="ru-RU" smtClean="0"/>
          </a:p>
        </p:txBody>
      </p:sp>
      <p:sp>
        <p:nvSpPr>
          <p:cNvPr id="337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6" name="Text Box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mtClean="0">
                <a:ea typeface="DejaVu Sans"/>
                <a:cs typeface="DejaVu Sans"/>
              </a:rPr>
              <a:t>Начиная от 2001 года, движение открытого доступа развивается все интенсивнее. Не буду говорить о том, что такое открытый доступ. Сегодня уже много говорили и будут еще говорить и о его принципах, и о путях его развития: окрытых журналах и архивах. Я хочу обратить Ваше внимание на практических вещах и поделиться опытом создания и организации работы университетского институционного репозитария Киево-Могилянской академии. И достаточно подробно я остановлюсь на программном обеспечении </a:t>
            </a:r>
            <a:r>
              <a:rPr lang="en-US" altLang="ru-RU" smtClean="0">
                <a:ea typeface="DejaVu Sans"/>
                <a:cs typeface="DejaVu Sans"/>
              </a:rPr>
              <a:t>DSpace, </a:t>
            </a:r>
            <a:r>
              <a:rPr lang="ru-RU" altLang="ru-RU" smtClean="0">
                <a:ea typeface="DejaVu Sans"/>
                <a:cs typeface="DejaVu Sans"/>
              </a:rPr>
              <a:t>которое мы использовали для своего репозитария. Эта презентация подготовлена вместе с представителем Проекта </a:t>
            </a:r>
            <a:r>
              <a:rPr lang="en-US" altLang="ru-RU" smtClean="0">
                <a:ea typeface="DejaVu Sans"/>
                <a:cs typeface="DejaVu Sans"/>
              </a:rPr>
              <a:t>Dspace – </a:t>
            </a:r>
            <a:r>
              <a:rPr lang="ru-RU" altLang="ru-RU" smtClean="0">
                <a:ea typeface="DejaVu Sans"/>
                <a:cs typeface="DejaVu Sans"/>
              </a:rPr>
              <a:t>Велори Голистер. К сожалению, она не смогла приехать в этом году в Судак.</a:t>
            </a:r>
          </a:p>
        </p:txBody>
      </p:sp>
      <p:sp>
        <p:nvSpPr>
          <p:cNvPr id="33797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678FEEB3-59C0-47CE-88DC-A38F037B770B}" type="slidenum">
              <a:rPr lang="uk-UA" altLang="ru-RU" sz="1200">
                <a:solidFill>
                  <a:srgbClr val="000000"/>
                </a:solidFill>
                <a:latin typeface="Arial" pitchFamily="34" charset="0"/>
              </a:rPr>
              <a:pPr algn="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9</a:t>
            </a:fld>
            <a:endParaRPr lang="uk-UA" altLang="ru-RU" sz="120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FD285-9894-458A-88B2-FAC534A31D41}" type="datetimeFigureOut">
              <a:rPr lang="ru-RU"/>
              <a:pPr>
                <a:defRPr/>
              </a:pPr>
              <a:t>28.09.2015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955F7-673A-442B-ADD2-58597CB7F6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612D7-AC48-4CCB-937D-6E93E796516C}" type="datetimeFigureOut">
              <a:rPr lang="ru-RU"/>
              <a:pPr>
                <a:defRPr/>
              </a:pPr>
              <a:t>28.09.2015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A0BC6-E88B-4023-96E3-11528C4CCC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CFE82-DA9A-48B6-944A-751178CBEBAE}" type="datetimeFigureOut">
              <a:rPr lang="ru-RU"/>
              <a:pPr>
                <a:defRPr/>
              </a:pPr>
              <a:t>28.09.2015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1F2E7-A2B4-48DC-A0E8-ADFD00237B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57FCA-690C-45A4-900F-466CFDECB7E1}" type="datetimeFigureOut">
              <a:rPr lang="ru-RU"/>
              <a:pPr>
                <a:defRPr/>
              </a:pPr>
              <a:t>28.09.2015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CE70F-9522-47FC-9466-EEDC0D5637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05CB75-3A4C-4466-9B40-842FB9A68DFF}" type="datetimeFigureOut">
              <a:rPr lang="ru-RU"/>
              <a:pPr>
                <a:defRPr/>
              </a:pPr>
              <a:t>28.09.2015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37F6E-C6F4-4C16-9ECD-3A42D6DC08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234F54-5AF8-4781-9C49-A345432AD2D8}" type="datetimeFigureOut">
              <a:rPr lang="ru-RU"/>
              <a:pPr>
                <a:defRPr/>
              </a:pPr>
              <a:t>28.09.2015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A8C07-28B7-4655-90FB-E0F746817E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DDFBE-2064-4502-9AD2-89B9A40E443C}" type="datetimeFigureOut">
              <a:rPr lang="ru-RU"/>
              <a:pPr>
                <a:defRPr/>
              </a:pPr>
              <a:t>28.09.2015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E8578-EBD0-4177-8125-5AC2B7CB80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8CF02-C735-4D46-A6B9-37E9B91EF916}" type="datetimeFigureOut">
              <a:rPr lang="ru-RU"/>
              <a:pPr>
                <a:defRPr/>
              </a:pPr>
              <a:t>28.09.2015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52B0C-0196-4C5D-99B3-998537EB97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D7144-20D7-4B99-8254-5E456C7A0DD6}" type="datetimeFigureOut">
              <a:rPr lang="ru-RU"/>
              <a:pPr>
                <a:defRPr/>
              </a:pPr>
              <a:t>28.09.2015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019B7-981A-4470-9D5A-50E1D23965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09C26-27D8-45D5-BE94-57B4DC568B3A}" type="datetimeFigureOut">
              <a:rPr lang="ru-RU"/>
              <a:pPr>
                <a:defRPr/>
              </a:pPr>
              <a:t>28.09.2015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296E5-8302-4F80-9657-3003FAA193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7B738-E321-4282-9302-3EBB0E1847D6}" type="datetimeFigureOut">
              <a:rPr lang="ru-RU"/>
              <a:pPr>
                <a:defRPr/>
              </a:pPr>
              <a:t>28.09.2015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F3E56-DA04-4067-A4A7-BF64B8485C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65097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4B8B3EF-51D4-4E68-A3AC-06DD986F8A7C}" type="datetimeFigureOut">
              <a:rPr lang="ru-RU"/>
              <a:pPr>
                <a:defRPr/>
              </a:pPr>
              <a:t>28.09.2015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263AE8A-4942-4312-B7D5-EB85441577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ir.lib.vntu.edu.ua/" TargetMode="Externa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library@vntu.edu.ua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3"/>
          <p:cNvSpPr>
            <a:spLocks noGrp="1"/>
          </p:cNvSpPr>
          <p:nvPr>
            <p:ph type="ctrTitle"/>
          </p:nvPr>
        </p:nvSpPr>
        <p:spPr>
          <a:xfrm>
            <a:off x="395288" y="2000240"/>
            <a:ext cx="8348662" cy="2071702"/>
          </a:xfrm>
        </p:spPr>
        <p:txBody>
          <a:bodyPr/>
          <a:lstStyle/>
          <a:p>
            <a:pPr algn="l" eaLnBrk="1" hangingPunct="1"/>
            <a:r>
              <a:rPr lang="uk-UA" sz="2800" b="1" dirty="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Інституційний р</a:t>
            </a:r>
            <a:r>
              <a:rPr lang="en-US" sz="2800" b="1" dirty="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lang="uk-UA" sz="2800" b="1" dirty="0" err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позитарій</a:t>
            </a:r>
            <a:r>
              <a:rPr lang="uk-UA" sz="2800" b="1" dirty="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ВНТУ </a:t>
            </a:r>
            <a:br>
              <a:rPr lang="uk-UA" sz="2800" b="1" dirty="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uk-UA" sz="2800" b="1" dirty="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як інформаційний навігатор у світі інтелектуальних ресурсів відкритого доступу</a:t>
            </a:r>
            <a:endParaRPr lang="ru-RU" sz="2800" b="1" dirty="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51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95288" y="4429132"/>
            <a:ext cx="8208962" cy="2312980"/>
          </a:xfrm>
        </p:spPr>
        <p:txBody>
          <a:bodyPr/>
          <a:lstStyle/>
          <a:p>
            <a:pPr algn="l" eaLnBrk="1" hangingPunct="1"/>
            <a:r>
              <a:rPr lang="uk-UA" sz="2000" dirty="0" err="1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Криштафович</a:t>
            </a:r>
            <a:r>
              <a:rPr lang="uk-UA" sz="2000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Лілія, </a:t>
            </a:r>
          </a:p>
          <a:p>
            <a:pPr algn="l" eaLnBrk="1" hangingPunct="1"/>
            <a:r>
              <a:rPr lang="uk-UA" sz="2000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бібліотекар 1-ої категорії,</a:t>
            </a:r>
          </a:p>
          <a:p>
            <a:pPr algn="l" eaLnBrk="1" hangingPunct="1"/>
            <a:r>
              <a:rPr lang="uk-UA" sz="2000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Науково-технічна бібліотека, </a:t>
            </a:r>
          </a:p>
          <a:p>
            <a:pPr algn="l" eaLnBrk="1" hangingPunct="1"/>
            <a:r>
              <a:rPr lang="uk-UA" sz="2000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Вінницький національний технічний університет</a:t>
            </a:r>
            <a:endParaRPr lang="uk-UA" sz="200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 eaLnBrk="1" hangingPunct="1"/>
            <a:endParaRPr lang="uk-UA" sz="2400" dirty="0" smtClean="0">
              <a:solidFill>
                <a:srgbClr val="482400"/>
              </a:solidFill>
            </a:endParaRPr>
          </a:p>
          <a:p>
            <a:pPr eaLnBrk="1" hangingPunct="1"/>
            <a:r>
              <a:rPr lang="uk-UA" sz="2400" dirty="0" smtClean="0">
                <a:solidFill>
                  <a:srgbClr val="482400"/>
                </a:solidFill>
              </a:rPr>
              <a:t>2015 р.</a:t>
            </a:r>
          </a:p>
        </p:txBody>
      </p:sp>
      <p:pic>
        <p:nvPicPr>
          <p:cNvPr id="2052" name="Picture 2" descr="C:\Users\Пользователь\Desktop\bibliot_zaproshenn1_ostatochn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0"/>
            <a:ext cx="2386013" cy="22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uk-UA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ru-RU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075" name="Текст 3"/>
          <p:cNvSpPr>
            <a:spLocks noGrp="1"/>
          </p:cNvSpPr>
          <p:nvPr>
            <p:ph type="body" sz="half" idx="2"/>
          </p:nvPr>
        </p:nvSpPr>
        <p:spPr>
          <a:xfrm>
            <a:off x="323850" y="4437063"/>
            <a:ext cx="8424863" cy="2305050"/>
          </a:xfrm>
        </p:spPr>
        <p:txBody>
          <a:bodyPr/>
          <a:lstStyle/>
          <a:p>
            <a:pPr eaLnBrk="1" hangingPunct="1"/>
            <a:r>
              <a:rPr lang="uk-UA" altLang="ru-RU" sz="2400" b="1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Відкритий доступ  </a:t>
            </a:r>
            <a:r>
              <a:rPr lang="uk-UA" altLang="ru-RU" sz="24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</a:t>
            </a:r>
          </a:p>
          <a:p>
            <a:pPr marL="742950" lvl="1" indent="-285750" eaLnBrk="1" hangingPunct="1">
              <a:buFont typeface="Arial" pitchFamily="34" charset="0"/>
              <a:buChar char="•"/>
            </a:pPr>
            <a:r>
              <a:rPr lang="uk-UA" altLang="ru-RU" sz="24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безкоштовний, швидкий, повнотекстовий доступ у режимі реального часу</a:t>
            </a:r>
            <a:r>
              <a:rPr lang="en-GB" altLang="ru-RU" sz="24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uk-UA" altLang="ru-RU" sz="24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до результатів наукових досліджень та право використовувати ці результати у своїх роботах</a:t>
            </a:r>
            <a:endParaRPr lang="ru-RU" sz="2400" smtClean="0">
              <a:solidFill>
                <a:srgbClr val="4824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076" name="Рисунок 4"/>
          <p:cNvPicPr>
            <a:picLocks noGrp="1"/>
          </p:cNvPicPr>
          <p:nvPr>
            <p:ph type="pic" idx="1"/>
          </p:nvPr>
        </p:nvPicPr>
        <p:blipFill>
          <a:blip r:embed="rId2"/>
          <a:srcRect l="12500" r="12500"/>
          <a:stretch>
            <a:fillRect/>
          </a:stretch>
        </p:blipFill>
        <p:spPr>
          <a:xfrm>
            <a:off x="323850" y="333375"/>
            <a:ext cx="8424863" cy="3816350"/>
          </a:xfrm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755650" y="115888"/>
            <a:ext cx="7772400" cy="576262"/>
          </a:xfrm>
        </p:spPr>
        <p:txBody>
          <a:bodyPr/>
          <a:lstStyle/>
          <a:p>
            <a:pPr algn="ctr" eaLnBrk="1" hangingPunct="1"/>
            <a:r>
              <a:rPr lang="uk-UA" sz="3200" cap="none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Рух відкритого доступу</a:t>
            </a:r>
            <a:endParaRPr lang="ru-RU" sz="3200" cap="none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099" name="Текст 2"/>
          <p:cNvSpPr>
            <a:spLocks noGrp="1"/>
          </p:cNvSpPr>
          <p:nvPr>
            <p:ph type="body" idx="1"/>
          </p:nvPr>
        </p:nvSpPr>
        <p:spPr>
          <a:xfrm>
            <a:off x="323850" y="765175"/>
            <a:ext cx="8496300" cy="5903913"/>
          </a:xfrm>
        </p:spPr>
        <p:txBody>
          <a:bodyPr/>
          <a:lstStyle/>
          <a:p>
            <a:pPr marL="342900" indent="-342900" eaLnBrk="1" hangingPunct="1">
              <a:spcAft>
                <a:spcPts val="1413"/>
              </a:spcAft>
              <a:buSzPct val="60000"/>
              <a:buFont typeface="Wingdings" pitchFamily="2" charset="2"/>
              <a:buChar char="Ø"/>
            </a:pPr>
            <a:r>
              <a:rPr lang="uk-UA" altLang="ru-RU" b="1" smtClean="0">
                <a:solidFill>
                  <a:srgbClr val="482400"/>
                </a:solidFill>
                <a:latin typeface="Times New Roman" pitchFamily="18" charset="0"/>
              </a:rPr>
              <a:t>2002 </a:t>
            </a:r>
            <a:r>
              <a:rPr lang="uk-UA" altLang="ru-RU" smtClean="0">
                <a:solidFill>
                  <a:srgbClr val="482400"/>
                </a:solidFill>
                <a:latin typeface="Times New Roman" pitchFamily="18" charset="0"/>
              </a:rPr>
              <a:t>— Будапештська ініціатива “Відкритий доступ”</a:t>
            </a:r>
          </a:p>
          <a:p>
            <a:pPr marL="342900" indent="-342900" eaLnBrk="1" hangingPunct="1">
              <a:spcAft>
                <a:spcPts val="1413"/>
              </a:spcAft>
              <a:buSzPct val="60000"/>
              <a:buFont typeface="Wingdings" pitchFamily="2" charset="2"/>
              <a:buChar char="Ø"/>
            </a:pPr>
            <a:r>
              <a:rPr lang="uk-UA" altLang="ru-RU" b="1" smtClean="0">
                <a:solidFill>
                  <a:srgbClr val="482400"/>
                </a:solidFill>
                <a:latin typeface="Times New Roman" pitchFamily="18" charset="0"/>
              </a:rPr>
              <a:t>2003 </a:t>
            </a:r>
            <a:r>
              <a:rPr lang="uk-UA" altLang="ru-RU" smtClean="0">
                <a:solidFill>
                  <a:srgbClr val="482400"/>
                </a:solidFill>
                <a:latin typeface="Times New Roman" pitchFamily="18" charset="0"/>
              </a:rPr>
              <a:t>— Заява в Бетезді (Меріленд, США)</a:t>
            </a:r>
            <a:r>
              <a:rPr lang="ar-SA" altLang="ru-RU" smtClean="0">
                <a:solidFill>
                  <a:srgbClr val="482400"/>
                </a:solidFill>
                <a:latin typeface="Times New Roman" pitchFamily="18" charset="0"/>
              </a:rPr>
              <a:t>‏</a:t>
            </a:r>
            <a:endParaRPr lang="uk-UA" altLang="ru-RU" smtClean="0">
              <a:solidFill>
                <a:srgbClr val="482400"/>
              </a:solidFill>
              <a:latin typeface="Times New Roman" pitchFamily="18" charset="0"/>
            </a:endParaRPr>
          </a:p>
          <a:p>
            <a:pPr marL="342900" indent="-342900" eaLnBrk="1" hangingPunct="1">
              <a:spcAft>
                <a:spcPts val="1413"/>
              </a:spcAft>
              <a:buSzPct val="60000"/>
              <a:buFont typeface="Wingdings" pitchFamily="2" charset="2"/>
              <a:buChar char="Ø"/>
            </a:pPr>
            <a:r>
              <a:rPr lang="uk-UA" altLang="ru-RU" b="1" smtClean="0">
                <a:solidFill>
                  <a:srgbClr val="482400"/>
                </a:solidFill>
                <a:latin typeface="Times New Roman" pitchFamily="18" charset="0"/>
              </a:rPr>
              <a:t>2003</a:t>
            </a:r>
            <a:r>
              <a:rPr lang="uk-UA" altLang="ru-RU" smtClean="0">
                <a:solidFill>
                  <a:srgbClr val="482400"/>
                </a:solidFill>
                <a:latin typeface="Times New Roman" pitchFamily="18" charset="0"/>
              </a:rPr>
              <a:t> -  Берлінська декларація про Відкритий доступ до наукових та гуманітарних знань</a:t>
            </a:r>
          </a:p>
          <a:p>
            <a:pPr marL="342900" indent="-342900" eaLnBrk="1" hangingPunct="1">
              <a:spcAft>
                <a:spcPts val="1413"/>
              </a:spcAft>
              <a:buSzPct val="60000"/>
              <a:buFont typeface="Wingdings" pitchFamily="2" charset="2"/>
              <a:buChar char="Ø"/>
            </a:pPr>
            <a:r>
              <a:rPr lang="uk-UA" altLang="ru-RU" b="1" smtClean="0">
                <a:solidFill>
                  <a:srgbClr val="482400"/>
                </a:solidFill>
                <a:latin typeface="Times New Roman" pitchFamily="18" charset="0"/>
              </a:rPr>
              <a:t>2004</a:t>
            </a:r>
            <a:r>
              <a:rPr lang="uk-UA" altLang="ru-RU" smtClean="0">
                <a:solidFill>
                  <a:srgbClr val="482400"/>
                </a:solidFill>
                <a:latin typeface="Times New Roman" pitchFamily="18" charset="0"/>
              </a:rPr>
              <a:t> – Шотландська декларація Відкритого доступу</a:t>
            </a:r>
          </a:p>
          <a:p>
            <a:pPr marL="342900" indent="-342900" eaLnBrk="1" hangingPunct="1">
              <a:spcAft>
                <a:spcPts val="1413"/>
              </a:spcAft>
              <a:buSzPct val="60000"/>
              <a:buFont typeface="Wingdings" pitchFamily="2" charset="2"/>
              <a:buChar char="Ø"/>
            </a:pPr>
            <a:r>
              <a:rPr lang="uk-UA" altLang="ru-RU" b="1" smtClean="0">
                <a:solidFill>
                  <a:srgbClr val="482400"/>
                </a:solidFill>
                <a:latin typeface="Times New Roman" pitchFamily="18" charset="0"/>
              </a:rPr>
              <a:t>2004</a:t>
            </a:r>
            <a:r>
              <a:rPr lang="uk-UA" altLang="ru-RU" smtClean="0">
                <a:solidFill>
                  <a:srgbClr val="482400"/>
                </a:solidFill>
                <a:latin typeface="Times New Roman" pitchFamily="18" charset="0"/>
              </a:rPr>
              <a:t> — Мессинська декларація про ВД (Мессина, Італія)</a:t>
            </a:r>
            <a:r>
              <a:rPr lang="ar-SA" altLang="ru-RU" smtClean="0">
                <a:solidFill>
                  <a:srgbClr val="482400"/>
                </a:solidFill>
                <a:latin typeface="Times New Roman" pitchFamily="18" charset="0"/>
              </a:rPr>
              <a:t>‏</a:t>
            </a:r>
            <a:endParaRPr lang="uk-UA" altLang="ru-RU" smtClean="0">
              <a:solidFill>
                <a:srgbClr val="482400"/>
              </a:solidFill>
              <a:latin typeface="Times New Roman" pitchFamily="18" charset="0"/>
            </a:endParaRPr>
          </a:p>
          <a:p>
            <a:pPr marL="342900" indent="-342900" eaLnBrk="1" hangingPunct="1">
              <a:spcAft>
                <a:spcPts val="1413"/>
              </a:spcAft>
              <a:buSzPct val="60000"/>
              <a:buFont typeface="Wingdings" pitchFamily="2" charset="2"/>
              <a:buChar char="Ø"/>
            </a:pPr>
            <a:r>
              <a:rPr lang="uk-UA" altLang="ru-RU" b="1" smtClean="0">
                <a:solidFill>
                  <a:srgbClr val="482400"/>
                </a:solidFill>
                <a:latin typeface="Times New Roman" pitchFamily="18" charset="0"/>
              </a:rPr>
              <a:t>2006</a:t>
            </a:r>
            <a:r>
              <a:rPr lang="uk-UA" altLang="ru-RU" smtClean="0">
                <a:solidFill>
                  <a:srgbClr val="482400"/>
                </a:solidFill>
                <a:latin typeface="Times New Roman" pitchFamily="18" charset="0"/>
              </a:rPr>
              <a:t> — Дослідження Європейської комісії економічної та технічної еволюції ринку наукових публікацій в Європі</a:t>
            </a:r>
          </a:p>
          <a:p>
            <a:pPr marL="342900" indent="-342900" eaLnBrk="1" hangingPunct="1">
              <a:spcAft>
                <a:spcPts val="1413"/>
              </a:spcAft>
              <a:buSzPct val="60000"/>
              <a:buFont typeface="Wingdings" pitchFamily="2" charset="2"/>
              <a:buChar char="Ø"/>
            </a:pPr>
            <a:r>
              <a:rPr lang="uk-UA" altLang="ru-RU" b="1" smtClean="0">
                <a:solidFill>
                  <a:srgbClr val="482400"/>
                </a:solidFill>
                <a:latin typeface="Times New Roman" pitchFamily="18" charset="0"/>
              </a:rPr>
              <a:t>2007</a:t>
            </a:r>
            <a:r>
              <a:rPr lang="uk-UA" altLang="ru-RU" smtClean="0">
                <a:solidFill>
                  <a:srgbClr val="482400"/>
                </a:solidFill>
                <a:latin typeface="Times New Roman" pitchFamily="18" charset="0"/>
              </a:rPr>
              <a:t> — eIFL.net — консорціум — Електронна інформація для бібліотек</a:t>
            </a:r>
          </a:p>
          <a:p>
            <a:pPr marL="342900" indent="-342900" eaLnBrk="1" hangingPunct="1">
              <a:spcAft>
                <a:spcPts val="1413"/>
              </a:spcAft>
              <a:buSzPct val="60000"/>
              <a:buFont typeface="Wingdings" pitchFamily="2" charset="2"/>
              <a:buChar char="Ø"/>
            </a:pPr>
            <a:r>
              <a:rPr lang="uk-UA" altLang="ru-RU" b="1" smtClean="0">
                <a:solidFill>
                  <a:srgbClr val="482400"/>
                </a:solidFill>
                <a:latin typeface="Times New Roman" pitchFamily="18" charset="0"/>
              </a:rPr>
              <a:t>2008</a:t>
            </a:r>
            <a:r>
              <a:rPr lang="uk-UA" altLang="ru-RU" smtClean="0">
                <a:solidFill>
                  <a:srgbClr val="482400"/>
                </a:solidFill>
                <a:latin typeface="Times New Roman" pitchFamily="18" charset="0"/>
              </a:rPr>
              <a:t> — Асоціація Європейських університетів:</a:t>
            </a:r>
          </a:p>
          <a:p>
            <a:pPr marL="342900" indent="-342900" eaLnBrk="1" hangingPunct="1">
              <a:spcAft>
                <a:spcPts val="1413"/>
              </a:spcAft>
              <a:buSzPct val="60000"/>
              <a:buFont typeface="Wingdings" pitchFamily="2" charset="2"/>
              <a:buChar char="Ø"/>
            </a:pPr>
            <a:r>
              <a:rPr lang="uk-UA" altLang="ru-RU" b="1" smtClean="0">
                <a:solidFill>
                  <a:srgbClr val="482400"/>
                </a:solidFill>
                <a:latin typeface="Times New Roman" pitchFamily="18" charset="0"/>
              </a:rPr>
              <a:t>2011</a:t>
            </a:r>
            <a:r>
              <a:rPr lang="uk-UA" altLang="ru-RU" smtClean="0">
                <a:solidFill>
                  <a:srgbClr val="482400"/>
                </a:solidFill>
                <a:latin typeface="Times New Roman" pitchFamily="18" charset="0"/>
              </a:rPr>
              <a:t> — Міжнародна федерація бібліотек (IFLA)</a:t>
            </a:r>
            <a:r>
              <a:rPr lang="ar-SA" altLang="ru-RU" smtClean="0">
                <a:solidFill>
                  <a:srgbClr val="482400"/>
                </a:solidFill>
                <a:latin typeface="Times New Roman" pitchFamily="18" charset="0"/>
              </a:rPr>
              <a:t>‏</a:t>
            </a:r>
            <a:endParaRPr lang="uk-UA" altLang="ru-RU" smtClean="0">
              <a:solidFill>
                <a:srgbClr val="482400"/>
              </a:solidFill>
              <a:latin typeface="Times New Roman" pitchFamily="18" charset="0"/>
            </a:endParaRPr>
          </a:p>
          <a:p>
            <a:pPr marL="342900" indent="-342900" eaLnBrk="1" hangingPunct="1">
              <a:spcAft>
                <a:spcPts val="1413"/>
              </a:spcAft>
              <a:buSzPct val="60000"/>
              <a:buFont typeface="Wingdings" pitchFamily="2" charset="2"/>
              <a:buChar char="Ø"/>
            </a:pPr>
            <a:r>
              <a:rPr lang="uk-UA" altLang="ru-RU" b="1" smtClean="0">
                <a:solidFill>
                  <a:srgbClr val="482400"/>
                </a:solidFill>
                <a:latin typeface="Times New Roman" pitchFamily="18" charset="0"/>
              </a:rPr>
              <a:t>2012</a:t>
            </a:r>
            <a:r>
              <a:rPr lang="uk-UA" altLang="ru-RU" smtClean="0">
                <a:solidFill>
                  <a:srgbClr val="482400"/>
                </a:solidFill>
                <a:latin typeface="Times New Roman" pitchFamily="18" charset="0"/>
              </a:rPr>
              <a:t> — Заява Європейської комісії “Зробимо ВД реальністю для науки”</a:t>
            </a: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323850" y="115888"/>
            <a:ext cx="8569325" cy="936625"/>
          </a:xfrm>
        </p:spPr>
        <p:txBody>
          <a:bodyPr/>
          <a:lstStyle/>
          <a:p>
            <a:pPr algn="ctr" eaLnBrk="1" hangingPunct="1"/>
            <a:r>
              <a:rPr lang="uk-UA" sz="2800" cap="none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Рекомендації Асоціації Європейських Університетів (2008)</a:t>
            </a:r>
            <a:endParaRPr lang="ru-RU" sz="2800" cap="none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123" name="Текст 2"/>
          <p:cNvSpPr>
            <a:spLocks noGrp="1"/>
          </p:cNvSpPr>
          <p:nvPr>
            <p:ph type="body" idx="1"/>
          </p:nvPr>
        </p:nvSpPr>
        <p:spPr>
          <a:xfrm>
            <a:off x="722313" y="1341438"/>
            <a:ext cx="7772400" cy="5256212"/>
          </a:xfrm>
        </p:spPr>
        <p:txBody>
          <a:bodyPr/>
          <a:lstStyle/>
          <a:p>
            <a:pPr marL="342900" indent="-342900" eaLnBrk="1" hangingPunct="1">
              <a:buSzPct val="60000"/>
              <a:buFont typeface="Wingdings" pitchFamily="2" charset="2"/>
              <a:buChar char="Ø"/>
            </a:pPr>
            <a:r>
              <a:rPr lang="uk-UA" sz="22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Університети зобов’язані розвивати інституційну політику та стратегію щодо контролю за якістю результатів для ширшого їх розповсюдження.</a:t>
            </a:r>
          </a:p>
          <a:p>
            <a:pPr marL="342900" indent="-342900" eaLnBrk="1" hangingPunct="1">
              <a:buSzPct val="60000"/>
            </a:pPr>
            <a:endParaRPr lang="ru-RU" sz="2200" smtClean="0">
              <a:solidFill>
                <a:srgbClr val="4824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eaLnBrk="1" hangingPunct="1">
              <a:buSzPct val="60000"/>
              <a:buFont typeface="Wingdings" pitchFamily="2" charset="2"/>
              <a:buChar char="Ø"/>
            </a:pPr>
            <a:r>
              <a:rPr lang="uk-UA" sz="22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Для досягнення цього найкращим є створення інституційного репозитарію чи участь у спільному (міжуніверситетському) репозитарії... </a:t>
            </a:r>
          </a:p>
          <a:p>
            <a:pPr marL="342900" indent="-342900" eaLnBrk="1" hangingPunct="1">
              <a:buSzPct val="60000"/>
            </a:pPr>
            <a:endParaRPr lang="ru-RU" sz="2200" smtClean="0">
              <a:solidFill>
                <a:srgbClr val="4824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eaLnBrk="1" hangingPunct="1">
              <a:buSzPct val="60000"/>
              <a:buFont typeface="Wingdings" pitchFamily="2" charset="2"/>
              <a:buChar char="Ø"/>
            </a:pPr>
            <a:r>
              <a:rPr lang="uk-UA" sz="22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Університетська інституційна політика має вимагати від дослідників самоархівувати їхні наукові публікації. </a:t>
            </a:r>
          </a:p>
          <a:p>
            <a:pPr marL="342900" indent="-342900" eaLnBrk="1" hangingPunct="1">
              <a:buSzPct val="60000"/>
            </a:pPr>
            <a:endParaRPr lang="ru-RU" sz="2200" smtClean="0">
              <a:solidFill>
                <a:srgbClr val="4824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eaLnBrk="1" hangingPunct="1">
              <a:buSzPct val="60000"/>
              <a:buFont typeface="Wingdings" pitchFamily="2" charset="2"/>
              <a:buChar char="Ø"/>
            </a:pPr>
            <a:r>
              <a:rPr lang="uk-UA" sz="22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Університети повинні включати питання захисту авторських прав до своєї системи управління.</a:t>
            </a:r>
            <a:endParaRPr lang="ru-RU" sz="2200" smtClean="0">
              <a:solidFill>
                <a:srgbClr val="4824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107950" y="260350"/>
            <a:ext cx="8928100" cy="576263"/>
          </a:xfrm>
        </p:spPr>
        <p:txBody>
          <a:bodyPr/>
          <a:lstStyle/>
          <a:p>
            <a:pPr algn="ctr" eaLnBrk="1" hangingPunct="1"/>
            <a:r>
              <a:rPr lang="uk-UA" sz="2800" cap="none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Відкритий доступ: кому це потрібно?</a:t>
            </a:r>
            <a:endParaRPr lang="ru-RU" sz="2800" cap="none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147" name="Текст 2"/>
          <p:cNvSpPr>
            <a:spLocks noGrp="1"/>
          </p:cNvSpPr>
          <p:nvPr>
            <p:ph type="body" idx="1"/>
          </p:nvPr>
        </p:nvSpPr>
        <p:spPr>
          <a:xfrm>
            <a:off x="755650" y="1268413"/>
            <a:ext cx="7772400" cy="5329237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uk-UA" b="1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Користувачам </a:t>
            </a:r>
          </a:p>
          <a:p>
            <a:pPr lvl="1" eaLnBrk="1" hangingPunct="1">
              <a:lnSpc>
                <a:spcPct val="90000"/>
              </a:lnSpc>
            </a:pPr>
            <a:r>
              <a:rPr lang="uk-UA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оперативний доступ до джерел наукової інформації</a:t>
            </a:r>
          </a:p>
          <a:p>
            <a:pPr lvl="1" eaLnBrk="1" hangingPunct="1">
              <a:lnSpc>
                <a:spcPct val="90000"/>
              </a:lnSpc>
            </a:pPr>
            <a:endParaRPr lang="uk-UA" smtClean="0">
              <a:solidFill>
                <a:srgbClr val="4824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uk-UA" b="1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Бібліотекам</a:t>
            </a:r>
          </a:p>
          <a:p>
            <a:pPr lvl="1" eaLnBrk="1" hangingPunct="1">
              <a:lnSpc>
                <a:spcPct val="90000"/>
              </a:lnSpc>
            </a:pPr>
            <a:r>
              <a:rPr lang="ru-RU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якісне задоволення інформаційних </a:t>
            </a:r>
            <a:r>
              <a:rPr lang="uk-UA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потреб користувачів</a:t>
            </a:r>
            <a:endParaRPr lang="uk-UA" b="1" smtClean="0">
              <a:solidFill>
                <a:srgbClr val="4824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eaLnBrk="1" hangingPunct="1">
              <a:lnSpc>
                <a:spcPct val="90000"/>
              </a:lnSpc>
            </a:pPr>
            <a:endParaRPr lang="uk-UA" smtClean="0">
              <a:solidFill>
                <a:srgbClr val="4824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uk-UA" b="1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Авторам </a:t>
            </a:r>
          </a:p>
          <a:p>
            <a:pPr lvl="1" eaLnBrk="1" hangingPunct="1">
              <a:lnSpc>
                <a:spcPct val="90000"/>
              </a:lnSpc>
            </a:pPr>
            <a:r>
              <a:rPr lang="uk-UA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розповсюдження результатів наукових досліджень, зростання наукового авторитету, індексу цитування</a:t>
            </a:r>
          </a:p>
          <a:p>
            <a:pPr marL="342900" indent="-342900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uk-UA" smtClean="0">
              <a:solidFill>
                <a:srgbClr val="4824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uk-UA" b="1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Науковим організаціям (університетам)</a:t>
            </a:r>
          </a:p>
          <a:p>
            <a:pPr lvl="1" eaLnBrk="1" hangingPunct="1">
              <a:lnSpc>
                <a:spcPct val="90000"/>
              </a:lnSpc>
            </a:pPr>
            <a:r>
              <a:rPr lang="uk-UA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підвищення авторитету і рейтингу в науковому просторі</a:t>
            </a:r>
          </a:p>
          <a:p>
            <a:pPr marL="342900" indent="-342900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uk-UA" smtClean="0">
              <a:solidFill>
                <a:srgbClr val="4824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uk-UA" b="1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Державі</a:t>
            </a:r>
          </a:p>
          <a:p>
            <a:pPr lvl="1" eaLnBrk="1" hangingPunct="1">
              <a:lnSpc>
                <a:spcPct val="90000"/>
              </a:lnSpc>
            </a:pPr>
            <a:r>
              <a:rPr lang="uk-UA" altLang="ru-RU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прискорення наукового прогресу, продуктивності, передачі знань</a:t>
            </a: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260350"/>
            <a:ext cx="7772400" cy="86518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/>
              <a:t> </a:t>
            </a:r>
            <a:r>
              <a:rPr lang="uk-UA" dirty="0" smtClean="0"/>
              <a:t>                               </a:t>
            </a:r>
            <a:endParaRPr lang="ru-RU" dirty="0"/>
          </a:p>
        </p:txBody>
      </p:sp>
      <p:sp>
        <p:nvSpPr>
          <p:cNvPr id="7171" name="Текст 2"/>
          <p:cNvSpPr>
            <a:spLocks noGrp="1"/>
          </p:cNvSpPr>
          <p:nvPr>
            <p:ph type="body" idx="1"/>
          </p:nvPr>
        </p:nvSpPr>
        <p:spPr>
          <a:xfrm>
            <a:off x="323850" y="1412875"/>
            <a:ext cx="8496300" cy="4902200"/>
          </a:xfrm>
        </p:spPr>
        <p:txBody>
          <a:bodyPr/>
          <a:lstStyle/>
          <a:p>
            <a:pPr algn="ctr" eaLnBrk="1" hangingPunct="1">
              <a:spcAft>
                <a:spcPts val="1413"/>
              </a:spcAft>
              <a:buSzPct val="45000"/>
            </a:pPr>
            <a:r>
              <a:rPr lang="uk-UA" altLang="ru-RU" sz="2600" b="1" dirty="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Міжнародний Тиждень Відкритого Доступу</a:t>
            </a:r>
          </a:p>
          <a:p>
            <a:pPr eaLnBrk="1" hangingPunct="1">
              <a:spcAft>
                <a:spcPts val="1413"/>
              </a:spcAft>
              <a:buSzPct val="45000"/>
            </a:pPr>
            <a:endParaRPr lang="uk-UA" altLang="ru-RU" sz="2400" b="1" dirty="0" smtClean="0">
              <a:solidFill>
                <a:srgbClr val="4824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 eaLnBrk="1" hangingPunct="1">
              <a:spcAft>
                <a:spcPts val="1138"/>
              </a:spcAft>
              <a:buSzPct val="75000"/>
            </a:pPr>
            <a:r>
              <a:rPr lang="uk-UA" altLang="ru-RU" sz="2400" b="1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14 жовтня 2008 р.</a:t>
            </a:r>
            <a:r>
              <a:rPr lang="uk-UA" altLang="ru-RU" sz="2400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— перший в світі День Відкритого 	Доступу</a:t>
            </a:r>
          </a:p>
          <a:p>
            <a:pPr lvl="1" eaLnBrk="1" hangingPunct="1">
              <a:spcAft>
                <a:spcPts val="1138"/>
              </a:spcAft>
              <a:buSzPct val="75000"/>
            </a:pPr>
            <a:r>
              <a:rPr lang="uk-UA" altLang="ru-RU" sz="2400" i="1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Учасники: 120 університетів в 27країнах світу</a:t>
            </a:r>
          </a:p>
          <a:p>
            <a:pPr lvl="1" eaLnBrk="1" hangingPunct="1">
              <a:spcAft>
                <a:spcPts val="1138"/>
              </a:spcAft>
              <a:buSzPct val="75000"/>
            </a:pPr>
            <a:r>
              <a:rPr lang="uk-UA" altLang="ru-RU" sz="2400" b="1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19-25 жовтня 2015 р.</a:t>
            </a:r>
            <a:r>
              <a:rPr lang="uk-UA" altLang="ru-RU" sz="2400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uk-UA" altLang="ru-RU" sz="24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—сь</a:t>
            </a:r>
            <a:r>
              <a:rPr lang="uk-UA" altLang="ru-RU" sz="240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</a:t>
            </a:r>
            <a:r>
              <a:rPr lang="uk-UA" altLang="ru-RU" sz="24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мий </a:t>
            </a:r>
            <a:r>
              <a:rPr lang="uk-UA" altLang="ru-RU" sz="2400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рік поспіль тиждень Відкритого Доступу</a:t>
            </a:r>
          </a:p>
          <a:p>
            <a:pPr eaLnBrk="1" hangingPunct="1"/>
            <a:endParaRPr lang="ru-RU" dirty="0" smtClean="0">
              <a:solidFill>
                <a:srgbClr val="898989"/>
              </a:solidFill>
            </a:endParaRPr>
          </a:p>
        </p:txBody>
      </p:sp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333375"/>
            <a:ext cx="5399088" cy="1150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196" name="Text Box 3"/>
          <p:cNvSpPr txBox="1">
            <a:spLocks noChangeArrowheads="1"/>
          </p:cNvSpPr>
          <p:nvPr/>
        </p:nvSpPr>
        <p:spPr bwMode="auto">
          <a:xfrm>
            <a:off x="0" y="476250"/>
            <a:ext cx="9144000" cy="6189663"/>
          </a:xfrm>
          <a:prstGeom prst="rect">
            <a:avLst/>
          </a:prstGeom>
          <a:solidFill>
            <a:schemeClr val="bg2">
              <a:alpha val="65097"/>
            </a:schemeClr>
          </a:solidFill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3200" b="1">
                <a:solidFill>
                  <a:srgbClr val="006600"/>
                </a:solidFill>
                <a:latin typeface="Verdana" pitchFamily="34" charset="0"/>
              </a:rPr>
              <a:t>Шляхи Відкритого доступу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uk-UA" sz="2800">
              <a:solidFill>
                <a:srgbClr val="000000"/>
              </a:solidFill>
              <a:latin typeface="Verdana" pitchFamily="34" charset="0"/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uk-UA" sz="2800">
              <a:solidFill>
                <a:srgbClr val="000000"/>
              </a:solidFill>
              <a:latin typeface="Verdana" pitchFamily="34" charset="0"/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800">
              <a:solidFill>
                <a:srgbClr val="000000"/>
              </a:solidFill>
              <a:latin typeface="Verdana" pitchFamily="34" charset="0"/>
            </a:endParaRPr>
          </a:p>
          <a:p>
            <a:pPr>
              <a:buFont typeface="Wingdings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2800" b="1">
                <a:solidFill>
                  <a:srgbClr val="FFFF00"/>
                </a:solidFill>
                <a:latin typeface="Verdana" pitchFamily="34" charset="0"/>
              </a:rPr>
              <a:t>золотий</a:t>
            </a:r>
            <a:r>
              <a:rPr lang="uk-UA" sz="2800">
                <a:solidFill>
                  <a:srgbClr val="000000"/>
                </a:solidFill>
                <a:latin typeface="Verdana" pitchFamily="34" charset="0"/>
              </a:rPr>
              <a:t> – </a:t>
            </a:r>
          </a:p>
          <a:p>
            <a:pPr lvl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2800">
                <a:solidFill>
                  <a:srgbClr val="482400"/>
                </a:solidFill>
                <a:latin typeface="Verdana" pitchFamily="34" charset="0"/>
              </a:rPr>
              <a:t>публікації в журналах, що знаходяться у відкритому доступі;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uk-UA" sz="2800">
              <a:solidFill>
                <a:srgbClr val="000000"/>
              </a:solidFill>
              <a:latin typeface="Verdana" pitchFamily="34" charset="0"/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800">
              <a:solidFill>
                <a:srgbClr val="000000"/>
              </a:solidFill>
              <a:latin typeface="Verdana" pitchFamily="34" charset="0"/>
            </a:endParaRPr>
          </a:p>
          <a:p>
            <a:pPr>
              <a:buFont typeface="Wingdings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2800" b="1">
                <a:solidFill>
                  <a:srgbClr val="1FB357"/>
                </a:solidFill>
                <a:latin typeface="Verdana" pitchFamily="34" charset="0"/>
              </a:rPr>
              <a:t>зелений</a:t>
            </a:r>
            <a:r>
              <a:rPr lang="uk-UA" sz="2800">
                <a:solidFill>
                  <a:srgbClr val="000000"/>
                </a:solidFill>
                <a:latin typeface="Verdana" pitchFamily="34" charset="0"/>
              </a:rPr>
              <a:t> – </a:t>
            </a:r>
          </a:p>
          <a:p>
            <a:pPr lvl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2800">
                <a:solidFill>
                  <a:srgbClr val="482400"/>
                </a:solidFill>
                <a:latin typeface="Verdana" pitchFamily="34" charset="0"/>
              </a:rPr>
              <a:t>депонування та самоархівування вченими своїх праць у відкритих електронних архівах (репозитаріях), відповідно до стандартів ініціативи відкритих архівів.</a:t>
            </a:r>
            <a:endParaRPr lang="ru-RU" sz="2800">
              <a:solidFill>
                <a:srgbClr val="4824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9220" name="Text Box 3"/>
          <p:cNvSpPr txBox="1">
            <a:spLocks noChangeArrowheads="1"/>
          </p:cNvSpPr>
          <p:nvPr/>
        </p:nvSpPr>
        <p:spPr bwMode="auto">
          <a:xfrm>
            <a:off x="0" y="476250"/>
            <a:ext cx="9144000" cy="6189663"/>
          </a:xfrm>
          <a:prstGeom prst="rect">
            <a:avLst/>
          </a:prstGeom>
          <a:solidFill>
            <a:schemeClr val="bg2">
              <a:alpha val="65097"/>
            </a:schemeClr>
          </a:solidFill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3200" b="1">
                <a:solidFill>
                  <a:srgbClr val="006600"/>
                </a:solidFill>
                <a:latin typeface="Verdana" pitchFamily="34" charset="0"/>
              </a:rPr>
              <a:t>Репозитарії Відкритого доступу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800">
              <a:solidFill>
                <a:srgbClr val="000000"/>
              </a:solidFill>
              <a:latin typeface="Arial" pitchFamily="34" charset="0"/>
            </a:endParaRPr>
          </a:p>
          <a:p>
            <a:pPr>
              <a:buSzPct val="60000"/>
              <a:buFont typeface="Wingdings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2400" b="1">
                <a:solidFill>
                  <a:srgbClr val="482400"/>
                </a:solidFill>
                <a:latin typeface="Verdana" pitchFamily="34" charset="0"/>
              </a:rPr>
              <a:t>Інституційними</a:t>
            </a:r>
            <a:r>
              <a:rPr lang="uk-UA" sz="2400">
                <a:solidFill>
                  <a:srgbClr val="482400"/>
                </a:solidFill>
                <a:latin typeface="Verdana" pitchFamily="34" charset="0"/>
              </a:rPr>
              <a:t> </a:t>
            </a:r>
          </a:p>
          <a:p>
            <a:pPr lvl="1">
              <a:buSzPct val="6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2400">
                <a:solidFill>
                  <a:srgbClr val="482400"/>
                </a:solidFill>
                <a:latin typeface="Verdana" pitchFamily="34" charset="0"/>
              </a:rPr>
              <a:t>належати одній установі: університету, інституту, лабораторії, організації;</a:t>
            </a:r>
          </a:p>
          <a:p>
            <a:pPr>
              <a:buSzPct val="6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>
              <a:solidFill>
                <a:srgbClr val="482400"/>
              </a:solidFill>
              <a:latin typeface="Verdana" pitchFamily="34" charset="0"/>
            </a:endParaRPr>
          </a:p>
          <a:p>
            <a:pPr>
              <a:buSzPct val="60000"/>
              <a:buFont typeface="Wingdings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2400" b="1">
                <a:solidFill>
                  <a:srgbClr val="482400"/>
                </a:solidFill>
                <a:latin typeface="Verdana" pitchFamily="34" charset="0"/>
              </a:rPr>
              <a:t>Тематичними </a:t>
            </a:r>
          </a:p>
          <a:p>
            <a:pPr lvl="1">
              <a:buSzPct val="6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2400">
                <a:solidFill>
                  <a:srgbClr val="482400"/>
                </a:solidFill>
                <a:latin typeface="Verdana" pitchFamily="34" charset="0"/>
              </a:rPr>
              <a:t>охоплювати галузь знань чи окремі дисципліни;</a:t>
            </a:r>
          </a:p>
          <a:p>
            <a:pPr>
              <a:buSzPct val="6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>
              <a:solidFill>
                <a:srgbClr val="482400"/>
              </a:solidFill>
              <a:latin typeface="Verdana" pitchFamily="34" charset="0"/>
            </a:endParaRPr>
          </a:p>
          <a:p>
            <a:pPr>
              <a:buSzPct val="60000"/>
              <a:buFont typeface="Wingdings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2400" b="1">
                <a:solidFill>
                  <a:srgbClr val="482400"/>
                </a:solidFill>
                <a:latin typeface="Verdana" pitchFamily="34" charset="0"/>
              </a:rPr>
              <a:t>Урядовими </a:t>
            </a:r>
          </a:p>
          <a:p>
            <a:pPr lvl="1">
              <a:buSzPct val="6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2400">
                <a:solidFill>
                  <a:srgbClr val="482400"/>
                </a:solidFill>
                <a:latin typeface="Verdana" pitchFamily="34" charset="0"/>
              </a:rPr>
              <a:t>належати державним структурам для зберігання та організації доступу до урядових документів;</a:t>
            </a:r>
          </a:p>
          <a:p>
            <a:pPr>
              <a:buSzPct val="6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 b="1">
              <a:solidFill>
                <a:srgbClr val="482400"/>
              </a:solidFill>
              <a:latin typeface="Verdana" pitchFamily="34" charset="0"/>
            </a:endParaRPr>
          </a:p>
          <a:p>
            <a:pPr>
              <a:buSzPct val="60000"/>
              <a:buFont typeface="Wingdings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2400" b="1">
                <a:solidFill>
                  <a:srgbClr val="482400"/>
                </a:solidFill>
                <a:latin typeface="Verdana" pitchFamily="34" charset="0"/>
              </a:rPr>
              <a:t>Агрегаційними чи міжінституційними </a:t>
            </a:r>
          </a:p>
          <a:p>
            <a:pPr lvl="1">
              <a:buSzPct val="6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2400">
                <a:solidFill>
                  <a:srgbClr val="482400"/>
                </a:solidFill>
                <a:latin typeface="Verdana" pitchFamily="34" charset="0"/>
              </a:rPr>
              <a:t>належати консорціуму університетів, наприклад, вітчизняний проект ELibUkrOA.</a:t>
            </a:r>
            <a:endParaRPr lang="ru-RU" sz="2400">
              <a:solidFill>
                <a:srgbClr val="4824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0244" name="Text Box 3"/>
          <p:cNvSpPr txBox="1">
            <a:spLocks noChangeArrowheads="1"/>
          </p:cNvSpPr>
          <p:nvPr/>
        </p:nvSpPr>
        <p:spPr bwMode="auto">
          <a:xfrm>
            <a:off x="0" y="476250"/>
            <a:ext cx="9144000" cy="5819775"/>
          </a:xfrm>
          <a:prstGeom prst="rect">
            <a:avLst/>
          </a:prstGeom>
          <a:solidFill>
            <a:schemeClr val="bg2">
              <a:alpha val="61176"/>
            </a:schemeClr>
          </a:solidFill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3200" b="1">
                <a:solidFill>
                  <a:srgbClr val="006600"/>
                </a:solidFill>
                <a:latin typeface="Verdana" pitchFamily="34" charset="0"/>
              </a:rPr>
              <a:t>Інституційний репозитарій 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uk-UA" sz="2800" b="1">
              <a:solidFill>
                <a:srgbClr val="006600"/>
              </a:solidFill>
              <a:latin typeface="Verdana" pitchFamily="34" charset="0"/>
            </a:endParaRPr>
          </a:p>
          <a:p>
            <a:pPr>
              <a:buSzPct val="60000"/>
              <a:buFont typeface="Wingdings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2400">
                <a:solidFill>
                  <a:srgbClr val="482400"/>
                </a:solidFill>
                <a:latin typeface="Verdana" pitchFamily="34" charset="0"/>
              </a:rPr>
              <a:t>Цифрова колекція, зібрання і зберігання інтелектуальних продуктів однієї чи декількох університетських спільнот;</a:t>
            </a:r>
          </a:p>
          <a:p>
            <a:pPr>
              <a:buSzPct val="6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>
              <a:solidFill>
                <a:srgbClr val="482400"/>
              </a:solidFill>
              <a:latin typeface="Verdana" pitchFamily="34" charset="0"/>
            </a:endParaRPr>
          </a:p>
          <a:p>
            <a:pPr>
              <a:buSzPct val="60000"/>
              <a:buFont typeface="Wingdings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2400">
                <a:solidFill>
                  <a:srgbClr val="482400"/>
                </a:solidFill>
                <a:latin typeface="Verdana" pitchFamily="34" charset="0"/>
              </a:rPr>
              <a:t>Набір сервісів, які університет пропонує членам своєї спільноти для управління та розповсюдження цифрових матеріалів, створених інституцією та членами її спільноти </a:t>
            </a:r>
          </a:p>
          <a:p>
            <a:pPr marL="265113" lvl="1" indent="-265113"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3200" b="1" i="1"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найчастіше </a:t>
            </a:r>
          </a:p>
          <a:p>
            <a:pPr marL="265113" lvl="1" indent="-265113"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3200" b="1" i="1"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=</a:t>
            </a:r>
          </a:p>
          <a:p>
            <a:pPr marL="265113" lvl="1" indent="-265113"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3200"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Університетський репозитарій</a:t>
            </a:r>
            <a:endParaRPr lang="ru-RU" sz="2000">
              <a:solidFill>
                <a:srgbClr val="006600"/>
              </a:solidFill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  <a:p>
            <a:pPr>
              <a:buSzPct val="60000"/>
              <a:buFont typeface="Wingdings" pitchFamily="2" charset="2"/>
              <a:buChar char="Ø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2400">
              <a:solidFill>
                <a:srgbClr val="4824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722313" y="260350"/>
            <a:ext cx="7772400" cy="720725"/>
          </a:xfrm>
        </p:spPr>
        <p:txBody>
          <a:bodyPr/>
          <a:lstStyle/>
          <a:p>
            <a:pPr algn="ctr" eaLnBrk="1" hangingPunct="1"/>
            <a:r>
              <a:rPr lang="uk-UA" sz="3200" cap="none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Позиція держав світу</a:t>
            </a:r>
            <a:endParaRPr lang="ru-RU" sz="3200" cap="none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267" name="Текст 2"/>
          <p:cNvSpPr>
            <a:spLocks noGrp="1"/>
          </p:cNvSpPr>
          <p:nvPr>
            <p:ph type="body" idx="1"/>
          </p:nvPr>
        </p:nvSpPr>
        <p:spPr>
          <a:xfrm>
            <a:off x="323850" y="981075"/>
            <a:ext cx="8351838" cy="5688013"/>
          </a:xfrm>
        </p:spPr>
        <p:txBody>
          <a:bodyPr/>
          <a:lstStyle/>
          <a:p>
            <a:pPr marL="342900" indent="-342900" eaLnBrk="1" hangingPunct="1">
              <a:spcAft>
                <a:spcPts val="1413"/>
              </a:spcAft>
              <a:buSzPct val="60000"/>
              <a:buFont typeface="Wingdings" pitchFamily="2" charset="2"/>
              <a:buChar char="Ø"/>
            </a:pPr>
            <a:r>
              <a:rPr lang="uk-UA" altLang="ru-RU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Більшість досліджень фінансовані державним коштом, більша частина передплати на наукові журнали фінансується державою. Держава не тільки має право, але й зобов'язана втрутитися в оприлюднення результатів дослідження</a:t>
            </a:r>
          </a:p>
          <a:p>
            <a:pPr marL="342900" indent="-342900" eaLnBrk="1" hangingPunct="1">
              <a:spcAft>
                <a:spcPts val="1413"/>
              </a:spcAft>
              <a:buSzPct val="60000"/>
              <a:buFont typeface="Wingdings" pitchFamily="2" charset="2"/>
              <a:buChar char="Ø"/>
            </a:pPr>
            <a:r>
              <a:rPr lang="uk-UA" altLang="ru-RU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Вимога до автора зробити свою статтю доступною через репозитарій, якщо вона виконана на основі дослідження, що фінансоване державою</a:t>
            </a:r>
          </a:p>
          <a:p>
            <a:pPr marL="342900" indent="-342900" eaLnBrk="1" hangingPunct="1">
              <a:spcAft>
                <a:spcPts val="1413"/>
              </a:spcAft>
              <a:buSzPct val="60000"/>
              <a:buFont typeface="Wingdings" pitchFamily="2" charset="2"/>
              <a:buChar char="Ø"/>
            </a:pPr>
            <a:r>
              <a:rPr lang="uk-UA" altLang="ru-RU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Університети можуть вимагати того ж від своїх штатних співробітників, якщо дослідження виконане в межах планів закладу, в лабораторіях закладу(навіть в межах гранту чи проекту, що не фінансується державою).</a:t>
            </a:r>
          </a:p>
          <a:p>
            <a:pPr marL="342900" indent="-342900" eaLnBrk="1" hangingPunct="1">
              <a:spcAft>
                <a:spcPts val="1413"/>
              </a:spcAft>
              <a:buSzPct val="60000"/>
              <a:buFont typeface="Wingdings" pitchFamily="2" charset="2"/>
              <a:buChar char="Ø"/>
            </a:pPr>
            <a:endParaRPr lang="uk-UA" altLang="ru-RU" smtClean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eaLnBrk="1" hangingPunct="1">
              <a:spcAft>
                <a:spcPts val="1413"/>
              </a:spcAft>
              <a:buSzPct val="60000"/>
              <a:buFont typeface="Wingdings" pitchFamily="2" charset="2"/>
              <a:buChar char="Ø"/>
            </a:pPr>
            <a:endParaRPr lang="uk-UA" altLang="ru-RU" smtClean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8713788" cy="792163"/>
          </a:xfrm>
        </p:spPr>
        <p:txBody>
          <a:bodyPr/>
          <a:lstStyle/>
          <a:p>
            <a:pPr algn="ctr" eaLnBrk="1" hangingPunct="1"/>
            <a:r>
              <a:rPr lang="uk-UA" sz="2800" cap="none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Відкритий доступ: позиція України</a:t>
            </a:r>
            <a:endParaRPr lang="ru-RU" sz="2800" cap="none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291" name="Текст 2"/>
          <p:cNvSpPr>
            <a:spLocks noGrp="1"/>
          </p:cNvSpPr>
          <p:nvPr>
            <p:ph type="body" idx="1"/>
          </p:nvPr>
        </p:nvSpPr>
        <p:spPr>
          <a:xfrm>
            <a:off x="323850" y="908050"/>
            <a:ext cx="8569325" cy="5616575"/>
          </a:xfrm>
        </p:spPr>
        <p:txBody>
          <a:bodyPr/>
          <a:lstStyle/>
          <a:p>
            <a:pPr marL="342900" indent="-342900" eaLnBrk="1" hangingPunct="1">
              <a:lnSpc>
                <a:spcPct val="80000"/>
              </a:lnSpc>
              <a:spcAft>
                <a:spcPts val="1413"/>
              </a:spcAft>
              <a:buSzPct val="60000"/>
              <a:buFont typeface="Wingdings" pitchFamily="2" charset="2"/>
              <a:buChar char="Ø"/>
            </a:pPr>
            <a:r>
              <a:rPr lang="uk-UA" altLang="ru-RU" sz="1800" b="1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2005, грудень</a:t>
            </a:r>
            <a:r>
              <a:rPr lang="uk-UA" altLang="ru-RU" sz="18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— </a:t>
            </a:r>
          </a:p>
          <a:p>
            <a:pPr lvl="1" eaLnBrk="1" hangingPunct="1">
              <a:lnSpc>
                <a:spcPct val="80000"/>
              </a:lnSpc>
              <a:spcAft>
                <a:spcPts val="1413"/>
              </a:spcAft>
              <a:buSzPct val="60000"/>
            </a:pPr>
            <a:r>
              <a:rPr lang="uk-UA" altLang="ru-RU" sz="16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Постанова ВР України “Про рекомендації парламентських слухань з питань розвитку інформаційного суспільства в Україні”</a:t>
            </a:r>
          </a:p>
          <a:p>
            <a:pPr marL="342900" indent="-342900" eaLnBrk="1" hangingPunct="1">
              <a:lnSpc>
                <a:spcPct val="80000"/>
              </a:lnSpc>
              <a:spcAft>
                <a:spcPts val="1413"/>
              </a:spcAft>
              <a:buSzPct val="60000"/>
              <a:buFont typeface="Wingdings" pitchFamily="2" charset="2"/>
              <a:buChar char="Ø"/>
            </a:pPr>
            <a:r>
              <a:rPr lang="uk-UA" altLang="ru-RU" sz="1800" b="1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2007, січень </a:t>
            </a:r>
            <a:r>
              <a:rPr lang="uk-UA" altLang="ru-RU" sz="18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—</a:t>
            </a:r>
          </a:p>
          <a:p>
            <a:pPr lvl="1" eaLnBrk="1" hangingPunct="1">
              <a:lnSpc>
                <a:spcPct val="80000"/>
              </a:lnSpc>
              <a:spcAft>
                <a:spcPts val="1413"/>
              </a:spcAft>
              <a:buSzPct val="60000"/>
            </a:pPr>
            <a:r>
              <a:rPr lang="uk-UA" altLang="ru-RU" sz="16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Закон України  “Про основні засади розвитку інформаційного суспільства в Україні на 2007-2015 рр”.</a:t>
            </a:r>
          </a:p>
          <a:p>
            <a:pPr lvl="3" algn="just" eaLnBrk="1" hangingPunct="1">
              <a:lnSpc>
                <a:spcPct val="80000"/>
              </a:lnSpc>
              <a:spcAft>
                <a:spcPts val="563"/>
              </a:spcAft>
              <a:buSzPct val="60000"/>
            </a:pPr>
            <a:r>
              <a:rPr lang="uk-UA" sz="1800" i="1" smtClean="0">
                <a:solidFill>
                  <a:srgbClr val="4824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	Р. 3, п. 7: …створення необхідної технічної і технологічної інфраструктури, електронних інформаційних ресурсів в архівах, бібліотеках та музеях, науково-дослідних установах з визначенням вимоги щодо </a:t>
            </a:r>
            <a:r>
              <a:rPr lang="uk-UA" sz="1800" b="1" i="1" smtClean="0">
                <a:solidFill>
                  <a:srgbClr val="4824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обов'язкового зберігання в єдиному електронному форматі результатів наукової діяльності та забезпечити вільний доступ до результатів наукових досліджень, створених за рахунок коштів Державного бюджету України…</a:t>
            </a:r>
          </a:p>
          <a:p>
            <a:pPr marL="342900" indent="-342900" eaLnBrk="1" hangingPunct="1">
              <a:lnSpc>
                <a:spcPct val="80000"/>
              </a:lnSpc>
              <a:spcAft>
                <a:spcPts val="563"/>
              </a:spcAft>
              <a:buSzPct val="60000"/>
              <a:buFont typeface="Wingdings" pitchFamily="2" charset="2"/>
              <a:buChar char="Ø"/>
            </a:pPr>
            <a:r>
              <a:rPr lang="uk-UA" altLang="ru-RU" sz="1900" b="1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2008, липень  </a:t>
            </a:r>
            <a:r>
              <a:rPr lang="uk-UA" altLang="ru-RU" sz="19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— </a:t>
            </a:r>
          </a:p>
          <a:p>
            <a:pPr lvl="1" eaLnBrk="1" hangingPunct="1">
              <a:lnSpc>
                <a:spcPct val="80000"/>
              </a:lnSpc>
              <a:spcAft>
                <a:spcPts val="563"/>
              </a:spcAft>
              <a:buSzPct val="60000"/>
            </a:pPr>
            <a:r>
              <a:rPr lang="uk-UA" altLang="ru-RU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Наказ ВАК та НАНУ “Про затвердження Порядку передавання електронних копій друкованих фахових видань на зберігання до Національної бібліотеки ім. В І. Вернадського  </a:t>
            </a:r>
            <a:r>
              <a:rPr lang="uk-UA" altLang="ru-RU" i="1" smtClean="0">
                <a:solidFill>
                  <a:srgbClr val="482400"/>
                </a:solidFill>
                <a:latin typeface="Times New Roman" pitchFamily="18" charset="0"/>
                <a:ea typeface="Verdana" pitchFamily="34" charset="0"/>
                <a:cs typeface="Verdana" pitchFamily="34" charset="0"/>
              </a:rPr>
              <a:t>”</a:t>
            </a:r>
          </a:p>
          <a:p>
            <a:pPr lvl="3" eaLnBrk="1" hangingPunct="1">
              <a:lnSpc>
                <a:spcPct val="80000"/>
              </a:lnSpc>
              <a:spcAft>
                <a:spcPts val="563"/>
              </a:spcAft>
              <a:buSzPct val="60000"/>
            </a:pPr>
            <a:r>
              <a:rPr lang="uk-UA" altLang="ru-RU" sz="1800" i="1" smtClean="0">
                <a:solidFill>
                  <a:srgbClr val="482400"/>
                </a:solidFill>
                <a:latin typeface="Times New Roman" pitchFamily="18" charset="0"/>
                <a:ea typeface="Verdana" pitchFamily="34" charset="0"/>
                <a:cs typeface="Verdana" pitchFamily="34" charset="0"/>
              </a:rPr>
              <a:t>... з метою забезпечення збереження видань та їх надання в загальний доступ в режимі </a:t>
            </a:r>
            <a:r>
              <a:rPr lang="en-US" altLang="ru-RU" sz="1800" i="1" smtClean="0">
                <a:solidFill>
                  <a:srgbClr val="482400"/>
                </a:solidFill>
                <a:latin typeface="Times New Roman" pitchFamily="18" charset="0"/>
                <a:ea typeface="Verdana" pitchFamily="34" charset="0"/>
                <a:cs typeface="Verdana" pitchFamily="34" charset="0"/>
              </a:rPr>
              <a:t>online</a:t>
            </a:r>
            <a:r>
              <a:rPr lang="uk-UA" altLang="ru-RU" sz="1800" i="1" smtClean="0">
                <a:solidFill>
                  <a:srgbClr val="482400"/>
                </a:solidFill>
                <a:latin typeface="Times New Roman" pitchFamily="18" charset="0"/>
                <a:ea typeface="Verdana" pitchFamily="34" charset="0"/>
                <a:cs typeface="Verdana" pitchFamily="34" charset="0"/>
              </a:rPr>
              <a:t>...</a:t>
            </a:r>
            <a:r>
              <a:rPr lang="uk-UA" altLang="ru-RU" sz="1800" smtClean="0">
                <a:solidFill>
                  <a:srgbClr val="482400"/>
                </a:solidFill>
                <a:latin typeface="Times New Roman" pitchFamily="18" charset="0"/>
                <a:ea typeface="Verdana" pitchFamily="34" charset="0"/>
                <a:cs typeface="Verdana" pitchFamily="34" charset="0"/>
              </a:rPr>
              <a:t>”</a:t>
            </a: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107950" y="260350"/>
            <a:ext cx="8856663" cy="936625"/>
          </a:xfrm>
        </p:spPr>
        <p:txBody>
          <a:bodyPr/>
          <a:lstStyle/>
          <a:p>
            <a:pPr algn="ctr" eaLnBrk="1" hangingPunct="1"/>
            <a:r>
              <a:rPr lang="uk-UA" sz="2800" cap="none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Відкритий доступ: позиція ВНЗ України</a:t>
            </a:r>
            <a:endParaRPr lang="ru-RU" sz="2800" cap="none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315" name="Текст 2"/>
          <p:cNvSpPr>
            <a:spLocks noGrp="1"/>
          </p:cNvSpPr>
          <p:nvPr>
            <p:ph type="body" idx="1"/>
          </p:nvPr>
        </p:nvSpPr>
        <p:spPr>
          <a:xfrm>
            <a:off x="107950" y="1557338"/>
            <a:ext cx="8785225" cy="50403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ts val="1413"/>
              </a:spcAft>
              <a:buSzPct val="45000"/>
            </a:pPr>
            <a:endParaRPr lang="uk-UA" altLang="ru-RU" sz="2200" b="1" smtClean="0">
              <a:solidFill>
                <a:srgbClr val="0000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spcAft>
                <a:spcPts val="1413"/>
              </a:spcAft>
              <a:buSzPct val="45000"/>
            </a:pPr>
            <a:r>
              <a:rPr lang="uk-UA" altLang="ru-RU" sz="2200" b="1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2009, червень</a:t>
            </a:r>
            <a:r>
              <a:rPr lang="uk-UA" altLang="ru-RU" sz="22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— </a:t>
            </a:r>
          </a:p>
          <a:p>
            <a:pPr eaLnBrk="1" hangingPunct="1">
              <a:lnSpc>
                <a:spcPct val="80000"/>
              </a:lnSpc>
              <a:spcAft>
                <a:spcPts val="1413"/>
              </a:spcAft>
              <a:buSzPct val="45000"/>
            </a:pPr>
            <a:r>
              <a:rPr lang="uk-UA" altLang="ru-RU" sz="2200" b="1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Ольвійська Хартія університетів України </a:t>
            </a:r>
          </a:p>
          <a:p>
            <a:pPr eaLnBrk="1" hangingPunct="1">
              <a:lnSpc>
                <a:spcPct val="80000"/>
              </a:lnSpc>
              <a:spcAft>
                <a:spcPts val="1413"/>
              </a:spcAft>
              <a:buSzPct val="45000"/>
            </a:pPr>
            <a:r>
              <a:rPr lang="uk-UA" altLang="ru-RU" sz="22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26 ректорів українських університетів, в т.ч. </a:t>
            </a:r>
            <a:r>
              <a:rPr lang="uk-UA" altLang="ru-RU" sz="2200" b="1" smtClean="0">
                <a:solidFill>
                  <a:srgbClr val="7B2317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ВНТУ</a:t>
            </a:r>
          </a:p>
          <a:p>
            <a:pPr eaLnBrk="1" hangingPunct="1">
              <a:lnSpc>
                <a:spcPct val="80000"/>
              </a:lnSpc>
              <a:buSzPct val="60000"/>
              <a:buFont typeface="Wingdings" pitchFamily="2" charset="2"/>
              <a:buChar char="Ø"/>
            </a:pPr>
            <a:r>
              <a:rPr lang="uk-UA" b="1" i="1" smtClean="0">
                <a:solidFill>
                  <a:srgbClr val="4824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Академічна свобода включає відкритий доступ до інформації, за виключеннями, передбаченими законодавством, у тому числі до наукової інформації через розвиток відкритих електронних архівів, відкритих електронних журналів українських університетів та можливість вільно підтримувати стосунки зі своїми колегами в будь-якій частині світу.</a:t>
            </a:r>
          </a:p>
          <a:p>
            <a:pPr eaLnBrk="1" hangingPunct="1">
              <a:lnSpc>
                <a:spcPct val="80000"/>
              </a:lnSpc>
              <a:buSzPct val="60000"/>
              <a:buFont typeface="Wingdings" pitchFamily="2" charset="2"/>
              <a:buChar char="Ø"/>
            </a:pPr>
            <a:endParaRPr lang="ru-RU" b="1" i="1" smtClean="0">
              <a:solidFill>
                <a:srgbClr val="4824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SzPct val="60000"/>
              <a:buFont typeface="Wingdings" pitchFamily="2" charset="2"/>
              <a:buChar char="Ø"/>
            </a:pPr>
            <a:r>
              <a:rPr lang="uk-UA" b="1" i="1" smtClean="0">
                <a:solidFill>
                  <a:srgbClr val="4824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Вільний доступ до інформації є важливою складовою наукових досліджень у сучасному глобальному світі, запорука для подальшого розвитку науки, освіти та суспільства, інтеграції України до світової академічної спільноти.</a:t>
            </a:r>
            <a:endParaRPr lang="ru-RU" b="1" i="1" smtClean="0">
              <a:solidFill>
                <a:srgbClr val="4824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marL="1714500" lvl="3" indent="-342900" eaLnBrk="1" hangingPunct="1">
              <a:lnSpc>
                <a:spcPct val="80000"/>
              </a:lnSpc>
              <a:spcAft>
                <a:spcPts val="563"/>
              </a:spcAft>
              <a:buSzPct val="60000"/>
              <a:buFont typeface="Wingdings" pitchFamily="2" charset="2"/>
              <a:buChar char="Ø"/>
            </a:pPr>
            <a:endParaRPr lang="uk-UA" altLang="ru-RU" sz="1900" smtClean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2"/>
          <p:cNvSpPr>
            <a:spLocks noGrp="1"/>
          </p:cNvSpPr>
          <p:nvPr>
            <p:ph type="title"/>
          </p:nvPr>
        </p:nvSpPr>
        <p:spPr>
          <a:xfrm>
            <a:off x="179388" y="333375"/>
            <a:ext cx="8713787" cy="935038"/>
          </a:xfrm>
        </p:spPr>
        <p:txBody>
          <a:bodyPr/>
          <a:lstStyle/>
          <a:p>
            <a:pPr algn="ctr" eaLnBrk="1" hangingPunct="1"/>
            <a:r>
              <a:rPr lang="uk-UA" sz="2800" cap="none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Переваги інституційних репозитаріїв у бібліотеках ВНЗ</a:t>
            </a:r>
            <a:endParaRPr lang="ru-RU" sz="2800" cap="none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339" name="Текст 3"/>
          <p:cNvSpPr>
            <a:spLocks noGrp="1"/>
          </p:cNvSpPr>
          <p:nvPr>
            <p:ph type="body" idx="1"/>
          </p:nvPr>
        </p:nvSpPr>
        <p:spPr>
          <a:xfrm>
            <a:off x="107950" y="1557338"/>
            <a:ext cx="8712200" cy="4967287"/>
          </a:xfrm>
        </p:spPr>
        <p:txBody>
          <a:bodyPr/>
          <a:lstStyle/>
          <a:p>
            <a:pPr marL="342900" indent="-342900" eaLnBrk="1" hangingPunct="1">
              <a:buSzPct val="60000"/>
              <a:buFont typeface="Wingdings" pitchFamily="2" charset="2"/>
              <a:buChar char="Ø"/>
            </a:pPr>
            <a:r>
              <a:rPr lang="uk-UA" sz="2200" b="1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для кожного науковця</a:t>
            </a:r>
            <a:r>
              <a:rPr lang="uk-UA" sz="2200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 lvl="1" eaLnBrk="1" hangingPunct="1">
              <a:buSzPct val="60000"/>
            </a:pPr>
            <a:r>
              <a:rPr lang="uk-UA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підвищення індексу цитувань його праць; постійне та тривале їхнє зберігання; збереження авторських прав; можливість доповнення та редагування праць;</a:t>
            </a:r>
          </a:p>
          <a:p>
            <a:pPr lvl="1" eaLnBrk="1" hangingPunct="1">
              <a:buSzPct val="60000"/>
            </a:pPr>
            <a:endParaRPr lang="ru-RU" dirty="0" smtClean="0">
              <a:solidFill>
                <a:srgbClr val="4824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eaLnBrk="1" hangingPunct="1">
              <a:buSzPct val="60000"/>
              <a:buFont typeface="Wingdings" pitchFamily="2" charset="2"/>
              <a:buChar char="Ø"/>
            </a:pPr>
            <a:r>
              <a:rPr lang="uk-UA" sz="2200" b="1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для наукового підрозділу</a:t>
            </a:r>
            <a:r>
              <a:rPr lang="uk-UA" sz="2200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</a:p>
          <a:p>
            <a:pPr lvl="1" eaLnBrk="1" hangingPunct="1">
              <a:buSzPct val="60000"/>
            </a:pPr>
            <a:r>
              <a:rPr lang="uk-UA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розповсюдження; зростання рівня </a:t>
            </a:r>
            <a:r>
              <a:rPr lang="uk-UA" dirty="0" err="1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цитованості</a:t>
            </a:r>
            <a:r>
              <a:rPr lang="uk-UA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праць його співробітників; тривалість та постійність наявності інформації в мережі; її збереження;</a:t>
            </a:r>
          </a:p>
          <a:p>
            <a:pPr lvl="1" eaLnBrk="1" hangingPunct="1">
              <a:buSzPct val="60000"/>
            </a:pPr>
            <a:endParaRPr lang="ru-RU" dirty="0" smtClean="0">
              <a:solidFill>
                <a:srgbClr val="4824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eaLnBrk="1" hangingPunct="1">
              <a:buSzPct val="60000"/>
              <a:buFont typeface="Wingdings" pitchFamily="2" charset="2"/>
              <a:buChar char="Ø"/>
            </a:pPr>
            <a:r>
              <a:rPr lang="uk-UA" sz="2200" b="1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для університету</a:t>
            </a:r>
            <a:r>
              <a:rPr lang="uk-UA" sz="2200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</a:p>
          <a:p>
            <a:pPr lvl="1" eaLnBrk="1" hangingPunct="1">
              <a:buSzPct val="60000"/>
            </a:pPr>
            <a:r>
              <a:rPr lang="uk-UA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підтримка наукової діяльності; розповсюдження результатів наукових досліджень співробітників; підвищення якості наукової комунікації; підвищення рейтингу; відкритий доступ до результатів досліджень.</a:t>
            </a:r>
            <a:endParaRPr lang="ru-RU" dirty="0" smtClean="0">
              <a:solidFill>
                <a:srgbClr val="4824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ая выноска 8"/>
          <p:cNvSpPr/>
          <p:nvPr/>
        </p:nvSpPr>
        <p:spPr>
          <a:xfrm>
            <a:off x="428625" y="5429250"/>
            <a:ext cx="2786063" cy="1143000"/>
          </a:xfrm>
          <a:prstGeom prst="wedgeRectCallout">
            <a:avLst>
              <a:gd name="adj1" fmla="val 83754"/>
              <a:gd name="adj2" fmla="val -74003"/>
            </a:avLst>
          </a:prstGeom>
          <a:ln w="28575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err="1">
                <a:solidFill>
                  <a:srgbClr val="002060"/>
                </a:solidFill>
              </a:rPr>
              <a:t>EPrints</a:t>
            </a:r>
            <a:r>
              <a:rPr lang="en-US" sz="3200" b="1" dirty="0">
                <a:solidFill>
                  <a:srgbClr val="002060"/>
                </a:solidFill>
              </a:rPr>
              <a:t> – 391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15363" name="Рисунок 3" descr="green-road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225" y="0"/>
            <a:ext cx="91662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0108"/>
          </a:xfrm>
          <a:solidFill>
            <a:schemeClr val="bg2">
              <a:alpha val="55000"/>
            </a:schemeClr>
          </a:solidFill>
        </p:spPr>
        <p:txBody>
          <a:bodyPr/>
          <a:lstStyle/>
          <a:p>
            <a:pPr eaLnBrk="1" hangingPunct="1"/>
            <a:r>
              <a:rPr lang="uk-UA" sz="3200" b="1" dirty="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Програмне забезпечення</a:t>
            </a:r>
          </a:p>
        </p:txBody>
      </p:sp>
      <p:sp>
        <p:nvSpPr>
          <p:cNvPr id="15365" name="Содержимое 2"/>
          <p:cNvSpPr>
            <a:spLocks noGrp="1"/>
          </p:cNvSpPr>
          <p:nvPr>
            <p:ph idx="1"/>
          </p:nvPr>
        </p:nvSpPr>
        <p:spPr>
          <a:xfrm>
            <a:off x="0" y="928671"/>
            <a:ext cx="9144000" cy="5929330"/>
          </a:xfrm>
          <a:solidFill>
            <a:schemeClr val="bg2">
              <a:alpha val="55000"/>
            </a:schemeClr>
          </a:solidFill>
        </p:spPr>
        <p:txBody>
          <a:bodyPr/>
          <a:lstStyle/>
          <a:p>
            <a:pPr algn="ctr" eaLnBrk="1" hangingPunct="1">
              <a:buFont typeface="Arial" pitchFamily="34" charset="0"/>
              <a:buNone/>
            </a:pPr>
            <a:r>
              <a:rPr lang="uk-UA" sz="2800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Лідери програмного забезпечення для відкритих електронних архівів</a:t>
            </a:r>
            <a:endParaRPr lang="uk-UA" dirty="0" smtClean="0">
              <a:solidFill>
                <a:srgbClr val="482400"/>
              </a:solidFill>
            </a:endParaRPr>
          </a:p>
          <a:p>
            <a:pPr algn="ctr" eaLnBrk="1" hangingPunct="1"/>
            <a:endParaRPr lang="ru-RU" dirty="0" smtClean="0"/>
          </a:p>
        </p:txBody>
      </p:sp>
      <p:pic>
        <p:nvPicPr>
          <p:cNvPr id="15366" name="Рисунок 4" descr="green-roa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02563" y="5857875"/>
            <a:ext cx="1341437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ая выноска 7"/>
          <p:cNvSpPr/>
          <p:nvPr/>
        </p:nvSpPr>
        <p:spPr>
          <a:xfrm>
            <a:off x="5000625" y="4786313"/>
            <a:ext cx="1571625" cy="928687"/>
          </a:xfrm>
          <a:prstGeom prst="wedgeRectCallout">
            <a:avLst>
              <a:gd name="adj1" fmla="val 15926"/>
              <a:gd name="adj2" fmla="val 48602"/>
            </a:avLst>
          </a:prstGeom>
          <a:ln w="28575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err="1">
                <a:solidFill>
                  <a:srgbClr val="002060"/>
                </a:solidFill>
              </a:rPr>
              <a:t>Dspace</a:t>
            </a:r>
            <a:r>
              <a:rPr lang="en-US" sz="3200" b="1" dirty="0">
                <a:solidFill>
                  <a:srgbClr val="002060"/>
                </a:solidFill>
              </a:rPr>
              <a:t> – 1 </a:t>
            </a:r>
            <a:r>
              <a:rPr lang="uk-UA" sz="3200" b="1" dirty="0">
                <a:solidFill>
                  <a:srgbClr val="002060"/>
                </a:solidFill>
              </a:rPr>
              <a:t>2</a:t>
            </a:r>
            <a:r>
              <a:rPr lang="en-US" sz="3200" b="1" dirty="0">
                <a:solidFill>
                  <a:srgbClr val="002060"/>
                </a:solidFill>
              </a:rPr>
              <a:t>20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15368" name="Picture 10" descr="C:\Users\Acomp\Desktop\Безымянный 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857375"/>
            <a:ext cx="914400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250825" y="188913"/>
            <a:ext cx="8569325" cy="719137"/>
          </a:xfrm>
        </p:spPr>
        <p:txBody>
          <a:bodyPr/>
          <a:lstStyle/>
          <a:p>
            <a:pPr algn="ctr" eaLnBrk="1" hangingPunct="1"/>
            <a:r>
              <a:rPr lang="uk-UA" sz="3200" cap="none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Міжнародні пошукові системи</a:t>
            </a:r>
            <a:endParaRPr lang="ru-RU" sz="3200" cap="none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387" name="Текст 2"/>
          <p:cNvSpPr>
            <a:spLocks noGrp="1"/>
          </p:cNvSpPr>
          <p:nvPr>
            <p:ph type="body" idx="1"/>
          </p:nvPr>
        </p:nvSpPr>
        <p:spPr>
          <a:xfrm>
            <a:off x="323850" y="981075"/>
            <a:ext cx="8569325" cy="5543550"/>
          </a:xfrm>
        </p:spPr>
        <p:txBody>
          <a:bodyPr/>
          <a:lstStyle/>
          <a:p>
            <a:pPr marL="342900" indent="-342900" eaLnBrk="1" hangingPunct="1">
              <a:lnSpc>
                <a:spcPct val="80000"/>
              </a:lnSpc>
              <a:buSzPct val="60000"/>
              <a:buFont typeface="Wingdings" pitchFamily="2" charset="2"/>
              <a:buChar char="Ø"/>
            </a:pPr>
            <a:r>
              <a:rPr lang="uk-UA" sz="1800" b="1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ROAR</a:t>
            </a:r>
            <a:r>
              <a:rPr lang="uk-UA" sz="18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uk-UA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реєстр репозитаріїв відкритого доступу - розміщується в Університеті Саутгемптона (Великобританія), є частиною EPrints.org мережі; 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uk-UA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Репозитарій ВНТУ: </a:t>
            </a:r>
            <a:r>
              <a:rPr lang="en-US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uk-UA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зареєстровано</a:t>
            </a:r>
            <a:endParaRPr lang="ru-RU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buSzPct val="60000"/>
              <a:buFont typeface="Wingdings" pitchFamily="2" charset="2"/>
              <a:buChar char="Ø"/>
            </a:pPr>
            <a:r>
              <a:rPr lang="uk-UA" sz="1800" b="1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OpenDOAR</a:t>
            </a:r>
            <a:r>
              <a:rPr lang="uk-UA" sz="18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uk-UA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довідник репозитаріїв відкритого доступу, 2005 рік  - розроблений і підтримується Ноттінгемським університетом (Великобританія);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uk-UA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Репозитарій ВНТУ: </a:t>
            </a:r>
            <a:r>
              <a:rPr lang="en-US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uk-UA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зареєстровано</a:t>
            </a:r>
            <a:endParaRPr lang="ru-RU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buSzPct val="60000"/>
              <a:buFont typeface="Wingdings" pitchFamily="2" charset="2"/>
              <a:buChar char="Ø"/>
            </a:pPr>
            <a:r>
              <a:rPr lang="en-US" sz="1800" b="1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BASE</a:t>
            </a:r>
            <a:r>
              <a:rPr lang="uk-UA" sz="18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2004 рік – 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uk-UA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проект бібліотеки Білефельдського університету (Німеччина);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uk-UA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Репозитарій ВНТУ: </a:t>
            </a:r>
            <a:r>
              <a:rPr lang="en-US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uk-UA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зареєстровано</a:t>
            </a:r>
            <a:endParaRPr lang="ru-RU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buSzPct val="60000"/>
              <a:buFont typeface="Wingdings" pitchFamily="2" charset="2"/>
              <a:buChar char="Ø"/>
            </a:pPr>
            <a:r>
              <a:rPr lang="en-US" sz="1800" b="1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OAIster</a:t>
            </a:r>
            <a:r>
              <a:rPr lang="ru-RU" sz="18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2002 рік – 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ru-RU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Зведений каталог електронних ресурсів, проект </a:t>
            </a:r>
            <a:r>
              <a:rPr lang="uk-UA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Мічиганського університету (США)</a:t>
            </a:r>
            <a:r>
              <a:rPr lang="ru-RU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uk-UA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Репозитарій ВНТУ: </a:t>
            </a:r>
            <a:r>
              <a:rPr lang="en-US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uk-UA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зареєстровано, очікуємо на результат</a:t>
            </a:r>
            <a:endParaRPr lang="ru-RU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buSzPct val="60000"/>
              <a:buFont typeface="Wingdings" pitchFamily="2" charset="2"/>
              <a:buChar char="Ø"/>
            </a:pPr>
            <a:r>
              <a:rPr lang="en-US" sz="1800" b="1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ROAD</a:t>
            </a:r>
            <a:r>
              <a:rPr lang="ru-RU" sz="18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2013 рік – 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ru-RU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проект</a:t>
            </a:r>
            <a:r>
              <a:rPr lang="uk-UA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Міжнародного центра ISSN (Франція).</a:t>
            </a:r>
          </a:p>
          <a:p>
            <a:pPr lvl="1" eaLnBrk="1" hangingPunct="1">
              <a:lnSpc>
                <a:spcPct val="80000"/>
              </a:lnSpc>
              <a:buSzPct val="60000"/>
            </a:pPr>
            <a:r>
              <a:rPr lang="uk-UA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Репозитарій ВНТУ: </a:t>
            </a:r>
            <a:r>
              <a:rPr lang="en-US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uk-UA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зареєстровано, очікуємо на результат</a:t>
            </a:r>
            <a:endParaRPr lang="ru-RU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eaLnBrk="1" hangingPunct="1">
              <a:lnSpc>
                <a:spcPct val="80000"/>
              </a:lnSpc>
            </a:pPr>
            <a:endParaRPr lang="ru-RU" sz="1600" smtClean="0">
              <a:solidFill>
                <a:srgbClr val="482400"/>
              </a:solidFill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424863" cy="792162"/>
          </a:xfrm>
        </p:spPr>
        <p:txBody>
          <a:bodyPr/>
          <a:lstStyle/>
          <a:p>
            <a:pPr algn="ctr" eaLnBrk="1" hangingPunct="1"/>
            <a:r>
              <a:rPr lang="uk-UA" sz="3200" cap="none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Пошукові системи України</a:t>
            </a:r>
            <a:endParaRPr lang="ru-RU" sz="3200" cap="none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411" name="Текст 2"/>
          <p:cNvSpPr>
            <a:spLocks noGrp="1"/>
          </p:cNvSpPr>
          <p:nvPr>
            <p:ph type="body" idx="1"/>
          </p:nvPr>
        </p:nvSpPr>
        <p:spPr>
          <a:xfrm>
            <a:off x="250825" y="1268413"/>
            <a:ext cx="8497888" cy="5256212"/>
          </a:xfrm>
        </p:spPr>
        <p:txBody>
          <a:bodyPr/>
          <a:lstStyle/>
          <a:p>
            <a:pPr marL="342900" indent="-342900" eaLnBrk="1" hangingPunct="1">
              <a:buSzPct val="60000"/>
              <a:buFont typeface="Wingdings" pitchFamily="2" charset="2"/>
              <a:buChar char="Ø"/>
            </a:pPr>
            <a:r>
              <a:rPr lang="uk-UA" sz="2400" b="1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SSM</a:t>
            </a:r>
            <a:r>
              <a:rPr lang="uk-UA" sz="2400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en-US" sz="2400" b="1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Simple Search Metadata)</a:t>
            </a:r>
            <a:endParaRPr lang="uk-UA" sz="2400" b="1" dirty="0" smtClean="0">
              <a:solidFill>
                <a:srgbClr val="4824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 eaLnBrk="1" hangingPunct="1">
              <a:buSzPct val="60000"/>
            </a:pPr>
            <a:r>
              <a:rPr lang="uk-UA" sz="2200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Система пошуку у відкритих архівах України - де індексуються метадані з різних архівів України </a:t>
            </a:r>
            <a:r>
              <a:rPr lang="uk-UA" sz="22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(в т. ч. з </a:t>
            </a:r>
            <a:r>
              <a:rPr lang="uk-UA" sz="2200" dirty="0" err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репозитарію</a:t>
            </a:r>
            <a:r>
              <a:rPr lang="uk-UA" sz="220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ВНТУ) </a:t>
            </a:r>
            <a:r>
              <a:rPr lang="uk-UA" sz="22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і забезпечується централізований пошук у відкритих архівах. </a:t>
            </a:r>
            <a:r>
              <a:rPr lang="uk-UA" sz="2200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Система підтримується Інститутом програмних систем НАН України та Житомирським державним університетом імені Івана Франка.</a:t>
            </a:r>
          </a:p>
          <a:p>
            <a:pPr marL="342900" indent="-342900" eaLnBrk="1" hangingPunct="1">
              <a:buSzPct val="60000"/>
            </a:pPr>
            <a:endParaRPr lang="ru-RU" sz="2400" dirty="0" smtClean="0">
              <a:solidFill>
                <a:srgbClr val="4824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eaLnBrk="1" hangingPunct="1">
              <a:buSzPct val="60000"/>
              <a:buFont typeface="Wingdings" pitchFamily="2" charset="2"/>
              <a:buChar char="Ø"/>
            </a:pPr>
            <a:r>
              <a:rPr lang="uk-UA" sz="2400" b="1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ElibUkr-OA</a:t>
            </a:r>
            <a:r>
              <a:rPr lang="uk-UA" sz="2400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</a:p>
          <a:p>
            <a:pPr lvl="1" eaLnBrk="1" hangingPunct="1">
              <a:buSzPct val="60000"/>
            </a:pPr>
            <a:r>
              <a:rPr lang="ru-RU" sz="2200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</a:t>
            </a:r>
            <a:r>
              <a:rPr lang="uk-UA" sz="2200" dirty="0" err="1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ультидисциплінарний</a:t>
            </a:r>
            <a:r>
              <a:rPr lang="uk-UA" sz="2200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відкритий електронний архів ElibUkr-OA через портал </a:t>
            </a:r>
            <a:r>
              <a:rPr lang="uk-UA" sz="2200" dirty="0" err="1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ElibUkr</a:t>
            </a:r>
            <a:r>
              <a:rPr lang="uk-UA" sz="2200" dirty="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«Електронна бібліотека України». </a:t>
            </a:r>
          </a:p>
          <a:p>
            <a:pPr lvl="1" eaLnBrk="1" hangingPunct="1">
              <a:buSzPct val="60000"/>
            </a:pPr>
            <a:r>
              <a:rPr lang="uk-UA" sz="22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(ВНТУ найближчим часом приєднається до проекту)</a:t>
            </a:r>
          </a:p>
          <a:p>
            <a:pPr marL="342900" indent="-342900" eaLnBrk="1" hangingPunct="1">
              <a:buSzPct val="60000"/>
              <a:buFont typeface="Wingdings" pitchFamily="2" charset="2"/>
              <a:buChar char="Ø"/>
            </a:pPr>
            <a:endParaRPr lang="uk-UA" sz="2400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250825" y="260350"/>
            <a:ext cx="8569325" cy="576263"/>
          </a:xfrm>
        </p:spPr>
        <p:txBody>
          <a:bodyPr/>
          <a:lstStyle/>
          <a:p>
            <a:pPr algn="ctr" eaLnBrk="1" hangingPunct="1"/>
            <a:r>
              <a:rPr lang="uk-UA" sz="2800" cap="none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Перспективи розвитку </a:t>
            </a:r>
            <a:endParaRPr lang="ru-RU" sz="2800" cap="none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435" name="Текст 2"/>
          <p:cNvSpPr>
            <a:spLocks noGrp="1"/>
          </p:cNvSpPr>
          <p:nvPr>
            <p:ph type="body" idx="1"/>
          </p:nvPr>
        </p:nvSpPr>
        <p:spPr>
          <a:xfrm>
            <a:off x="323850" y="908050"/>
            <a:ext cx="8496300" cy="56165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uk-UA" b="1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2015, вересень</a:t>
            </a:r>
          </a:p>
          <a:p>
            <a:pPr eaLnBrk="1" hangingPunct="1">
              <a:lnSpc>
                <a:spcPct val="90000"/>
              </a:lnSpc>
            </a:pPr>
            <a:r>
              <a:rPr lang="uk-UA" b="1" i="1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Стратегія розвитку бібліотечної справи в Україні до 2025 р.</a:t>
            </a:r>
          </a:p>
          <a:p>
            <a:pPr eaLnBrk="1" hangingPunct="1">
              <a:lnSpc>
                <a:spcPct val="90000"/>
              </a:lnSpc>
            </a:pPr>
            <a:r>
              <a:rPr lang="uk-UA" b="1" i="1" smtClean="0">
                <a:solidFill>
                  <a:srgbClr val="4824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Короткострокові дії 2016-2017 рр</a:t>
            </a:r>
            <a:r>
              <a:rPr lang="uk-UA" i="1" smtClean="0">
                <a:solidFill>
                  <a:srgbClr val="4824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  <a:endParaRPr lang="ru-RU" i="1" smtClean="0">
              <a:solidFill>
                <a:srgbClr val="4824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uk-UA" i="1" smtClean="0">
                <a:solidFill>
                  <a:srgbClr val="4824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… п. 10: розробити державну цільову програму створення Національної електронної бібліотеки України.</a:t>
            </a:r>
            <a:endParaRPr lang="ru-RU" i="1" smtClean="0">
              <a:solidFill>
                <a:srgbClr val="4824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uk-UA" b="1" i="1" smtClean="0">
                <a:solidFill>
                  <a:srgbClr val="4824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Середньострокові дії 2018-2020 рр.:</a:t>
            </a:r>
            <a:endParaRPr lang="ru-RU" b="1" i="1" smtClean="0">
              <a:solidFill>
                <a:srgbClr val="4824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uk-UA" i="1" smtClean="0">
                <a:solidFill>
                  <a:srgbClr val="4824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…п. 4: прийняти і розпочати реалізацію державної цільової програми створення Національної електронної бібліотеки України; </a:t>
            </a:r>
            <a:endParaRPr lang="ru-RU" i="1" smtClean="0">
              <a:solidFill>
                <a:srgbClr val="4824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uk-UA" i="1" smtClean="0">
                <a:solidFill>
                  <a:srgbClr val="4824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…п. 8: створити зведений електронний каталог бібліотек України та базу даних авторитетних національних файлів. </a:t>
            </a:r>
            <a:endParaRPr lang="ru-RU" i="1" smtClean="0">
              <a:solidFill>
                <a:srgbClr val="4824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uk-UA" b="1" i="1" smtClean="0">
                <a:solidFill>
                  <a:srgbClr val="4824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Довгострокові дії 2021-2025 рр.:</a:t>
            </a:r>
            <a:endParaRPr lang="ru-RU" b="1" i="1" smtClean="0">
              <a:solidFill>
                <a:srgbClr val="4824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uk-UA" i="1" smtClean="0">
                <a:solidFill>
                  <a:srgbClr val="4824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…п. 3:реалізувати державну цільову програму створення Національної електронної бібліотеки України;</a:t>
            </a:r>
            <a:endParaRPr lang="ru-RU" i="1" smtClean="0">
              <a:solidFill>
                <a:srgbClr val="4824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uk-UA" i="1" smtClean="0">
                <a:solidFill>
                  <a:srgbClr val="482400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…п. 8: приєднати зведений електронний каталог бібліотек України та електронні каталоги окремих бібліотек до світового зведеного каталогу бібліотечних ресурсів (WorldCat).</a:t>
            </a:r>
          </a:p>
          <a:p>
            <a:pPr eaLnBrk="1" hangingPunct="1">
              <a:lnSpc>
                <a:spcPct val="90000"/>
              </a:lnSpc>
            </a:pPr>
            <a:endParaRPr lang="uk-UA" i="1" smtClean="0">
              <a:solidFill>
                <a:srgbClr val="482400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7950" y="163513"/>
            <a:ext cx="3168650" cy="1752600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sz="2100" b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Рейтинг </a:t>
            </a:r>
            <a:r>
              <a:rPr lang="uk-UA" sz="2100" b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репозитаріїв України</a:t>
            </a:r>
            <a:br>
              <a:rPr lang="uk-UA" sz="2100" b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sz="2100" b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(Webometrics)</a:t>
            </a:r>
            <a:r>
              <a:rPr lang="uk-UA" sz="210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uk-UA" sz="210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sz="2100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459" name="Picture 5" descr="C:\Users\Пользователь\Desktop\Безымянный 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163513"/>
            <a:ext cx="568801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6" descr="C:\Users\Пользователь\Desktop\Безымянный 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638" y="1773238"/>
            <a:ext cx="8943975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5"/>
          <p:cNvSpPr>
            <a:spLocks noGrp="1"/>
          </p:cNvSpPr>
          <p:nvPr>
            <p:ph type="title"/>
          </p:nvPr>
        </p:nvSpPr>
        <p:spPr>
          <a:xfrm>
            <a:off x="722313" y="260350"/>
            <a:ext cx="7772400" cy="936625"/>
          </a:xfrm>
        </p:spPr>
        <p:txBody>
          <a:bodyPr/>
          <a:lstStyle/>
          <a:p>
            <a:pPr algn="ctr" eaLnBrk="1" hangingPunct="1"/>
            <a:r>
              <a:rPr lang="uk-UA" sz="2800" cap="none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Інституційний репозитарій ВНТУ </a:t>
            </a:r>
            <a:r>
              <a:rPr lang="en-US" sz="2800" cap="none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en-US" sz="2800" cap="none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sz="2800" cap="none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(IR VNTU)</a:t>
            </a:r>
            <a:endParaRPr lang="ru-RU" sz="2800" cap="none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483" name="Текст 6"/>
          <p:cNvSpPr>
            <a:spLocks noGrp="1"/>
          </p:cNvSpPr>
          <p:nvPr>
            <p:ph type="body" idx="1"/>
          </p:nvPr>
        </p:nvSpPr>
        <p:spPr>
          <a:xfrm>
            <a:off x="468313" y="1268413"/>
            <a:ext cx="8351837" cy="5256212"/>
          </a:xfrm>
        </p:spPr>
        <p:txBody>
          <a:bodyPr/>
          <a:lstStyle/>
          <a:p>
            <a:pPr eaLnBrk="1" hangingPunct="1"/>
            <a:r>
              <a:rPr lang="uk-UA" altLang="ru-RU" sz="1800" b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IR VNTU </a:t>
            </a:r>
            <a:endParaRPr lang="en-US" altLang="ru-RU" sz="1800" b="1" smtClean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/>
            <a:r>
              <a:rPr lang="uk-UA" altLang="ru-RU" sz="1800" b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Institutional Repository Vinnitsia National Technical University</a:t>
            </a:r>
            <a:r>
              <a:rPr lang="en-US" altLang="ru-RU" sz="1800" b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</a:p>
          <a:p>
            <a:pPr eaLnBrk="1" hangingPunct="1"/>
            <a:r>
              <a:rPr lang="uk-UA" altLang="ru-RU" sz="1800" b="1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2"/>
              </a:rPr>
              <a:t>http://ir.lib.vntu.edu.ua</a:t>
            </a:r>
            <a:endParaRPr lang="en-US" altLang="ru-RU" sz="1800" b="1" smtClean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/>
            <a:endParaRPr lang="en-US" altLang="ru-RU" sz="1800" b="1" smtClean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Aft>
                <a:spcPts val="1413"/>
              </a:spcAft>
              <a:buSzPct val="45000"/>
            </a:pPr>
            <a:r>
              <a:rPr lang="uk-UA" altLang="ru-RU" sz="1800" b="1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Завдання</a:t>
            </a:r>
          </a:p>
          <a:p>
            <a:pPr eaLnBrk="1" hangingPunct="1">
              <a:buSzPct val="60000"/>
              <a:buFont typeface="Wingdings" pitchFamily="2" charset="2"/>
              <a:buChar char="Ø"/>
            </a:pPr>
            <a:r>
              <a:rPr lang="uk-UA" sz="18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Забезпечення постійного та довготривалого зберігання в електронному вигляді повних текстів праць науковців університету;</a:t>
            </a:r>
          </a:p>
          <a:p>
            <a:pPr eaLnBrk="1" hangingPunct="1">
              <a:buSzPct val="60000"/>
            </a:pPr>
            <a:endParaRPr lang="ru-RU" sz="1800" smtClean="0">
              <a:solidFill>
                <a:srgbClr val="4824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SzPct val="60000"/>
              <a:buFont typeface="Wingdings" pitchFamily="2" charset="2"/>
              <a:buChar char="Ø"/>
            </a:pPr>
            <a:r>
              <a:rPr lang="uk-UA" sz="18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Популяризація здобутків отриманих вченими університету;</a:t>
            </a:r>
          </a:p>
          <a:p>
            <a:pPr eaLnBrk="1" hangingPunct="1">
              <a:buSzPct val="60000"/>
            </a:pPr>
            <a:endParaRPr lang="ru-RU" sz="1800" smtClean="0">
              <a:solidFill>
                <a:srgbClr val="4824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SzPct val="60000"/>
              <a:buFont typeface="Wingdings" pitchFamily="2" charset="2"/>
              <a:buChar char="Ø"/>
            </a:pPr>
            <a:r>
              <a:rPr lang="uk-UA" sz="18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Підвищення рейтингу Університету представленням наукових праць та інших матеріалів, що видаються в Університеті;</a:t>
            </a:r>
          </a:p>
          <a:p>
            <a:pPr eaLnBrk="1" hangingPunct="1">
              <a:buSzPct val="60000"/>
            </a:pPr>
            <a:endParaRPr lang="ru-RU" sz="1800" smtClean="0">
              <a:solidFill>
                <a:srgbClr val="4824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buSzPct val="60000"/>
              <a:buFont typeface="Wingdings" pitchFamily="2" charset="2"/>
              <a:buChar char="Ø"/>
            </a:pPr>
            <a:r>
              <a:rPr lang="uk-UA" sz="18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Надання вільного доступу до праць через світові глобальні мережі.</a:t>
            </a: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 descr="C:\Users\Пользователь\Desktop\Безымянный 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14863" y="23813"/>
            <a:ext cx="4511675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2" descr="C:\Users\Пользователь\Desktop\Безымянный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930400"/>
            <a:ext cx="8064500" cy="492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83000" cy="1143000"/>
          </a:xfrm>
        </p:spPr>
        <p:txBody>
          <a:bodyPr/>
          <a:lstStyle/>
          <a:p>
            <a:pPr eaLnBrk="1" hangingPunct="1"/>
            <a:r>
              <a:rPr lang="en-US" sz="3600" b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IR VNTU</a:t>
            </a:r>
            <a:endParaRPr lang="ru-RU" sz="3600" b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uk-UA" sz="3200" b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Структура </a:t>
            </a:r>
            <a:r>
              <a:rPr lang="en-US" sz="3200" b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IR VNTU</a:t>
            </a:r>
            <a:endParaRPr lang="ru-RU" sz="3200" b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2531" name="Picture 2" descr="C:\Users\Пользователь\Desktop\Безымянный 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266825"/>
            <a:ext cx="8497887" cy="545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0066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IR VNTU</a:t>
            </a:r>
            <a:endParaRPr lang="ru-RU" sz="3600" b="1" dirty="0">
              <a:solidFill>
                <a:srgbClr val="0066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3555" name="Picture 3" descr="C:\Users\Пользователь\Desktop\Безымянный 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0200" y="836613"/>
            <a:ext cx="8569325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80400" cy="865188"/>
          </a:xfrm>
        </p:spPr>
        <p:txBody>
          <a:bodyPr/>
          <a:lstStyle/>
          <a:p>
            <a:pPr eaLnBrk="1" hangingPunct="1"/>
            <a:r>
              <a:rPr lang="en-US" sz="3200" cap="none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IR VNTU: </a:t>
            </a:r>
            <a:r>
              <a:rPr lang="uk-UA" sz="3200" cap="none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АВТОРСЬКЕ ПРАВО</a:t>
            </a:r>
            <a:endParaRPr lang="ru-RU" sz="3200" cap="none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579" name="Текст 2"/>
          <p:cNvSpPr>
            <a:spLocks noGrp="1"/>
          </p:cNvSpPr>
          <p:nvPr>
            <p:ph type="body" idx="1"/>
          </p:nvPr>
        </p:nvSpPr>
        <p:spPr>
          <a:xfrm>
            <a:off x="395288" y="836613"/>
            <a:ext cx="8280400" cy="58324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uk-UA" sz="19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Підписуючи договір автор передає університету на безоплатній основі невиключні права на використання твору:</a:t>
            </a:r>
          </a:p>
          <a:p>
            <a:pPr eaLnBrk="1" hangingPunct="1">
              <a:lnSpc>
                <a:spcPct val="90000"/>
              </a:lnSpc>
            </a:pPr>
            <a:endParaRPr lang="ru-RU" sz="1900" smtClean="0">
              <a:solidFill>
                <a:srgbClr val="4824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lnSpc>
                <a:spcPct val="90000"/>
              </a:lnSpc>
              <a:buSzPct val="60000"/>
              <a:buFont typeface="Wingdings" pitchFamily="2" charset="2"/>
              <a:buChar char="Ø"/>
            </a:pPr>
            <a:r>
              <a:rPr lang="uk-UA" sz="19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 внесення твору у базу даних iRVNTU;</a:t>
            </a:r>
          </a:p>
          <a:p>
            <a:pPr eaLnBrk="1" hangingPunct="1">
              <a:lnSpc>
                <a:spcPct val="90000"/>
              </a:lnSpc>
              <a:buSzPct val="60000"/>
              <a:buFont typeface="Wingdings" pitchFamily="2" charset="2"/>
              <a:buChar char="Ø"/>
            </a:pPr>
            <a:endParaRPr lang="ru-RU" sz="1900" smtClean="0">
              <a:solidFill>
                <a:srgbClr val="4824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lnSpc>
                <a:spcPct val="90000"/>
              </a:lnSpc>
              <a:buSzPct val="60000"/>
              <a:buFont typeface="Wingdings" pitchFamily="2" charset="2"/>
              <a:buChar char="Ø"/>
            </a:pPr>
            <a:r>
              <a:rPr lang="uk-UA" sz="19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 використання Твору без одержання прибутку; </a:t>
            </a:r>
          </a:p>
          <a:p>
            <a:pPr eaLnBrk="1" hangingPunct="1">
              <a:lnSpc>
                <a:spcPct val="90000"/>
              </a:lnSpc>
              <a:buSzPct val="60000"/>
              <a:buFont typeface="Wingdings" pitchFamily="2" charset="2"/>
              <a:buChar char="Ø"/>
            </a:pPr>
            <a:endParaRPr lang="ru-RU" sz="1900" smtClean="0">
              <a:solidFill>
                <a:srgbClr val="4824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lnSpc>
                <a:spcPct val="90000"/>
              </a:lnSpc>
              <a:buSzPct val="60000"/>
              <a:buFont typeface="Wingdings" pitchFamily="2" charset="2"/>
              <a:buChar char="Ø"/>
            </a:pPr>
            <a:r>
              <a:rPr lang="uk-UA" sz="19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 відтворення Твору чи його частин в електронній формі (включаючи цифрову), не змінюючи його змісту; </a:t>
            </a:r>
          </a:p>
          <a:p>
            <a:pPr eaLnBrk="1" hangingPunct="1">
              <a:lnSpc>
                <a:spcPct val="90000"/>
              </a:lnSpc>
              <a:buSzPct val="60000"/>
            </a:pPr>
            <a:endParaRPr lang="ru-RU" sz="1900" smtClean="0">
              <a:solidFill>
                <a:srgbClr val="4824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lnSpc>
                <a:spcPct val="90000"/>
              </a:lnSpc>
              <a:buSzPct val="60000"/>
              <a:buFont typeface="Wingdings" pitchFamily="2" charset="2"/>
              <a:buChar char="Ø"/>
            </a:pPr>
            <a:r>
              <a:rPr lang="uk-UA" sz="19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 виготовлення електронних копій Твору для постійного архівного зберігання; </a:t>
            </a:r>
          </a:p>
          <a:p>
            <a:pPr eaLnBrk="1" hangingPunct="1">
              <a:lnSpc>
                <a:spcPct val="90000"/>
              </a:lnSpc>
              <a:buSzPct val="60000"/>
              <a:buFont typeface="Wingdings" pitchFamily="2" charset="2"/>
              <a:buChar char="Ø"/>
            </a:pPr>
            <a:endParaRPr lang="ru-RU" sz="1900" smtClean="0">
              <a:solidFill>
                <a:srgbClr val="4824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lnSpc>
                <a:spcPct val="90000"/>
              </a:lnSpc>
              <a:buSzPct val="60000"/>
              <a:buFont typeface="Wingdings" pitchFamily="2" charset="2"/>
              <a:buChar char="Ø"/>
            </a:pPr>
            <a:r>
              <a:rPr lang="uk-UA" sz="19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 виготовлення електронних копій Твору для некомерційного розповсюдження; </a:t>
            </a:r>
          </a:p>
          <a:p>
            <a:pPr eaLnBrk="1" hangingPunct="1">
              <a:lnSpc>
                <a:spcPct val="90000"/>
              </a:lnSpc>
              <a:buSzPct val="60000"/>
              <a:buFont typeface="Wingdings" pitchFamily="2" charset="2"/>
              <a:buChar char="Ø"/>
            </a:pPr>
            <a:endParaRPr lang="ru-RU" sz="1900" smtClean="0">
              <a:solidFill>
                <a:srgbClr val="4824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lnSpc>
                <a:spcPct val="90000"/>
              </a:lnSpc>
              <a:buSzPct val="60000"/>
              <a:buFont typeface="Wingdings" pitchFamily="2" charset="2"/>
              <a:buChar char="Ø"/>
            </a:pPr>
            <a:r>
              <a:rPr lang="uk-UA" sz="19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 надання електронних копій Твору для відкритого доступу в мережі Internet. </a:t>
            </a:r>
          </a:p>
          <a:p>
            <a:pPr eaLnBrk="1" hangingPunct="1">
              <a:lnSpc>
                <a:spcPct val="90000"/>
              </a:lnSpc>
              <a:buSzPct val="60000"/>
              <a:buFont typeface="Wingdings" pitchFamily="2" charset="2"/>
              <a:buChar char="Ø"/>
            </a:pPr>
            <a:endParaRPr lang="ru-RU" sz="1900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59713" cy="777875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IR VNTU: </a:t>
            </a:r>
            <a:r>
              <a:rPr lang="uk-UA" sz="3200" b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Моніторинг</a:t>
            </a:r>
            <a:endParaRPr lang="ru-RU" sz="3200" b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5603" name="Picture 2" descr="C:\Users\Пользователь\Desktop\Безымянный 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12875"/>
            <a:ext cx="9144000" cy="485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239713" y="115888"/>
            <a:ext cx="2711450" cy="6481762"/>
          </a:xfrm>
        </p:spPr>
        <p:txBody>
          <a:bodyPr/>
          <a:lstStyle/>
          <a:p>
            <a:pPr eaLnBrk="1" hangingPunct="1">
              <a:lnSpc>
                <a:spcPct val="300000"/>
              </a:lnSpc>
            </a:pPr>
            <a:r>
              <a:rPr lang="ru-RU" sz="2300" b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Рейтинг </a:t>
            </a:r>
            <a:r>
              <a:rPr lang="uk-UA" sz="2300" b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ВНЗ України</a:t>
            </a:r>
            <a:br>
              <a:rPr lang="uk-UA" sz="2300" b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sz="2300" b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(Webometrics)</a:t>
            </a:r>
            <a:r>
              <a:rPr lang="uk-UA" sz="2300" b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uk-UA" sz="2300" b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uk-UA" sz="2300" b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 01.08.2015 </a:t>
            </a:r>
            <a:r>
              <a:rPr lang="uk-UA" sz="240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uk-UA" sz="2400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ru-RU" sz="2400" smtClean="0"/>
          </a:p>
        </p:txBody>
      </p:sp>
      <p:pic>
        <p:nvPicPr>
          <p:cNvPr id="26627" name="Picture 3" descr="C:\Users\Пользователь\Desktop\Безымянный 1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73375" y="1390650"/>
            <a:ext cx="6264275" cy="549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 descr="C:\Users\Пользователь\Desktop\Безымянный 1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73375" y="0"/>
            <a:ext cx="601980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395288" y="333375"/>
            <a:ext cx="8291512" cy="719138"/>
          </a:xfrm>
        </p:spPr>
        <p:txBody>
          <a:bodyPr/>
          <a:lstStyle/>
          <a:p>
            <a:pPr algn="l" eaLnBrk="1" hangingPunct="1"/>
            <a:r>
              <a:rPr lang="uk-UA" sz="3200" b="1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Рейтинг ВНЗ Вінниці</a:t>
            </a:r>
            <a:endParaRPr lang="ru-RU" sz="3200" b="1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7651" name="Picture 4" descr="C:\Users\Пользователь\Desktop\Безымянный 1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050" y="1052513"/>
            <a:ext cx="5329238" cy="564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722313" y="188913"/>
            <a:ext cx="7772400" cy="792162"/>
          </a:xfrm>
        </p:spPr>
        <p:txBody>
          <a:bodyPr/>
          <a:lstStyle/>
          <a:p>
            <a:pPr eaLnBrk="1" hangingPunct="1"/>
            <a:r>
              <a:rPr lang="uk-UA" sz="3600" cap="none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Підсумки</a:t>
            </a:r>
            <a:endParaRPr lang="ru-RU" sz="3600" cap="none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675" name="Текст 2"/>
          <p:cNvSpPr>
            <a:spLocks noGrp="1"/>
          </p:cNvSpPr>
          <p:nvPr>
            <p:ph type="body" idx="1"/>
          </p:nvPr>
        </p:nvSpPr>
        <p:spPr>
          <a:xfrm>
            <a:off x="722313" y="1557338"/>
            <a:ext cx="7772400" cy="46085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uk-UA" sz="2400" smtClean="0">
              <a:solidFill>
                <a:srgbClr val="898989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lnSpc>
                <a:spcPct val="90000"/>
              </a:lnSpc>
              <a:buSzPct val="60000"/>
              <a:buFont typeface="Wingdings" pitchFamily="2" charset="2"/>
              <a:buChar char="Ø"/>
            </a:pPr>
            <a:r>
              <a:rPr lang="uk-UA" sz="24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Інституційний репозитарій </a:t>
            </a:r>
            <a:r>
              <a:rPr lang="en-US" sz="24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IR VNTU </a:t>
            </a:r>
            <a:r>
              <a:rPr lang="uk-UA" sz="24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має потенціал реалізувати для ВНТУ всі вигоди Відкритого доступу, насамперед, підвищення рейтингу університету та цитованості науковців. </a:t>
            </a:r>
          </a:p>
          <a:p>
            <a:pPr eaLnBrk="1" hangingPunct="1">
              <a:lnSpc>
                <a:spcPct val="90000"/>
              </a:lnSpc>
              <a:buSzPct val="60000"/>
              <a:buFont typeface="Wingdings" pitchFamily="2" charset="2"/>
              <a:buChar char="Ø"/>
            </a:pPr>
            <a:endParaRPr lang="uk-UA" sz="2400" smtClean="0">
              <a:solidFill>
                <a:srgbClr val="4824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lnSpc>
                <a:spcPct val="90000"/>
              </a:lnSpc>
              <a:buSzPct val="60000"/>
              <a:buFont typeface="Wingdings" pitchFamily="2" charset="2"/>
              <a:buChar char="Ø"/>
            </a:pPr>
            <a:r>
              <a:rPr lang="uk-UA" sz="24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Інституційні репозитарії сприяють розвитку освіти і науки в Україні та світі, спонукають українське інформаційне, наукове та освітнє товариство до активних дій та кооперації для вільного доступу до наукових інформаційних ресурсів вишів.</a:t>
            </a:r>
          </a:p>
          <a:p>
            <a:pPr eaLnBrk="1" hangingPunct="1">
              <a:lnSpc>
                <a:spcPct val="90000"/>
              </a:lnSpc>
            </a:pPr>
            <a:endParaRPr lang="uk-UA" sz="2400" smtClean="0">
              <a:solidFill>
                <a:srgbClr val="898989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Пользователь\Desktop\bibliot_zaproshenn1_ostatochno.png"/>
          <p:cNvPicPr>
            <a:picLocks noChangeAspect="1" noChangeArrowheads="1"/>
          </p:cNvPicPr>
          <p:nvPr/>
        </p:nvPicPr>
        <p:blipFill>
          <a:blip r:embed="rId2">
            <a:lum bright="1000" contrast="4000"/>
          </a:blip>
          <a:srcRect/>
          <a:stretch>
            <a:fillRect/>
          </a:stretch>
        </p:blipFill>
        <p:spPr bwMode="auto">
          <a:xfrm>
            <a:off x="5651500" y="-28575"/>
            <a:ext cx="3462338" cy="3386138"/>
          </a:xfrm>
          <a:prstGeom prst="rect">
            <a:avLst/>
          </a:prstGeom>
          <a:solidFill>
            <a:schemeClr val="bg2">
              <a:alpha val="56078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29699" name="Заголовок 1"/>
          <p:cNvSpPr>
            <a:spLocks noGrp="1"/>
          </p:cNvSpPr>
          <p:nvPr>
            <p:ph type="title"/>
          </p:nvPr>
        </p:nvSpPr>
        <p:spPr>
          <a:xfrm>
            <a:off x="419100" y="3644900"/>
            <a:ext cx="6627813" cy="1655763"/>
          </a:xfrm>
        </p:spPr>
        <p:txBody>
          <a:bodyPr/>
          <a:lstStyle/>
          <a:p>
            <a:pPr eaLnBrk="1" hangingPunct="1"/>
            <a:r>
              <a:rPr lang="uk-UA" sz="5300" cap="none" smtClean="0">
                <a:solidFill>
                  <a:srgbClr val="0066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Дякую за увагу!</a:t>
            </a:r>
            <a:endParaRPr lang="ru-RU" sz="5300" cap="none" smtClean="0">
              <a:solidFill>
                <a:srgbClr val="0066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700" name="Текст 2"/>
          <p:cNvSpPr>
            <a:spLocks noGrp="1"/>
          </p:cNvSpPr>
          <p:nvPr>
            <p:ph type="body" idx="1"/>
          </p:nvPr>
        </p:nvSpPr>
        <p:spPr>
          <a:xfrm>
            <a:off x="323850" y="5661025"/>
            <a:ext cx="4103688" cy="936625"/>
          </a:xfrm>
        </p:spPr>
        <p:txBody>
          <a:bodyPr/>
          <a:lstStyle/>
          <a:p>
            <a:pPr eaLnBrk="1" hangingPunct="1"/>
            <a:r>
              <a:rPr lang="uk-UA" sz="2400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НТБ ВНТУ</a:t>
            </a:r>
          </a:p>
          <a:p>
            <a:pPr eaLnBrk="1" hangingPunct="1"/>
            <a:r>
              <a:rPr lang="uk-UA" sz="2400" u="sng" smtClean="0">
                <a:solidFill>
                  <a:srgbClr val="48240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3"/>
              </a:rPr>
              <a:t>library@vntu.edu.ua</a:t>
            </a:r>
            <a:endParaRPr lang="uk-UA" sz="2400" u="sng" smtClean="0">
              <a:solidFill>
                <a:srgbClr val="4824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503241 [восстановлен]</Template>
  <TotalTime>663</TotalTime>
  <Words>1610</Words>
  <Application>Microsoft Office PowerPoint</Application>
  <PresentationFormat>Экран (4:3)</PresentationFormat>
  <Paragraphs>200</Paragraphs>
  <Slides>28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Інституційний рeпозитарій ВНТУ  як інформаційний навігатор у світі інтелектуальних ресурсів відкритого доступу</vt:lpstr>
      <vt:lpstr> </vt:lpstr>
      <vt:lpstr>Рух відкритого доступу</vt:lpstr>
      <vt:lpstr>Рекомендації Асоціації Європейських Університетів (2008)</vt:lpstr>
      <vt:lpstr>Відкритий доступ: кому це потрібно?</vt:lpstr>
      <vt:lpstr>                                </vt:lpstr>
      <vt:lpstr>Презентация PowerPoint</vt:lpstr>
      <vt:lpstr>Презентация PowerPoint</vt:lpstr>
      <vt:lpstr>Презентация PowerPoint</vt:lpstr>
      <vt:lpstr>Позиція держав світу</vt:lpstr>
      <vt:lpstr>Відкритий доступ: позиція України</vt:lpstr>
      <vt:lpstr>Відкритий доступ: позиція ВНЗ України</vt:lpstr>
      <vt:lpstr>Переваги інституційних репозитаріїв у бібліотеках ВНЗ</vt:lpstr>
      <vt:lpstr>Програмне забезпечення</vt:lpstr>
      <vt:lpstr>Міжнародні пошукові системи</vt:lpstr>
      <vt:lpstr>Пошукові системи України</vt:lpstr>
      <vt:lpstr>Перспективи розвитку </vt:lpstr>
      <vt:lpstr>Рейтинг репозитаріїв України (Webometrics) </vt:lpstr>
      <vt:lpstr>Інституційний репозитарій ВНТУ  (IR VNTU)</vt:lpstr>
      <vt:lpstr>IR VNTU</vt:lpstr>
      <vt:lpstr>Структура IR VNTU</vt:lpstr>
      <vt:lpstr>IR VNTU</vt:lpstr>
      <vt:lpstr>IR VNTU: АВТОРСЬКЕ ПРАВО</vt:lpstr>
      <vt:lpstr>IR VNTU: Моніторинг</vt:lpstr>
      <vt:lpstr>Рейтинг ВНЗ України (Webometrics) на 01.08.2015  </vt:lpstr>
      <vt:lpstr>Рейтинг ВНЗ Вінниці</vt:lpstr>
      <vt:lpstr>Підсумки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Інституційний рпозитарій ВНТУ як інформаційний навігатор у світі інтелектуальних ресурсів відкритого доступу</dc:title>
  <dc:creator>Пользователь</dc:creator>
  <cp:lastModifiedBy>Пользователь</cp:lastModifiedBy>
  <cp:revision>168</cp:revision>
  <dcterms:created xsi:type="dcterms:W3CDTF">2015-09-27T12:43:52Z</dcterms:created>
  <dcterms:modified xsi:type="dcterms:W3CDTF">2015-09-28T18:33:39Z</dcterms:modified>
</cp:coreProperties>
</file>