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85" r:id="rId2"/>
    <p:sldId id="258" r:id="rId3"/>
    <p:sldId id="259" r:id="rId4"/>
    <p:sldId id="274" r:id="rId5"/>
    <p:sldId id="261" r:id="rId6"/>
    <p:sldId id="262" r:id="rId7"/>
    <p:sldId id="283" r:id="rId8"/>
    <p:sldId id="263" r:id="rId9"/>
    <p:sldId id="278" r:id="rId10"/>
    <p:sldId id="268" r:id="rId11"/>
    <p:sldId id="270" r:id="rId12"/>
    <p:sldId id="271" r:id="rId13"/>
    <p:sldId id="273" r:id="rId14"/>
    <p:sldId id="275" r:id="rId15"/>
    <p:sldId id="276" r:id="rId16"/>
    <p:sldId id="280" r:id="rId17"/>
    <p:sldId id="281" r:id="rId18"/>
    <p:sldId id="257" r:id="rId19"/>
    <p:sldId id="282" r:id="rId20"/>
    <p:sldId id="277" r:id="rId21"/>
    <p:sldId id="265" r:id="rId22"/>
    <p:sldId id="266" r:id="rId23"/>
    <p:sldId id="284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99"/>
    <a:srgbClr val="FFFF00"/>
    <a:srgbClr val="E5D89F"/>
    <a:srgbClr val="66FF66"/>
    <a:srgbClr val="C3FAA8"/>
    <a:srgbClr val="2C2B3D"/>
    <a:srgbClr val="D7E478"/>
    <a:srgbClr val="425737"/>
    <a:srgbClr val="6B7618"/>
    <a:srgbClr val="FF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18" autoAdjust="0"/>
    <p:restoredTop sz="94747" autoAdjust="0"/>
  </p:normalViewPr>
  <p:slideViewPr>
    <p:cSldViewPr>
      <p:cViewPr>
        <p:scale>
          <a:sx n="60" d="100"/>
          <a:sy n="60" d="100"/>
        </p:scale>
        <p:origin x="-1422" y="-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76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06.10.2017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06.10.2017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06.10.2017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06.10.2017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06.10.2017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06.10.2017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7.jpeg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5.png"/><Relationship Id="rId5" Type="http://schemas.openxmlformats.org/officeDocument/2006/relationships/image" Target="../media/image34.png"/><Relationship Id="rId4" Type="http://schemas.openxmlformats.org/officeDocument/2006/relationships/image" Target="../media/image33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9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://lib.vntu.edu.ua/" TargetMode="External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www.goethe.de/de/spr/ueb.html" TargetMode="External"/><Relationship Id="rId5" Type="http://schemas.openxmlformats.org/officeDocument/2006/relationships/hyperlink" Target="http://www.dw.de/learn-german/s-2469" TargetMode="External"/><Relationship Id="rId4" Type="http://schemas.openxmlformats.org/officeDocument/2006/relationships/hyperlink" Target="http://www.easy-online-german.com/index.html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x.ua/de/video?r=81708" TargetMode="External"/><Relationship Id="rId7" Type="http://schemas.openxmlformats.org/officeDocument/2006/relationships/hyperlink" Target="http://www1.wdr.de/fernsehen/index.html" TargetMode="External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1.wdr.de/mediathek/video/nrw-themen/index.html" TargetMode="External"/><Relationship Id="rId5" Type="http://schemas.openxmlformats.org/officeDocument/2006/relationships/hyperlink" Target="http://www1.wdr.de/mediathek/video/" TargetMode="External"/><Relationship Id="rId4" Type="http://schemas.openxmlformats.org/officeDocument/2006/relationships/hyperlink" Target="http://www.tvsubs.net/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7.png"/><Relationship Id="rId4" Type="http://schemas.openxmlformats.org/officeDocument/2006/relationships/hyperlink" Target="mailto:library@vntu.edu.ua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 descr="kozz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  <a:ln>
            <a:solidFill>
              <a:srgbClr val="FFFF00"/>
            </a:solidFill>
          </a:ln>
          <a:effectLst>
            <a:glow rad="101600">
              <a:srgbClr val="FFFF00">
                <a:alpha val="60000"/>
              </a:srgbClr>
            </a:glow>
            <a:softEdge rad="127000"/>
          </a:effectLst>
        </p:spPr>
      </p:pic>
      <p:sp>
        <p:nvSpPr>
          <p:cNvPr id="13" name="Скругленный прямоугольник 12"/>
          <p:cNvSpPr/>
          <p:nvPr/>
        </p:nvSpPr>
        <p:spPr>
          <a:xfrm>
            <a:off x="233492" y="4572008"/>
            <a:ext cx="8767664" cy="2071702"/>
          </a:xfrm>
          <a:prstGeom prst="round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179515" y="214290"/>
            <a:ext cx="8714222" cy="1928802"/>
          </a:xfrm>
          <a:prstGeom prst="round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0">
            <a:schemeClr val="dk1"/>
          </a:lnRef>
          <a:fillRef idx="3">
            <a:schemeClr val="dk1"/>
          </a:fillRef>
          <a:effectRef idx="3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179514" y="2285992"/>
            <a:ext cx="8821642" cy="2214578"/>
          </a:xfrm>
          <a:prstGeom prst="roundRect">
            <a:avLst/>
          </a:prstGeom>
          <a:ln>
            <a:noFill/>
          </a:ln>
          <a:effectLst/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uk-UA" dirty="0"/>
          </a:p>
        </p:txBody>
      </p:sp>
      <p:sp>
        <p:nvSpPr>
          <p:cNvPr id="3" name="Прямоугольник 2"/>
          <p:cNvSpPr/>
          <p:nvPr/>
        </p:nvSpPr>
        <p:spPr>
          <a:xfrm>
            <a:off x="0" y="167463"/>
            <a:ext cx="9144000" cy="21185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>
              <a:lnSpc>
                <a:spcPts val="7920"/>
              </a:lnSpc>
            </a:pPr>
            <a:r>
              <a:rPr lang="en-US" sz="8000" b="1" i="1" cap="all" dirty="0">
                <a:ln w="28575">
                  <a:solidFill>
                    <a:srgbClr val="66FF66"/>
                  </a:solidFill>
                </a:ln>
                <a:solidFill>
                  <a:srgbClr val="FFFF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0000" endA="300" endPos="50000" dist="29997" dir="5400000" sy="-100000" algn="bl" rotWithShape="0"/>
                </a:effectLst>
                <a:latin typeface="Georgia" pitchFamily="18" charset="0"/>
              </a:rPr>
              <a:t>Deutsch </a:t>
            </a:r>
            <a:r>
              <a:rPr lang="en-US" sz="8000" b="1" i="1" cap="all" dirty="0" err="1" smtClean="0">
                <a:ln w="28575">
                  <a:solidFill>
                    <a:srgbClr val="66FF66"/>
                  </a:solidFill>
                </a:ln>
                <a:solidFill>
                  <a:srgbClr val="FFFF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0000" endA="300" endPos="50000" dist="29997" dir="5400000" sy="-100000" algn="bl" rotWithShape="0"/>
                </a:effectLst>
                <a:latin typeface="Georgia" pitchFamily="18" charset="0"/>
              </a:rPr>
              <a:t>mit</a:t>
            </a:r>
            <a:r>
              <a:rPr lang="ru-RU" sz="8000" b="1" i="1" cap="all" dirty="0" smtClean="0">
                <a:ln w="28575">
                  <a:solidFill>
                    <a:srgbClr val="66FF66"/>
                  </a:solidFill>
                </a:ln>
                <a:solidFill>
                  <a:srgbClr val="FFFF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0000" endA="300" endPos="50000" dist="29997" dir="5400000" sy="-100000" algn="bl" rotWithShape="0"/>
                </a:effectLst>
                <a:latin typeface="Georgia" pitchFamily="18" charset="0"/>
              </a:rPr>
              <a:t> </a:t>
            </a:r>
            <a:r>
              <a:rPr lang="en-US" sz="8000" b="1" i="1" cap="all" dirty="0" err="1" smtClean="0">
                <a:ln w="28575">
                  <a:solidFill>
                    <a:srgbClr val="66FF66"/>
                  </a:solidFill>
                </a:ln>
                <a:solidFill>
                  <a:srgbClr val="FFFF00"/>
                </a:solidFill>
                <a:effectLst>
                  <a:glow rad="101600">
                    <a:srgbClr val="FFFF00">
                      <a:alpha val="60000"/>
                    </a:srgb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6350" stA="50000" endA="300" endPos="50000" dist="29997" dir="5400000" sy="-100000" algn="bl" rotWithShape="0"/>
                </a:effectLst>
                <a:latin typeface="Georgia" pitchFamily="18" charset="0"/>
              </a:rPr>
              <a:t>spass</a:t>
            </a:r>
            <a:endParaRPr lang="uk-UA" sz="8000" b="1" i="1" cap="all" dirty="0">
              <a:ln w="28575">
                <a:solidFill>
                  <a:srgbClr val="66FF66"/>
                </a:solidFill>
              </a:ln>
              <a:solidFill>
                <a:srgbClr val="FFFF00"/>
              </a:solidFill>
              <a:effectLst>
                <a:glow rad="101600">
                  <a:srgbClr val="FFFF00">
                    <a:alpha val="60000"/>
                  </a:srgbClr>
                </a:glow>
                <a:outerShdw blurRad="38100" dist="38100" dir="2700000" algn="tl">
                  <a:srgbClr val="000000">
                    <a:alpha val="43137"/>
                  </a:srgbClr>
                </a:outerShdw>
                <a:reflection blurRad="6350" stA="50000" endA="300" endPos="50000" dist="29997" dir="5400000" sy="-100000" algn="bl" rotWithShape="0"/>
              </a:effectLst>
              <a:latin typeface="Georgia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2316011" y="5229118"/>
            <a:ext cx="6577726" cy="12464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ts val="2600"/>
              </a:lnSpc>
            </a:pPr>
            <a:r>
              <a:rPr lang="uk-UA" sz="2400" b="1" i="1" dirty="0" smtClean="0">
                <a:ln w="6350">
                  <a:solidFill>
                    <a:srgbClr val="002060"/>
                  </a:solidFill>
                </a:ln>
                <a:solidFill>
                  <a:schemeClr val="accent2">
                    <a:lumMod val="50000"/>
                  </a:schemeClr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latin typeface="Georgia" pitchFamily="18" charset="0"/>
              </a:rPr>
              <a:t>«Знати багато мов – значить мати </a:t>
            </a:r>
          </a:p>
          <a:p>
            <a:pPr algn="r">
              <a:lnSpc>
                <a:spcPts val="2600"/>
              </a:lnSpc>
            </a:pPr>
            <a:r>
              <a:rPr lang="uk-UA" sz="2400" b="1" i="1" dirty="0" smtClean="0">
                <a:ln w="6350">
                  <a:solidFill>
                    <a:srgbClr val="002060"/>
                  </a:solidFill>
                </a:ln>
                <a:solidFill>
                  <a:schemeClr val="accent2">
                    <a:lumMod val="50000"/>
                  </a:schemeClr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latin typeface="Georgia" pitchFamily="18" charset="0"/>
              </a:rPr>
              <a:t>багато ключів до одного замка» </a:t>
            </a:r>
          </a:p>
          <a:p>
            <a:pPr algn="r">
              <a:lnSpc>
                <a:spcPts val="1900"/>
              </a:lnSpc>
            </a:pPr>
            <a:r>
              <a:rPr lang="uk-UA" sz="2400" b="1" i="1" dirty="0" smtClean="0">
                <a:ln w="6350">
                  <a:solidFill>
                    <a:srgbClr val="002060"/>
                  </a:solidFill>
                </a:ln>
                <a:solidFill>
                  <a:schemeClr val="accent2">
                    <a:lumMod val="50000"/>
                  </a:schemeClr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latin typeface="Georgia" pitchFamily="18" charset="0"/>
              </a:rPr>
              <a:t>                                                                                       </a:t>
            </a:r>
          </a:p>
          <a:p>
            <a:pPr algn="r">
              <a:lnSpc>
                <a:spcPts val="1900"/>
              </a:lnSpc>
            </a:pPr>
            <a:r>
              <a:rPr lang="uk-UA" sz="2400" b="1" i="1" dirty="0" smtClean="0">
                <a:ln w="6350">
                  <a:solidFill>
                    <a:srgbClr val="002060"/>
                  </a:solidFill>
                </a:ln>
                <a:solidFill>
                  <a:schemeClr val="accent2">
                    <a:lumMod val="50000"/>
                  </a:schemeClr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latin typeface="Georgia" pitchFamily="18" charset="0"/>
              </a:rPr>
              <a:t>Вольте</a:t>
            </a:r>
            <a:r>
              <a:rPr lang="ru-RU" sz="2400" b="1" i="1" dirty="0" smtClean="0">
                <a:ln w="6350">
                  <a:solidFill>
                    <a:srgbClr val="002060"/>
                  </a:solidFill>
                </a:ln>
                <a:solidFill>
                  <a:schemeClr val="accent2">
                    <a:lumMod val="50000"/>
                  </a:schemeClr>
                </a:solidFill>
                <a:effectLst>
                  <a:glow rad="101600">
                    <a:srgbClr val="FFFF00">
                      <a:alpha val="60000"/>
                    </a:srgbClr>
                  </a:glow>
                </a:effectLst>
                <a:latin typeface="Georgia" pitchFamily="18" charset="0"/>
              </a:rPr>
              <a:t>р</a:t>
            </a:r>
            <a:endParaRPr lang="ru-RU" sz="2400" b="1" i="1" dirty="0">
              <a:ln w="6350">
                <a:solidFill>
                  <a:srgbClr val="002060"/>
                </a:solidFill>
              </a:ln>
              <a:solidFill>
                <a:schemeClr val="accent2">
                  <a:lumMod val="50000"/>
                </a:schemeClr>
              </a:solidFill>
              <a:effectLst>
                <a:glow rad="101600">
                  <a:srgbClr val="FFFF00">
                    <a:alpha val="60000"/>
                  </a:srgbClr>
                </a:glow>
              </a:effectLst>
              <a:latin typeface="Georgia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14282" y="3071810"/>
            <a:ext cx="8860118" cy="677108"/>
          </a:xfrm>
          <a:prstGeom prst="rect">
            <a:avLst/>
          </a:prstGeom>
          <a:noFill/>
          <a:effectLst>
            <a:glow rad="101600">
              <a:schemeClr val="accent2">
                <a:lumMod val="20000"/>
                <a:lumOff val="80000"/>
                <a:alpha val="60000"/>
              </a:schemeClr>
            </a:glow>
          </a:effectLst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3800" b="1" i="1" cap="none" spc="0" dirty="0" smtClean="0">
                <a:ln w="31550" cmpd="sng">
                  <a:solidFill>
                    <a:srgbClr val="FFFF99"/>
                  </a:solidFill>
                  <a:prstDash val="solid"/>
                </a:ln>
                <a:solidFill>
                  <a:schemeClr val="accent2">
                    <a:lumMod val="50000"/>
                  </a:schemeClr>
                </a:solidFill>
                <a:effectLst/>
                <a:latin typeface="Georgia" pitchFamily="18" charset="0"/>
              </a:rPr>
              <a:t>НІМЕЦЬКА ІЗ ЗАДОВОЛЕННЯМ</a:t>
            </a:r>
            <a:endParaRPr lang="ru-RU" sz="3800" b="1" i="1" cap="none" spc="0" dirty="0">
              <a:ln w="31550" cmpd="sng">
                <a:solidFill>
                  <a:srgbClr val="FFFF99"/>
                </a:solidFill>
                <a:prstDash val="solid"/>
              </a:ln>
              <a:solidFill>
                <a:schemeClr val="accent2">
                  <a:lumMod val="50000"/>
                </a:schemeClr>
              </a:solidFill>
              <a:effectLst/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3718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Новый рисунок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flowChartProcess">
            <a:avLst/>
          </a:prstGeom>
          <a:ln>
            <a:solidFill>
              <a:srgbClr val="FFFF00"/>
            </a:solidFill>
          </a:ln>
          <a:effectLst>
            <a:glow rad="101600">
              <a:srgbClr val="FFFF00">
                <a:alpha val="60000"/>
              </a:srgbClr>
            </a:glow>
            <a:softEdge rad="63500"/>
          </a:effectLst>
        </p:spPr>
      </p:pic>
      <p:sp>
        <p:nvSpPr>
          <p:cNvPr id="9" name="TextBox 8"/>
          <p:cNvSpPr txBox="1"/>
          <p:nvPr/>
        </p:nvSpPr>
        <p:spPr>
          <a:xfrm>
            <a:off x="1125506" y="764704"/>
            <a:ext cx="712879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uk-UA" sz="3600" b="1" i="1" dirty="0" smtClean="0">
                <a:ln w="12700">
                  <a:solidFill>
                    <a:srgbClr val="002060"/>
                  </a:solidFill>
                </a:ln>
                <a:solidFill>
                  <a:schemeClr val="accent2">
                    <a:lumMod val="50000"/>
                  </a:schemeClr>
                </a:solidFill>
                <a:effectLst>
                  <a:glow rad="63500">
                    <a:schemeClr val="accent2">
                      <a:lumMod val="20000"/>
                      <a:lumOff val="80000"/>
                      <a:alpha val="40000"/>
                    </a:schemeClr>
                  </a:glow>
                </a:effectLst>
                <a:latin typeface="Monotype Corsiva" pitchFamily="66" charset="0"/>
              </a:rPr>
              <a:t>Мова – це інструмент пізнання світу</a:t>
            </a:r>
            <a:endParaRPr lang="ru-RU" sz="3600" b="1" i="1" dirty="0">
              <a:ln w="12700">
                <a:solidFill>
                  <a:srgbClr val="002060"/>
                </a:solidFill>
              </a:ln>
              <a:solidFill>
                <a:schemeClr val="accent2">
                  <a:lumMod val="50000"/>
                </a:schemeClr>
              </a:solidFill>
              <a:effectLst>
                <a:glow rad="63500">
                  <a:schemeClr val="accent2">
                    <a:lumMod val="20000"/>
                    <a:lumOff val="80000"/>
                    <a:alpha val="40000"/>
                  </a:schemeClr>
                </a:glow>
              </a:effectLst>
              <a:latin typeface="Monotype Corsiva" pitchFamily="66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285720" y="4929198"/>
            <a:ext cx="8424937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uk-UA" sz="3200" b="1" i="1" dirty="0" smtClean="0">
                <a:ln w="12700">
                  <a:solidFill>
                    <a:srgbClr val="002060"/>
                  </a:solidFill>
                </a:ln>
                <a:solidFill>
                  <a:schemeClr val="accent2">
                    <a:lumMod val="50000"/>
                  </a:schemeClr>
                </a:solidFill>
                <a:effectLst>
                  <a:glow rad="101600">
                    <a:schemeClr val="accent2">
                      <a:lumMod val="20000"/>
                      <a:lumOff val="80000"/>
                      <a:alpha val="60000"/>
                    </a:schemeClr>
                  </a:glow>
                </a:effectLst>
                <a:latin typeface="Monotype Corsiva" pitchFamily="66" charset="0"/>
              </a:rPr>
              <a:t>«Не знаючи інших мов, </a:t>
            </a:r>
            <a:endParaRPr lang="en-US" sz="3200" b="1" i="1" dirty="0" smtClean="0">
              <a:ln w="12700">
                <a:solidFill>
                  <a:srgbClr val="002060"/>
                </a:solidFill>
              </a:ln>
              <a:solidFill>
                <a:schemeClr val="accent2">
                  <a:lumMod val="50000"/>
                </a:schemeClr>
              </a:solidFill>
              <a:effectLst>
                <a:glow rad="101600">
                  <a:schemeClr val="accent2">
                    <a:lumMod val="20000"/>
                    <a:lumOff val="80000"/>
                    <a:alpha val="60000"/>
                  </a:schemeClr>
                </a:glow>
              </a:effectLst>
              <a:latin typeface="Monotype Corsiva" pitchFamily="66" charset="0"/>
            </a:endParaRPr>
          </a:p>
          <a:p>
            <a:pPr algn="r"/>
            <a:r>
              <a:rPr lang="uk-UA" sz="3200" b="1" i="1" dirty="0" smtClean="0">
                <a:ln w="12700">
                  <a:solidFill>
                    <a:srgbClr val="002060"/>
                  </a:solidFill>
                </a:ln>
                <a:solidFill>
                  <a:schemeClr val="accent2">
                    <a:lumMod val="50000"/>
                  </a:schemeClr>
                </a:solidFill>
                <a:effectLst>
                  <a:glow rad="101600">
                    <a:schemeClr val="accent2">
                      <a:lumMod val="20000"/>
                      <a:lumOff val="80000"/>
                      <a:alpha val="60000"/>
                    </a:schemeClr>
                  </a:glow>
                </a:effectLst>
                <a:latin typeface="Monotype Corsiva" pitchFamily="66" charset="0"/>
              </a:rPr>
              <a:t>ніколи не зрозумієш мовчання іноземців» </a:t>
            </a:r>
          </a:p>
          <a:p>
            <a:pPr algn="r"/>
            <a:r>
              <a:rPr lang="uk-UA" sz="3200" b="1" i="1" dirty="0" smtClean="0">
                <a:ln w="12700">
                  <a:solidFill>
                    <a:srgbClr val="002060"/>
                  </a:solidFill>
                </a:ln>
                <a:solidFill>
                  <a:schemeClr val="accent2">
                    <a:lumMod val="50000"/>
                  </a:schemeClr>
                </a:solidFill>
                <a:effectLst>
                  <a:glow rad="101600">
                    <a:schemeClr val="accent2">
                      <a:lumMod val="20000"/>
                      <a:lumOff val="80000"/>
                      <a:alpha val="60000"/>
                    </a:schemeClr>
                  </a:glow>
                </a:effectLst>
                <a:latin typeface="Monotype Corsiva" pitchFamily="66" charset="0"/>
              </a:rPr>
              <a:t>                                                   Станіслав </a:t>
            </a:r>
            <a:r>
              <a:rPr lang="uk-UA" sz="3200" b="1" i="1" dirty="0" err="1" smtClean="0">
                <a:ln w="12700">
                  <a:solidFill>
                    <a:srgbClr val="002060"/>
                  </a:solidFill>
                </a:ln>
                <a:solidFill>
                  <a:schemeClr val="accent2">
                    <a:lumMod val="50000"/>
                  </a:schemeClr>
                </a:solidFill>
                <a:effectLst>
                  <a:glow rad="101600">
                    <a:schemeClr val="accent2">
                      <a:lumMod val="20000"/>
                      <a:lumOff val="80000"/>
                      <a:alpha val="60000"/>
                    </a:schemeClr>
                  </a:glow>
                </a:effectLst>
                <a:latin typeface="Monotype Corsiva" pitchFamily="66" charset="0"/>
              </a:rPr>
              <a:t>Єжи</a:t>
            </a:r>
            <a:r>
              <a:rPr lang="uk-UA" sz="3200" b="1" i="1" dirty="0" smtClean="0">
                <a:ln w="12700">
                  <a:solidFill>
                    <a:srgbClr val="002060"/>
                  </a:solidFill>
                </a:ln>
                <a:solidFill>
                  <a:schemeClr val="accent2">
                    <a:lumMod val="50000"/>
                  </a:schemeClr>
                </a:solidFill>
                <a:effectLst>
                  <a:glow rad="101600">
                    <a:schemeClr val="accent2">
                      <a:lumMod val="20000"/>
                      <a:lumOff val="80000"/>
                      <a:alpha val="60000"/>
                    </a:schemeClr>
                  </a:glow>
                </a:effectLst>
                <a:latin typeface="Monotype Corsiva" pitchFamily="66" charset="0"/>
              </a:rPr>
              <a:t> </a:t>
            </a:r>
            <a:r>
              <a:rPr lang="uk-UA" sz="3200" b="1" i="1" dirty="0" err="1" smtClean="0">
                <a:ln w="12700">
                  <a:solidFill>
                    <a:srgbClr val="002060"/>
                  </a:solidFill>
                </a:ln>
                <a:solidFill>
                  <a:schemeClr val="accent2">
                    <a:lumMod val="50000"/>
                  </a:schemeClr>
                </a:solidFill>
                <a:effectLst>
                  <a:glow rad="101600">
                    <a:schemeClr val="accent2">
                      <a:lumMod val="20000"/>
                      <a:lumOff val="80000"/>
                      <a:alpha val="60000"/>
                    </a:schemeClr>
                  </a:glow>
                </a:effectLst>
                <a:latin typeface="Monotype Corsiva" pitchFamily="66" charset="0"/>
              </a:rPr>
              <a:t>Лец</a:t>
            </a:r>
            <a:endParaRPr lang="uk-UA" sz="3200" b="1" i="1" dirty="0">
              <a:ln w="12700">
                <a:solidFill>
                  <a:srgbClr val="002060"/>
                </a:solidFill>
              </a:ln>
              <a:solidFill>
                <a:schemeClr val="accent2">
                  <a:lumMod val="50000"/>
                </a:schemeClr>
              </a:solidFill>
              <a:effectLst>
                <a:glow rad="101600">
                  <a:schemeClr val="accent2">
                    <a:lumMod val="20000"/>
                    <a:lumOff val="80000"/>
                    <a:alpha val="60000"/>
                  </a:schemeClr>
                </a:glow>
              </a:effectLst>
              <a:latin typeface="Monotype Corsiva" pitchFamily="66" charset="0"/>
            </a:endParaRPr>
          </a:p>
        </p:txBody>
      </p:sp>
      <p:pic>
        <p:nvPicPr>
          <p:cNvPr id="15" name="Рисунок 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73467">
            <a:off x="4547054" y="2148701"/>
            <a:ext cx="3203119" cy="213412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0896296">
            <a:off x="1335904" y="2126332"/>
            <a:ext cx="2871628" cy="219315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590253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 descr="Новый рисунок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flowChartProcess">
            <a:avLst/>
          </a:prstGeom>
          <a:ln>
            <a:solidFill>
              <a:srgbClr val="FFFF00"/>
            </a:solidFill>
          </a:ln>
          <a:effectLst>
            <a:glow rad="101600">
              <a:srgbClr val="FFFF00">
                <a:alpha val="60000"/>
              </a:srgbClr>
            </a:glow>
            <a:softEdge rad="63500"/>
          </a:effectLst>
        </p:spPr>
      </p:pic>
      <p:sp>
        <p:nvSpPr>
          <p:cNvPr id="6" name="Прямоугольник 5"/>
          <p:cNvSpPr/>
          <p:nvPr/>
        </p:nvSpPr>
        <p:spPr>
          <a:xfrm>
            <a:off x="323528" y="476672"/>
            <a:ext cx="8352928" cy="26314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ts val="2200"/>
              </a:lnSpc>
            </a:pPr>
            <a:r>
              <a:rPr lang="vi-VN" b="1" i="1" dirty="0" smtClean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rgbClr val="002060"/>
                </a:solidFill>
                <a:effectLst>
                  <a:glow rad="101600">
                    <a:schemeClr val="accent2">
                      <a:lumMod val="20000"/>
                      <a:lumOff val="80000"/>
                      <a:alpha val="60000"/>
                    </a:schemeClr>
                  </a:glow>
                </a:effectLst>
                <a:latin typeface="Georgia" pitchFamily="18" charset="0"/>
              </a:rPr>
              <a:t>Німеччина</a:t>
            </a:r>
            <a:r>
              <a:rPr lang="vi-VN" b="1" i="1" dirty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rgbClr val="002060"/>
                </a:solidFill>
                <a:effectLst>
                  <a:glow rad="101600">
                    <a:schemeClr val="accent2">
                      <a:lumMod val="20000"/>
                      <a:lumOff val="80000"/>
                      <a:alpha val="60000"/>
                    </a:schemeClr>
                  </a:glow>
                </a:effectLst>
                <a:latin typeface="Georgia" pitchFamily="18" charset="0"/>
              </a:rPr>
              <a:t> (нім. </a:t>
            </a:r>
            <a:r>
              <a:rPr lang="en-US" b="1" i="1" dirty="0">
                <a:ln>
                  <a:solidFill>
                    <a:schemeClr val="accent2">
                      <a:lumMod val="50000"/>
                    </a:schemeClr>
                  </a:solidFill>
                </a:ln>
                <a:solidFill>
                  <a:srgbClr val="002060"/>
                </a:solidFill>
                <a:effectLst>
                  <a:glow rad="101600">
                    <a:schemeClr val="accent2">
                      <a:lumMod val="20000"/>
                      <a:lumOff val="80000"/>
                      <a:alpha val="60000"/>
                    </a:schemeClr>
                  </a:glow>
                </a:effectLst>
                <a:latin typeface="Georgia" pitchFamily="18" charset="0"/>
              </a:rPr>
              <a:t>Deutschland)</a:t>
            </a:r>
            <a:r>
              <a:rPr lang="en-US" b="1" i="1" dirty="0">
                <a:solidFill>
                  <a:srgbClr val="002060"/>
                </a:solidFill>
                <a:effectLst>
                  <a:glow rad="101600">
                    <a:schemeClr val="accent2">
                      <a:lumMod val="20000"/>
                      <a:lumOff val="80000"/>
                      <a:alpha val="60000"/>
                    </a:schemeClr>
                  </a:glow>
                </a:effectLst>
                <a:latin typeface="Georgia" pitchFamily="18" charset="0"/>
              </a:rPr>
              <a:t> — </a:t>
            </a:r>
            <a:r>
              <a:rPr lang="vi-VN" b="1" i="1" dirty="0">
                <a:solidFill>
                  <a:srgbClr val="002060"/>
                </a:solidFill>
                <a:effectLst>
                  <a:glow rad="101600">
                    <a:schemeClr val="accent2">
                      <a:lumMod val="20000"/>
                      <a:lumOff val="80000"/>
                      <a:alpha val="60000"/>
                    </a:schemeClr>
                  </a:glow>
                </a:effectLst>
                <a:latin typeface="Georgia" pitchFamily="18" charset="0"/>
              </a:rPr>
              <a:t>країна в Центральній Європі, демократична федеративна республіка. Офіційна назва — </a:t>
            </a:r>
            <a:r>
              <a:rPr lang="vi-VN" b="1" i="1" dirty="0" smtClean="0">
                <a:solidFill>
                  <a:srgbClr val="002060"/>
                </a:solidFill>
                <a:effectLst>
                  <a:glow rad="101600">
                    <a:schemeClr val="accent2">
                      <a:lumMod val="20000"/>
                      <a:lumOff val="80000"/>
                      <a:alpha val="60000"/>
                    </a:schemeClr>
                  </a:glow>
                </a:effectLst>
                <a:latin typeface="Georgia" pitchFamily="18" charset="0"/>
              </a:rPr>
              <a:t>Федеративна Республіка Німеччина</a:t>
            </a:r>
            <a:r>
              <a:rPr lang="ru-RU" b="1" i="1" dirty="0" smtClean="0">
                <a:solidFill>
                  <a:srgbClr val="002060"/>
                </a:solidFill>
                <a:effectLst>
                  <a:glow rad="101600">
                    <a:schemeClr val="accent2">
                      <a:lumMod val="20000"/>
                      <a:lumOff val="80000"/>
                      <a:alpha val="60000"/>
                    </a:schemeClr>
                  </a:glow>
                </a:effectLst>
                <a:latin typeface="Georgia" pitchFamily="18" charset="0"/>
              </a:rPr>
              <a:t>.</a:t>
            </a:r>
            <a:r>
              <a:rPr lang="ru-RU" b="1" i="1" dirty="0">
                <a:solidFill>
                  <a:srgbClr val="002060"/>
                </a:solidFill>
                <a:effectLst>
                  <a:glow rad="101600">
                    <a:schemeClr val="accent2">
                      <a:lumMod val="20000"/>
                      <a:lumOff val="80000"/>
                      <a:alpha val="60000"/>
                    </a:schemeClr>
                  </a:glow>
                </a:effectLst>
                <a:latin typeface="Georgia" pitchFamily="18" charset="0"/>
              </a:rPr>
              <a:t> </a:t>
            </a:r>
            <a:r>
              <a:rPr lang="vi-VN" b="1" i="1" dirty="0" smtClean="0">
                <a:solidFill>
                  <a:srgbClr val="002060"/>
                </a:solidFill>
                <a:effectLst>
                  <a:glow rad="101600">
                    <a:schemeClr val="accent2">
                      <a:lumMod val="20000"/>
                      <a:lumOff val="80000"/>
                      <a:alpha val="60000"/>
                    </a:schemeClr>
                  </a:glow>
                </a:effectLst>
                <a:latin typeface="Georgia" pitchFamily="18" charset="0"/>
              </a:rPr>
              <a:t>Скорочено</a:t>
            </a:r>
            <a:r>
              <a:rPr lang="vi-VN" b="1" i="1" dirty="0">
                <a:solidFill>
                  <a:srgbClr val="002060"/>
                </a:solidFill>
                <a:effectLst>
                  <a:glow rad="101600">
                    <a:schemeClr val="accent2">
                      <a:lumMod val="20000"/>
                      <a:lumOff val="80000"/>
                      <a:alpha val="60000"/>
                    </a:schemeClr>
                  </a:glow>
                </a:effectLst>
                <a:latin typeface="Georgia" pitchFamily="18" charset="0"/>
              </a:rPr>
              <a:t> — ФРН (</a:t>
            </a:r>
            <a:r>
              <a:rPr lang="en-US" b="1" i="1" dirty="0">
                <a:solidFill>
                  <a:srgbClr val="002060"/>
                </a:solidFill>
                <a:effectLst>
                  <a:glow rad="101600">
                    <a:schemeClr val="accent2">
                      <a:lumMod val="20000"/>
                      <a:lumOff val="80000"/>
                      <a:alpha val="60000"/>
                    </a:schemeClr>
                  </a:glow>
                </a:effectLst>
                <a:latin typeface="Georgia" pitchFamily="18" charset="0"/>
              </a:rPr>
              <a:t>BRD</a:t>
            </a:r>
            <a:r>
              <a:rPr lang="en-US" b="1" i="1" dirty="0" smtClean="0">
                <a:solidFill>
                  <a:srgbClr val="002060"/>
                </a:solidFill>
                <a:effectLst>
                  <a:glow rad="101600">
                    <a:schemeClr val="accent2">
                      <a:lumMod val="20000"/>
                      <a:lumOff val="80000"/>
                      <a:alpha val="60000"/>
                    </a:schemeClr>
                  </a:glow>
                </a:effectLst>
                <a:latin typeface="Georgia" pitchFamily="18" charset="0"/>
              </a:rPr>
              <a:t>).</a:t>
            </a:r>
            <a:r>
              <a:rPr lang="vi-VN" b="1" i="1" dirty="0">
                <a:solidFill>
                  <a:srgbClr val="002060"/>
                </a:solidFill>
                <a:effectLst>
                  <a:glow rad="101600">
                    <a:schemeClr val="accent2">
                      <a:lumMod val="20000"/>
                      <a:lumOff val="80000"/>
                      <a:alpha val="60000"/>
                    </a:schemeClr>
                  </a:glow>
                </a:effectLst>
                <a:latin typeface="Georgia" pitchFamily="18" charset="0"/>
              </a:rPr>
              <a:t> </a:t>
            </a:r>
            <a:endParaRPr lang="en-US" b="1" i="1" dirty="0" smtClean="0">
              <a:solidFill>
                <a:srgbClr val="002060"/>
              </a:solidFill>
              <a:effectLst>
                <a:glow rad="101600">
                  <a:schemeClr val="accent2">
                    <a:lumMod val="20000"/>
                    <a:lumOff val="80000"/>
                    <a:alpha val="60000"/>
                  </a:schemeClr>
                </a:glow>
              </a:effectLst>
              <a:latin typeface="Georgia" pitchFamily="18" charset="0"/>
            </a:endParaRPr>
          </a:p>
          <a:p>
            <a:pPr indent="457200" algn="just">
              <a:lnSpc>
                <a:spcPts val="2200"/>
              </a:lnSpc>
            </a:pPr>
            <a:r>
              <a:rPr lang="vi-VN" b="1" i="1" dirty="0" smtClean="0">
                <a:solidFill>
                  <a:srgbClr val="002060"/>
                </a:solidFill>
                <a:effectLst>
                  <a:glow rad="101600">
                    <a:schemeClr val="accent2">
                      <a:lumMod val="20000"/>
                      <a:lumOff val="80000"/>
                      <a:alpha val="60000"/>
                    </a:schemeClr>
                  </a:glow>
                </a:effectLst>
                <a:latin typeface="Georgia" pitchFamily="18" charset="0"/>
              </a:rPr>
              <a:t>Столиця </a:t>
            </a:r>
            <a:r>
              <a:rPr lang="vi-VN" b="1" i="1" dirty="0">
                <a:solidFill>
                  <a:srgbClr val="002060"/>
                </a:solidFill>
                <a:effectLst>
                  <a:glow rad="101600">
                    <a:schemeClr val="accent2">
                      <a:lumMod val="20000"/>
                      <a:lumOff val="80000"/>
                      <a:alpha val="60000"/>
                    </a:schemeClr>
                  </a:glow>
                </a:effectLst>
                <a:latin typeface="Georgia" pitchFamily="18" charset="0"/>
              </a:rPr>
              <a:t>і найбільше місто країни — Берлін. </a:t>
            </a:r>
            <a:r>
              <a:rPr lang="uk-UA" b="1" i="1" dirty="0">
                <a:solidFill>
                  <a:srgbClr val="002060"/>
                </a:solidFill>
                <a:effectLst>
                  <a:glow rad="101600">
                    <a:schemeClr val="accent2">
                      <a:lumMod val="20000"/>
                      <a:lumOff val="80000"/>
                      <a:alpha val="60000"/>
                    </a:schemeClr>
                  </a:glow>
                </a:effectLst>
                <a:latin typeface="Georgia" pitchFamily="18" charset="0"/>
              </a:rPr>
              <a:t>Займає площу 357 021 </a:t>
            </a:r>
            <a:r>
              <a:rPr lang="uk-UA" b="1" i="1" dirty="0" err="1">
                <a:solidFill>
                  <a:srgbClr val="002060"/>
                </a:solidFill>
                <a:effectLst>
                  <a:glow rad="101600">
                    <a:schemeClr val="accent2">
                      <a:lumMod val="20000"/>
                      <a:lumOff val="80000"/>
                      <a:alpha val="60000"/>
                    </a:schemeClr>
                  </a:glow>
                </a:effectLst>
                <a:latin typeface="Georgia" pitchFamily="18" charset="0"/>
              </a:rPr>
              <a:t>км²</a:t>
            </a:r>
            <a:r>
              <a:rPr lang="uk-UA" b="1" i="1" dirty="0">
                <a:solidFill>
                  <a:srgbClr val="002060"/>
                </a:solidFill>
                <a:effectLst>
                  <a:glow rad="101600">
                    <a:schemeClr val="accent2">
                      <a:lumMod val="20000"/>
                      <a:lumOff val="80000"/>
                      <a:alpha val="60000"/>
                    </a:schemeClr>
                  </a:glow>
                </a:effectLst>
                <a:latin typeface="Georgia" pitchFamily="18" charset="0"/>
              </a:rPr>
              <a:t>. </a:t>
            </a:r>
          </a:p>
          <a:p>
            <a:pPr indent="457200" algn="just">
              <a:lnSpc>
                <a:spcPts val="2200"/>
              </a:lnSpc>
            </a:pPr>
            <a:endParaRPr lang="en-US" b="1" i="1" dirty="0">
              <a:solidFill>
                <a:srgbClr val="002060"/>
              </a:solidFill>
              <a:effectLst>
                <a:glow rad="101600">
                  <a:schemeClr val="accent2">
                    <a:lumMod val="20000"/>
                    <a:lumOff val="80000"/>
                    <a:alpha val="60000"/>
                  </a:schemeClr>
                </a:glow>
              </a:effectLst>
              <a:latin typeface="Georgia" pitchFamily="18" charset="0"/>
            </a:endParaRPr>
          </a:p>
          <a:p>
            <a:pPr indent="457200" algn="just">
              <a:lnSpc>
                <a:spcPts val="2200"/>
              </a:lnSpc>
            </a:pPr>
            <a:endParaRPr lang="uk-UA" b="1" i="1" dirty="0" smtClean="0">
              <a:solidFill>
                <a:srgbClr val="2C2B3D"/>
              </a:solidFill>
              <a:effectLst>
                <a:glow rad="101600">
                  <a:schemeClr val="accent2">
                    <a:lumMod val="20000"/>
                    <a:lumOff val="80000"/>
                    <a:alpha val="60000"/>
                  </a:schemeClr>
                </a:glow>
              </a:effectLst>
              <a:latin typeface="Georgia" pitchFamily="18" charset="0"/>
            </a:endParaRPr>
          </a:p>
          <a:p>
            <a:pPr indent="457200" algn="just">
              <a:lnSpc>
                <a:spcPts val="2200"/>
              </a:lnSpc>
            </a:pPr>
            <a:r>
              <a:rPr lang="en-US" b="1" i="1" dirty="0" smtClean="0">
                <a:solidFill>
                  <a:srgbClr val="2C2B3D"/>
                </a:solidFill>
                <a:effectLst>
                  <a:glow rad="101600">
                    <a:schemeClr val="accent2">
                      <a:lumMod val="20000"/>
                      <a:lumOff val="80000"/>
                      <a:alpha val="60000"/>
                    </a:schemeClr>
                  </a:glow>
                </a:effectLst>
                <a:latin typeface="Georgia" pitchFamily="18" charset="0"/>
              </a:rPr>
              <a:t> </a:t>
            </a:r>
            <a:endParaRPr lang="en-US" b="1" i="1" dirty="0">
              <a:solidFill>
                <a:srgbClr val="2C2B3D"/>
              </a:solidFill>
              <a:effectLst>
                <a:glow rad="101600">
                  <a:schemeClr val="accent2">
                    <a:lumMod val="20000"/>
                    <a:lumOff val="80000"/>
                    <a:alpha val="60000"/>
                  </a:schemeClr>
                </a:glow>
              </a:effectLst>
              <a:latin typeface="Georgia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84353" y="4725144"/>
            <a:ext cx="8323001" cy="15029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ts val="2200"/>
              </a:lnSpc>
            </a:pPr>
            <a:r>
              <a:rPr lang="uk-UA" b="1" i="1" dirty="0" smtClean="0">
                <a:solidFill>
                  <a:srgbClr val="002060"/>
                </a:solidFill>
                <a:effectLst>
                  <a:glow rad="101600">
                    <a:schemeClr val="accent2">
                      <a:lumMod val="20000"/>
                      <a:lumOff val="80000"/>
                      <a:alpha val="60000"/>
                    </a:schemeClr>
                  </a:glow>
                </a:effectLst>
                <a:latin typeface="Georgia" pitchFamily="18" charset="0"/>
              </a:rPr>
              <a:t>Країна </a:t>
            </a:r>
            <a:r>
              <a:rPr lang="uk-UA" b="1" i="1" dirty="0">
                <a:solidFill>
                  <a:srgbClr val="002060"/>
                </a:solidFill>
                <a:effectLst>
                  <a:glow rad="101600">
                    <a:schemeClr val="accent2">
                      <a:lumMod val="20000"/>
                      <a:lumOff val="80000"/>
                      <a:alpha val="60000"/>
                    </a:schemeClr>
                  </a:glow>
                </a:effectLst>
                <a:latin typeface="Georgia" pitchFamily="18" charset="0"/>
              </a:rPr>
              <a:t>з найбільшою кількістю населення і найбільшим рівнем економіки в Європейському союзі. Провідна політична сила на Європейському континенті, технологічний лідер в багатьох галузях. Після США, Німеччина є другим найпопулярнішим місцем міграції в світі.</a:t>
            </a:r>
          </a:p>
        </p:txBody>
      </p:sp>
      <p:sp>
        <p:nvSpPr>
          <p:cNvPr id="8" name="AutoShape 10" descr="Картинки по запросу германия берлин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652625">
            <a:off x="567866" y="2547039"/>
            <a:ext cx="2935034" cy="176754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076684">
            <a:off x="3408314" y="2410888"/>
            <a:ext cx="2728250" cy="181974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17" name="Picture 4" descr="Картинки по запросу германия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014436">
            <a:off x="6070679" y="2336824"/>
            <a:ext cx="2575404" cy="1887687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</p:spTree>
    <p:extLst>
      <p:ext uri="{BB962C8B-B14F-4D97-AF65-F5344CB8AC3E}">
        <p14:creationId xmlns:p14="http://schemas.microsoft.com/office/powerpoint/2010/main" val="3707325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Новый рисунок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flowChartProcess">
            <a:avLst/>
          </a:prstGeom>
          <a:ln>
            <a:solidFill>
              <a:srgbClr val="FFFF00"/>
            </a:solidFill>
          </a:ln>
          <a:effectLst>
            <a:glow rad="101600">
              <a:srgbClr val="FFFF00">
                <a:alpha val="60000"/>
              </a:srgbClr>
            </a:glow>
            <a:softEdge rad="63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937493">
            <a:off x="2540546" y="4697526"/>
            <a:ext cx="2221382" cy="166459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" name="Picture 2" descr="Картинки по запросу шпрее германия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690440">
            <a:off x="738862" y="3285210"/>
            <a:ext cx="2391150" cy="159839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pic>
        <p:nvPicPr>
          <p:cNvPr id="5" name="Picture 2" descr="Картинки по запросу линдерхоф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46" b="3536"/>
          <a:stretch/>
        </p:blipFill>
        <p:spPr bwMode="auto">
          <a:xfrm rot="634590">
            <a:off x="647960" y="1000975"/>
            <a:ext cx="2515436" cy="184469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  <a:extLst/>
        </p:spPr>
      </p:pic>
      <p:sp>
        <p:nvSpPr>
          <p:cNvPr id="6" name="Прямоугольник 5"/>
          <p:cNvSpPr/>
          <p:nvPr/>
        </p:nvSpPr>
        <p:spPr>
          <a:xfrm>
            <a:off x="3286116" y="857232"/>
            <a:ext cx="5373340" cy="40421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ts val="2200"/>
              </a:lnSpc>
            </a:pPr>
            <a:r>
              <a:rPr lang="ru-RU" b="1" i="1" dirty="0" smtClean="0">
                <a:solidFill>
                  <a:srgbClr val="002060"/>
                </a:solidFill>
                <a:effectLst>
                  <a:glow rad="101600">
                    <a:schemeClr val="accent2">
                      <a:lumMod val="20000"/>
                      <a:lumOff val="80000"/>
                      <a:alpha val="60000"/>
                    </a:schemeClr>
                  </a:glow>
                </a:effectLst>
                <a:latin typeface="Georgia" pitchFamily="18" charset="0"/>
              </a:rPr>
              <a:t>ФРН, </a:t>
            </a:r>
            <a:r>
              <a:rPr lang="uk-UA" b="1" i="1" dirty="0" smtClean="0">
                <a:solidFill>
                  <a:srgbClr val="002060"/>
                </a:solidFill>
                <a:effectLst>
                  <a:glow rad="101600">
                    <a:schemeClr val="accent2">
                      <a:lumMod val="20000"/>
                      <a:lumOff val="80000"/>
                      <a:alpha val="60000"/>
                    </a:schemeClr>
                  </a:glow>
                </a:effectLst>
                <a:latin typeface="Georgia" pitchFamily="18" charset="0"/>
              </a:rPr>
              <a:t>котра є</a:t>
            </a:r>
            <a:r>
              <a:rPr lang="en-US" b="1" i="1" dirty="0" smtClean="0">
                <a:solidFill>
                  <a:srgbClr val="002060"/>
                </a:solidFill>
                <a:effectLst>
                  <a:glow rad="101600">
                    <a:schemeClr val="accent2">
                      <a:lumMod val="20000"/>
                      <a:lumOff val="80000"/>
                      <a:alpha val="60000"/>
                    </a:schemeClr>
                  </a:glow>
                </a:effectLst>
                <a:latin typeface="Georgia" pitchFamily="18" charset="0"/>
              </a:rPr>
              <a:t> </a:t>
            </a:r>
            <a:r>
              <a:rPr lang="ru-RU" b="1" i="1" dirty="0" smtClean="0">
                <a:solidFill>
                  <a:srgbClr val="002060"/>
                </a:solidFill>
                <a:effectLst>
                  <a:glow rad="101600">
                    <a:schemeClr val="accent2">
                      <a:lumMod val="20000"/>
                      <a:lumOff val="80000"/>
                      <a:alpha val="60000"/>
                    </a:schemeClr>
                  </a:glow>
                </a:effectLst>
                <a:latin typeface="Georgia" pitchFamily="18" charset="0"/>
              </a:rPr>
              <a:t>Членом </a:t>
            </a:r>
            <a:r>
              <a:rPr lang="ru-RU" b="1" i="1" dirty="0" err="1">
                <a:solidFill>
                  <a:srgbClr val="002060"/>
                </a:solidFill>
                <a:effectLst>
                  <a:glow rad="101600">
                    <a:schemeClr val="accent2">
                      <a:lumMod val="20000"/>
                      <a:lumOff val="80000"/>
                      <a:alpha val="60000"/>
                    </a:schemeClr>
                  </a:glow>
                </a:effectLst>
                <a:latin typeface="Georgia" pitchFamily="18" charset="0"/>
              </a:rPr>
              <a:t>Європейського</a:t>
            </a:r>
            <a:r>
              <a:rPr lang="ru-RU" b="1" i="1" dirty="0">
                <a:solidFill>
                  <a:srgbClr val="002060"/>
                </a:solidFill>
                <a:effectLst>
                  <a:glow rad="101600">
                    <a:schemeClr val="accent2">
                      <a:lumMod val="20000"/>
                      <a:lumOff val="80000"/>
                      <a:alpha val="60000"/>
                    </a:schemeClr>
                  </a:glow>
                </a:effectLst>
                <a:latin typeface="Georgia" pitchFamily="18" charset="0"/>
              </a:rPr>
              <a:t> Союзу, НАТО і «</a:t>
            </a:r>
            <a:r>
              <a:rPr lang="ru-RU" b="1" i="1" dirty="0" err="1">
                <a:solidFill>
                  <a:srgbClr val="002060"/>
                </a:solidFill>
                <a:effectLst>
                  <a:glow rad="101600">
                    <a:schemeClr val="accent2">
                      <a:lumMod val="20000"/>
                      <a:lumOff val="80000"/>
                      <a:alpha val="60000"/>
                    </a:schemeClr>
                  </a:glow>
                </a:effectLst>
                <a:latin typeface="Georgia" pitchFamily="18" charset="0"/>
              </a:rPr>
              <a:t>Великої</a:t>
            </a:r>
            <a:r>
              <a:rPr lang="ru-RU" b="1" i="1" dirty="0">
                <a:solidFill>
                  <a:srgbClr val="002060"/>
                </a:solidFill>
                <a:effectLst>
                  <a:glow rad="101600">
                    <a:schemeClr val="accent2">
                      <a:lumMod val="20000"/>
                      <a:lumOff val="80000"/>
                      <a:alpha val="60000"/>
                    </a:schemeClr>
                  </a:glow>
                </a:effectLst>
                <a:latin typeface="Georgia" pitchFamily="18" charset="0"/>
              </a:rPr>
              <a:t> </a:t>
            </a:r>
            <a:r>
              <a:rPr lang="ru-RU" b="1" i="1" dirty="0" err="1">
                <a:solidFill>
                  <a:srgbClr val="002060"/>
                </a:solidFill>
                <a:effectLst>
                  <a:glow rad="101600">
                    <a:schemeClr val="accent2">
                      <a:lumMod val="20000"/>
                      <a:lumOff val="80000"/>
                      <a:alpha val="60000"/>
                    </a:schemeClr>
                  </a:glow>
                </a:effectLst>
                <a:latin typeface="Georgia" pitchFamily="18" charset="0"/>
              </a:rPr>
              <a:t>сімки</a:t>
            </a:r>
            <a:r>
              <a:rPr lang="ru-RU" b="1" i="1" dirty="0">
                <a:solidFill>
                  <a:srgbClr val="002060"/>
                </a:solidFill>
                <a:effectLst>
                  <a:glow rad="101600">
                    <a:schemeClr val="accent2">
                      <a:lumMod val="20000"/>
                      <a:lumOff val="80000"/>
                      <a:alpha val="60000"/>
                    </a:schemeClr>
                  </a:glow>
                </a:effectLst>
                <a:latin typeface="Georgia" pitchFamily="18" charset="0"/>
              </a:rPr>
              <a:t>», </a:t>
            </a:r>
            <a:r>
              <a:rPr lang="ru-RU" b="1" i="1" dirty="0" err="1" smtClean="0">
                <a:solidFill>
                  <a:srgbClr val="002060"/>
                </a:solidFill>
                <a:effectLst>
                  <a:glow rad="101600">
                    <a:schemeClr val="accent2">
                      <a:lumMod val="20000"/>
                      <a:lumOff val="80000"/>
                      <a:alpha val="60000"/>
                    </a:schemeClr>
                  </a:glow>
                </a:effectLst>
                <a:latin typeface="Georgia" pitchFamily="18" charset="0"/>
              </a:rPr>
              <a:t>претендує</a:t>
            </a:r>
            <a:r>
              <a:rPr lang="ru-RU" b="1" i="1" dirty="0" smtClean="0">
                <a:solidFill>
                  <a:srgbClr val="002060"/>
                </a:solidFill>
                <a:effectLst>
                  <a:glow rad="101600">
                    <a:schemeClr val="accent2">
                      <a:lumMod val="20000"/>
                      <a:lumOff val="80000"/>
                      <a:alpha val="60000"/>
                    </a:schemeClr>
                  </a:glow>
                </a:effectLst>
                <a:latin typeface="Georgia" pitchFamily="18" charset="0"/>
              </a:rPr>
              <a:t> </a:t>
            </a:r>
            <a:r>
              <a:rPr lang="ru-RU" b="1" i="1" dirty="0">
                <a:solidFill>
                  <a:srgbClr val="002060"/>
                </a:solidFill>
                <a:effectLst>
                  <a:glow rad="101600">
                    <a:schemeClr val="accent2">
                      <a:lumMod val="20000"/>
                      <a:lumOff val="80000"/>
                      <a:alpha val="60000"/>
                    </a:schemeClr>
                  </a:glow>
                </a:effectLst>
                <a:latin typeface="Georgia" pitchFamily="18" charset="0"/>
              </a:rPr>
              <a:t>на </a:t>
            </a:r>
            <a:r>
              <a:rPr lang="ru-RU" b="1" i="1" dirty="0" err="1">
                <a:solidFill>
                  <a:srgbClr val="002060"/>
                </a:solidFill>
                <a:effectLst>
                  <a:glow rad="101600">
                    <a:schemeClr val="accent2">
                      <a:lumMod val="20000"/>
                      <a:lumOff val="80000"/>
                      <a:alpha val="60000"/>
                    </a:schemeClr>
                  </a:glow>
                </a:effectLst>
                <a:latin typeface="Georgia" pitchFamily="18" charset="0"/>
              </a:rPr>
              <a:t>постійне</a:t>
            </a:r>
            <a:r>
              <a:rPr lang="ru-RU" b="1" i="1" dirty="0">
                <a:solidFill>
                  <a:srgbClr val="002060"/>
                </a:solidFill>
                <a:effectLst>
                  <a:glow rad="101600">
                    <a:schemeClr val="accent2">
                      <a:lumMod val="20000"/>
                      <a:lumOff val="80000"/>
                      <a:alpha val="60000"/>
                    </a:schemeClr>
                  </a:glow>
                </a:effectLst>
                <a:latin typeface="Georgia" pitchFamily="18" charset="0"/>
              </a:rPr>
              <a:t> членство в </a:t>
            </a:r>
            <a:r>
              <a:rPr lang="ru-RU" b="1" i="1" dirty="0" err="1">
                <a:solidFill>
                  <a:srgbClr val="002060"/>
                </a:solidFill>
                <a:effectLst>
                  <a:glow rad="101600">
                    <a:schemeClr val="accent2">
                      <a:lumMod val="20000"/>
                      <a:lumOff val="80000"/>
                      <a:alpha val="60000"/>
                    </a:schemeClr>
                  </a:glow>
                </a:effectLst>
                <a:latin typeface="Georgia" pitchFamily="18" charset="0"/>
              </a:rPr>
              <a:t>Раді</a:t>
            </a:r>
            <a:r>
              <a:rPr lang="ru-RU" b="1" i="1" dirty="0">
                <a:solidFill>
                  <a:srgbClr val="002060"/>
                </a:solidFill>
                <a:effectLst>
                  <a:glow rad="101600">
                    <a:schemeClr val="accent2">
                      <a:lumMod val="20000"/>
                      <a:lumOff val="80000"/>
                      <a:alpha val="60000"/>
                    </a:schemeClr>
                  </a:glow>
                </a:effectLst>
                <a:latin typeface="Georgia" pitchFamily="18" charset="0"/>
              </a:rPr>
              <a:t> </a:t>
            </a:r>
            <a:r>
              <a:rPr lang="ru-RU" b="1" i="1" dirty="0" err="1">
                <a:solidFill>
                  <a:srgbClr val="002060"/>
                </a:solidFill>
                <a:effectLst>
                  <a:glow rad="101600">
                    <a:schemeClr val="accent2">
                      <a:lumMod val="20000"/>
                      <a:lumOff val="80000"/>
                      <a:alpha val="60000"/>
                    </a:schemeClr>
                  </a:glow>
                </a:effectLst>
                <a:latin typeface="Georgia" pitchFamily="18" charset="0"/>
              </a:rPr>
              <a:t>Безпеки</a:t>
            </a:r>
            <a:r>
              <a:rPr lang="ru-RU" b="1" i="1" dirty="0">
                <a:solidFill>
                  <a:srgbClr val="002060"/>
                </a:solidFill>
                <a:effectLst>
                  <a:glow rad="101600">
                    <a:schemeClr val="accent2">
                      <a:lumMod val="20000"/>
                      <a:lumOff val="80000"/>
                      <a:alpha val="60000"/>
                    </a:schemeClr>
                  </a:glow>
                </a:effectLst>
                <a:latin typeface="Georgia" pitchFamily="18" charset="0"/>
              </a:rPr>
              <a:t> ООН.</a:t>
            </a:r>
          </a:p>
          <a:p>
            <a:pPr indent="457200" algn="just">
              <a:lnSpc>
                <a:spcPts val="2200"/>
              </a:lnSpc>
            </a:pPr>
            <a:r>
              <a:rPr lang="uk-UA" b="1" i="1" dirty="0">
                <a:solidFill>
                  <a:srgbClr val="002060"/>
                </a:solidFill>
                <a:effectLst>
                  <a:glow rad="101600">
                    <a:schemeClr val="accent2">
                      <a:lumMod val="20000"/>
                      <a:lumOff val="80000"/>
                      <a:alpha val="60000"/>
                    </a:schemeClr>
                  </a:glow>
                </a:effectLst>
                <a:latin typeface="Georgia" pitchFamily="18" charset="0"/>
              </a:rPr>
              <a:t>Німеччина другий найбільший у світі експортер та третій найбільший у світі імпортер товарів. Країна досягла дуже високих стандартів життя і має </a:t>
            </a:r>
            <a:r>
              <a:rPr lang="uk-UA" b="1" i="1" dirty="0" err="1">
                <a:solidFill>
                  <a:srgbClr val="002060"/>
                </a:solidFill>
                <a:effectLst>
                  <a:glow rad="101600">
                    <a:schemeClr val="accent2">
                      <a:lumMod val="20000"/>
                      <a:lumOff val="80000"/>
                      <a:alpha val="60000"/>
                    </a:schemeClr>
                  </a:glow>
                </a:effectLst>
                <a:latin typeface="Georgia" pitchFamily="18" charset="0"/>
              </a:rPr>
              <a:t>всесторонню</a:t>
            </a:r>
            <a:r>
              <a:rPr lang="uk-UA" b="1" i="1" dirty="0">
                <a:solidFill>
                  <a:srgbClr val="002060"/>
                </a:solidFill>
                <a:effectLst>
                  <a:glow rad="101600">
                    <a:schemeClr val="accent2">
                      <a:lumMod val="20000"/>
                      <a:lumOff val="80000"/>
                      <a:alpha val="60000"/>
                    </a:schemeClr>
                  </a:glow>
                </a:effectLst>
                <a:latin typeface="Georgia" pitchFamily="18" charset="0"/>
              </a:rPr>
              <a:t> систему соціального забезпечення. Німеччина — батьківщина багатьох знаменитих науковців та винахідників і відома своєю культурною та політичною історією</a:t>
            </a:r>
            <a:r>
              <a:rPr lang="uk-UA" b="1" i="1" dirty="0" smtClean="0">
                <a:solidFill>
                  <a:srgbClr val="002060"/>
                </a:solidFill>
                <a:effectLst>
                  <a:glow rad="101600">
                    <a:schemeClr val="accent2">
                      <a:lumMod val="20000"/>
                      <a:lumOff val="80000"/>
                      <a:alpha val="60000"/>
                    </a:schemeClr>
                  </a:glow>
                </a:effectLst>
                <a:latin typeface="Georgia" pitchFamily="18" charset="0"/>
              </a:rPr>
              <a:t>.</a:t>
            </a:r>
            <a:r>
              <a:rPr lang="en-US" b="1" i="1" dirty="0" smtClean="0">
                <a:solidFill>
                  <a:srgbClr val="2C2B3D"/>
                </a:solidFill>
                <a:effectLst>
                  <a:glow rad="101600">
                    <a:schemeClr val="accent2">
                      <a:lumMod val="20000"/>
                      <a:lumOff val="80000"/>
                      <a:alpha val="60000"/>
                    </a:schemeClr>
                  </a:glow>
                </a:effectLst>
                <a:latin typeface="Georgia" pitchFamily="18" charset="0"/>
              </a:rPr>
              <a:t> </a:t>
            </a:r>
            <a:endParaRPr lang="en-US" b="1" i="1" dirty="0">
              <a:solidFill>
                <a:srgbClr val="2C2B3D"/>
              </a:solidFill>
              <a:effectLst>
                <a:glow rad="101600">
                  <a:schemeClr val="accent2">
                    <a:lumMod val="20000"/>
                    <a:lumOff val="80000"/>
                    <a:alpha val="60000"/>
                  </a:schemeClr>
                </a:glow>
              </a:effectLst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8875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Новый рисунок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flowChartProcess">
            <a:avLst/>
          </a:prstGeom>
          <a:ln>
            <a:solidFill>
              <a:srgbClr val="FFFF00"/>
            </a:solidFill>
          </a:ln>
          <a:effectLst>
            <a:glow rad="101600">
              <a:srgbClr val="FFFF00">
                <a:alpha val="60000"/>
              </a:srgbClr>
            </a:glow>
            <a:softEdge rad="63500"/>
          </a:effectLst>
        </p:spPr>
      </p:pic>
      <p:sp>
        <p:nvSpPr>
          <p:cNvPr id="4" name="Прямоугольник 3"/>
          <p:cNvSpPr/>
          <p:nvPr/>
        </p:nvSpPr>
        <p:spPr>
          <a:xfrm>
            <a:off x="395535" y="404664"/>
            <a:ext cx="8352929" cy="49870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ts val="2300"/>
              </a:lnSpc>
            </a:pPr>
            <a:r>
              <a:rPr lang="uk-UA" sz="1700" b="1" i="1" spc="100" dirty="0" smtClean="0">
                <a:ln w="9525">
                  <a:solidFill>
                    <a:srgbClr val="002060"/>
                  </a:solidFill>
                </a:ln>
                <a:solidFill>
                  <a:srgbClr val="FF0000"/>
                </a:solidFill>
                <a:effectLst>
                  <a:glow rad="101600">
                    <a:schemeClr val="accent2">
                      <a:lumMod val="20000"/>
                      <a:lumOff val="80000"/>
                      <a:alpha val="60000"/>
                    </a:schemeClr>
                  </a:glow>
                </a:effectLst>
                <a:latin typeface="Georgia" pitchFamily="18" charset="0"/>
              </a:rPr>
              <a:t>Сьогодні німецька мова – перша найпоширеніша мова у Європі і друга за популярністю іноземна в Україні. </a:t>
            </a:r>
          </a:p>
          <a:p>
            <a:pPr indent="457200" algn="just">
              <a:lnSpc>
                <a:spcPts val="2300"/>
              </a:lnSpc>
            </a:pPr>
            <a:r>
              <a:rPr lang="uk-UA" sz="1700" b="1" i="1" dirty="0" smtClean="0">
                <a:ln w="9525">
                  <a:solidFill>
                    <a:srgbClr val="002060"/>
                  </a:solidFill>
                </a:ln>
                <a:solidFill>
                  <a:srgbClr val="FF0000"/>
                </a:solidFill>
                <a:effectLst>
                  <a:glow rad="101600">
                    <a:schemeClr val="accent2">
                      <a:lumMod val="20000"/>
                      <a:lumOff val="80000"/>
                      <a:alpha val="60000"/>
                    </a:schemeClr>
                  </a:glow>
                </a:effectLst>
                <a:latin typeface="Georgia" pitchFamily="18" charset="0"/>
              </a:rPr>
              <a:t> </a:t>
            </a:r>
            <a:r>
              <a:rPr lang="uk-UA" sz="2200" b="1" i="1" spc="100" dirty="0" smtClean="0">
                <a:ln w="9525">
                  <a:solidFill>
                    <a:srgbClr val="002060"/>
                  </a:solidFill>
                </a:ln>
                <a:solidFill>
                  <a:schemeClr val="accent2">
                    <a:lumMod val="50000"/>
                  </a:schemeClr>
                </a:solidFill>
                <a:effectLst>
                  <a:glow rad="101600">
                    <a:schemeClr val="accent2">
                      <a:lumMod val="20000"/>
                      <a:lumOff val="80000"/>
                      <a:alpha val="60000"/>
                    </a:schemeClr>
                  </a:glow>
                </a:effectLst>
                <a:latin typeface="Monotype Corsiva" pitchFamily="66" charset="0"/>
              </a:rPr>
              <a:t>2017-2018</a:t>
            </a:r>
            <a:r>
              <a:rPr lang="uk-UA" sz="1700" b="1" i="1" spc="100" dirty="0" smtClean="0">
                <a:ln w="9525">
                  <a:solidFill>
                    <a:srgbClr val="002060"/>
                  </a:solidFill>
                </a:ln>
                <a:solidFill>
                  <a:srgbClr val="FF0000"/>
                </a:solidFill>
                <a:effectLst>
                  <a:glow rad="101600">
                    <a:schemeClr val="accent2">
                      <a:lumMod val="20000"/>
                      <a:lumOff val="80000"/>
                      <a:alpha val="60000"/>
                    </a:schemeClr>
                  </a:glow>
                </a:effectLst>
                <a:latin typeface="Georgia" pitchFamily="18" charset="0"/>
              </a:rPr>
              <a:t> навчальні  роки</a:t>
            </a:r>
            <a:r>
              <a:rPr lang="uk-UA" sz="1700" b="1" i="1" spc="100" dirty="0" smtClean="0">
                <a:ln w="3175">
                  <a:solidFill>
                    <a:srgbClr val="002060"/>
                  </a:solidFill>
                </a:ln>
                <a:solidFill>
                  <a:srgbClr val="FF0000"/>
                </a:solidFill>
                <a:effectLst>
                  <a:glow rad="101600">
                    <a:schemeClr val="accent2">
                      <a:lumMod val="20000"/>
                      <a:lumOff val="80000"/>
                      <a:alpha val="60000"/>
                    </a:schemeClr>
                  </a:glow>
                </a:effectLst>
                <a:latin typeface="Georgia" pitchFamily="18" charset="0"/>
              </a:rPr>
              <a:t> </a:t>
            </a:r>
            <a:r>
              <a:rPr lang="uk-UA" sz="1700" b="1" i="1" spc="100" dirty="0" smtClean="0">
                <a:solidFill>
                  <a:srgbClr val="002060"/>
                </a:solidFill>
                <a:effectLst>
                  <a:glow rad="101600">
                    <a:schemeClr val="accent2">
                      <a:lumMod val="20000"/>
                      <a:lumOff val="80000"/>
                      <a:alpha val="60000"/>
                    </a:schemeClr>
                  </a:glow>
                </a:effectLst>
                <a:latin typeface="Georgia" pitchFamily="18" charset="0"/>
              </a:rPr>
              <a:t>в Україні проголошено </a:t>
            </a:r>
            <a:r>
              <a:rPr lang="uk-UA" sz="1700" b="1" i="1" spc="100" dirty="0" smtClean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  <a:effectLst>
                  <a:glow rad="101600">
                    <a:schemeClr val="accent2">
                      <a:lumMod val="20000"/>
                      <a:lumOff val="80000"/>
                      <a:alpha val="60000"/>
                    </a:schemeClr>
                  </a:glow>
                </a:effectLst>
                <a:latin typeface="Georgia" pitchFamily="18" charset="0"/>
              </a:rPr>
              <a:t>Роком української  мови  в  Німеччині </a:t>
            </a:r>
            <a:r>
              <a:rPr lang="uk-UA" sz="1700" b="1" i="1" spc="100" dirty="0">
                <a:ln>
                  <a:solidFill>
                    <a:srgbClr val="002060"/>
                  </a:solidFill>
                </a:ln>
                <a:solidFill>
                  <a:srgbClr val="FF0000"/>
                </a:solidFill>
                <a:effectLst>
                  <a:glow rad="101600">
                    <a:schemeClr val="accent2">
                      <a:lumMod val="20000"/>
                      <a:lumOff val="80000"/>
                      <a:alpha val="60000"/>
                    </a:schemeClr>
                  </a:glow>
                </a:effectLst>
                <a:latin typeface="Georgia" pitchFamily="18" charset="0"/>
              </a:rPr>
              <a:t>та німецької мови в Україні.</a:t>
            </a:r>
          </a:p>
          <a:p>
            <a:pPr indent="457200" algn="just">
              <a:lnSpc>
                <a:spcPts val="2300"/>
              </a:lnSpc>
            </a:pPr>
            <a:r>
              <a:rPr lang="uk-UA" sz="1700" b="1" i="1" dirty="0" smtClean="0">
                <a:solidFill>
                  <a:srgbClr val="002060"/>
                </a:solidFill>
                <a:effectLst>
                  <a:glow rad="101600">
                    <a:schemeClr val="accent2">
                      <a:lumMod val="20000"/>
                      <a:lumOff val="80000"/>
                      <a:alpha val="60000"/>
                    </a:schemeClr>
                  </a:glow>
                </a:effectLst>
                <a:latin typeface="Georgia" pitchFamily="18" charset="0"/>
              </a:rPr>
              <a:t>Про </a:t>
            </a:r>
            <a:r>
              <a:rPr lang="uk-UA" sz="1700" b="1" i="1" dirty="0">
                <a:solidFill>
                  <a:srgbClr val="002060"/>
                </a:solidFill>
                <a:effectLst>
                  <a:glow rad="101600">
                    <a:schemeClr val="accent2">
                      <a:lumMod val="20000"/>
                      <a:lumOff val="80000"/>
                      <a:alpha val="60000"/>
                    </a:schemeClr>
                  </a:glow>
                </a:effectLst>
                <a:latin typeface="Georgia" pitchFamily="18" charset="0"/>
              </a:rPr>
              <a:t>це заявили у Берліні на спільній прес-конференції за підсумками двосторонніх переговорів глави МЗС України </a:t>
            </a:r>
            <a:r>
              <a:rPr lang="uk-UA" sz="1700" b="1" i="1" dirty="0" smtClean="0">
                <a:solidFill>
                  <a:srgbClr val="002060"/>
                </a:solidFill>
                <a:effectLst>
                  <a:glow rad="101600">
                    <a:schemeClr val="accent2">
                      <a:lumMod val="20000"/>
                      <a:lumOff val="80000"/>
                      <a:alpha val="60000"/>
                    </a:schemeClr>
                  </a:glow>
                </a:effectLst>
                <a:latin typeface="Georgia" pitchFamily="18" charset="0"/>
              </a:rPr>
              <a:t>Павло </a:t>
            </a:r>
            <a:r>
              <a:rPr lang="uk-UA" sz="1700" b="1" i="1" dirty="0" err="1" smtClean="0">
                <a:solidFill>
                  <a:srgbClr val="002060"/>
                </a:solidFill>
                <a:effectLst>
                  <a:glow rad="101600">
                    <a:schemeClr val="accent2">
                      <a:lumMod val="20000"/>
                      <a:lumOff val="80000"/>
                      <a:alpha val="60000"/>
                    </a:schemeClr>
                  </a:glow>
                </a:effectLst>
                <a:latin typeface="Georgia" pitchFamily="18" charset="0"/>
              </a:rPr>
              <a:t>Клімкін</a:t>
            </a:r>
            <a:r>
              <a:rPr lang="uk-UA" sz="1700" b="1" i="1" dirty="0" smtClean="0">
                <a:solidFill>
                  <a:srgbClr val="002060"/>
                </a:solidFill>
                <a:effectLst>
                  <a:glow rad="101600">
                    <a:schemeClr val="accent2">
                      <a:lumMod val="20000"/>
                      <a:lumOff val="80000"/>
                      <a:alpha val="60000"/>
                    </a:schemeClr>
                  </a:glow>
                </a:effectLst>
                <a:latin typeface="Georgia" pitchFamily="18" charset="0"/>
              </a:rPr>
              <a:t> </a:t>
            </a:r>
            <a:r>
              <a:rPr lang="uk-UA" sz="1700" b="1" i="1" dirty="0">
                <a:solidFill>
                  <a:srgbClr val="002060"/>
                </a:solidFill>
                <a:effectLst>
                  <a:glow rad="101600">
                    <a:schemeClr val="accent2">
                      <a:lumMod val="20000"/>
                      <a:lumOff val="80000"/>
                      <a:alpha val="60000"/>
                    </a:schemeClr>
                  </a:glow>
                </a:effectLst>
                <a:latin typeface="Georgia" pitchFamily="18" charset="0"/>
              </a:rPr>
              <a:t>і ФРН </a:t>
            </a:r>
            <a:r>
              <a:rPr lang="uk-UA" sz="1700" b="1" i="1" dirty="0" smtClean="0">
                <a:solidFill>
                  <a:srgbClr val="002060"/>
                </a:solidFill>
                <a:effectLst>
                  <a:glow rad="101600">
                    <a:schemeClr val="accent2">
                      <a:lumMod val="20000"/>
                      <a:lumOff val="80000"/>
                      <a:alpha val="60000"/>
                    </a:schemeClr>
                  </a:glow>
                </a:effectLst>
                <a:latin typeface="Georgia" pitchFamily="18" charset="0"/>
              </a:rPr>
              <a:t>Франк-Вальтер  </a:t>
            </a:r>
            <a:r>
              <a:rPr lang="uk-UA" sz="1700" b="1" i="1" dirty="0" err="1" smtClean="0">
                <a:solidFill>
                  <a:srgbClr val="002060"/>
                </a:solidFill>
                <a:effectLst>
                  <a:glow rad="101600">
                    <a:schemeClr val="accent2">
                      <a:lumMod val="20000"/>
                      <a:lumOff val="80000"/>
                      <a:alpha val="60000"/>
                    </a:schemeClr>
                  </a:glow>
                </a:effectLst>
                <a:latin typeface="Georgia" pitchFamily="18" charset="0"/>
              </a:rPr>
              <a:t>Штайнмайєр</a:t>
            </a:r>
            <a:r>
              <a:rPr lang="uk-UA" sz="1700" b="1" i="1" dirty="0" smtClean="0">
                <a:solidFill>
                  <a:srgbClr val="002060"/>
                </a:solidFill>
                <a:effectLst>
                  <a:glow rad="101600">
                    <a:schemeClr val="accent2">
                      <a:lumMod val="20000"/>
                      <a:lumOff val="80000"/>
                      <a:alpha val="60000"/>
                    </a:schemeClr>
                  </a:glow>
                </a:effectLst>
                <a:latin typeface="Georgia" pitchFamily="18" charset="0"/>
              </a:rPr>
              <a:t>.</a:t>
            </a:r>
          </a:p>
          <a:p>
            <a:pPr indent="457200" algn="just">
              <a:lnSpc>
                <a:spcPts val="2300"/>
              </a:lnSpc>
            </a:pPr>
            <a:r>
              <a:rPr lang="uk-UA" sz="1700" b="1" i="1" dirty="0">
                <a:solidFill>
                  <a:srgbClr val="002060"/>
                </a:solidFill>
                <a:effectLst>
                  <a:glow rad="101600">
                    <a:schemeClr val="accent2">
                      <a:lumMod val="20000"/>
                      <a:lumOff val="80000"/>
                      <a:alpha val="60000"/>
                    </a:schemeClr>
                  </a:glow>
                </a:effectLst>
                <a:latin typeface="Georgia" pitchFamily="18" charset="0"/>
              </a:rPr>
              <a:t>Таке рішення </a:t>
            </a:r>
            <a:r>
              <a:rPr lang="uk-UA" sz="1700" b="1" i="1" dirty="0" smtClean="0">
                <a:solidFill>
                  <a:srgbClr val="002060"/>
                </a:solidFill>
                <a:effectLst>
                  <a:glow rad="101600">
                    <a:schemeClr val="accent2">
                      <a:lumMod val="20000"/>
                      <a:lumOff val="80000"/>
                      <a:alpha val="60000"/>
                    </a:schemeClr>
                  </a:glow>
                </a:effectLst>
                <a:latin typeface="Georgia" pitchFamily="18" charset="0"/>
              </a:rPr>
              <a:t>ухвалено </a:t>
            </a:r>
            <a:r>
              <a:rPr lang="uk-UA" sz="1700" b="1" i="1" dirty="0">
                <a:solidFill>
                  <a:srgbClr val="002060"/>
                </a:solidFill>
                <a:effectLst>
                  <a:glow rad="101600">
                    <a:schemeClr val="accent2">
                      <a:lumMod val="20000"/>
                      <a:lumOff val="80000"/>
                      <a:alpha val="60000"/>
                    </a:schemeClr>
                  </a:glow>
                </a:effectLst>
                <a:latin typeface="Georgia" pitchFamily="18" charset="0"/>
              </a:rPr>
              <a:t>на підставі того, що в Україні німецька мова є другою за обсягом вивчення в українських школах після </a:t>
            </a:r>
            <a:r>
              <a:rPr lang="uk-UA" sz="1700" b="1" i="1" dirty="0" smtClean="0">
                <a:solidFill>
                  <a:srgbClr val="002060"/>
                </a:solidFill>
                <a:effectLst>
                  <a:glow rad="101600">
                    <a:schemeClr val="accent2">
                      <a:lumMod val="20000"/>
                      <a:lumOff val="80000"/>
                      <a:alpha val="60000"/>
                    </a:schemeClr>
                  </a:glow>
                </a:effectLst>
                <a:latin typeface="Georgia" pitchFamily="18" charset="0"/>
              </a:rPr>
              <a:t>англійської, </a:t>
            </a:r>
            <a:r>
              <a:rPr lang="uk-UA" sz="1700" b="1" i="1" dirty="0">
                <a:solidFill>
                  <a:srgbClr val="002060"/>
                </a:solidFill>
                <a:effectLst>
                  <a:glow rad="101600">
                    <a:schemeClr val="accent2">
                      <a:lumMod val="20000"/>
                      <a:lumOff val="80000"/>
                      <a:alpha val="60000"/>
                    </a:schemeClr>
                  </a:glow>
                </a:effectLst>
                <a:latin typeface="Georgia" pitchFamily="18" charset="0"/>
              </a:rPr>
              <a:t>і за статистикою:</a:t>
            </a:r>
          </a:p>
          <a:p>
            <a:pPr marL="571500" indent="-285750" algn="just">
              <a:lnSpc>
                <a:spcPts val="2300"/>
              </a:lnSpc>
              <a:buBlip>
                <a:blip r:embed="rId3"/>
              </a:buBlip>
            </a:pPr>
            <a:r>
              <a:rPr lang="uk-UA" sz="1700" b="1" i="1" dirty="0" smtClean="0">
                <a:solidFill>
                  <a:srgbClr val="002060"/>
                </a:solidFill>
                <a:effectLst>
                  <a:glow rad="101600">
                    <a:schemeClr val="accent2">
                      <a:lumMod val="20000"/>
                      <a:lumOff val="80000"/>
                      <a:alpha val="60000"/>
                    </a:schemeClr>
                  </a:glow>
                </a:effectLst>
                <a:latin typeface="Times New Roman" pitchFamily="18" charset="0"/>
                <a:cs typeface="Times New Roman" pitchFamily="18" charset="0"/>
              </a:rPr>
              <a:t>52 </a:t>
            </a:r>
            <a:r>
              <a:rPr lang="uk-UA" sz="1700" b="1" i="1" dirty="0" smtClean="0">
                <a:solidFill>
                  <a:srgbClr val="002060"/>
                </a:solidFill>
                <a:effectLst>
                  <a:glow rad="101600">
                    <a:schemeClr val="accent2">
                      <a:lumMod val="20000"/>
                      <a:lumOff val="80000"/>
                      <a:alpha val="60000"/>
                    </a:schemeClr>
                  </a:glow>
                </a:effectLst>
                <a:latin typeface="Georgia" pitchFamily="18" charset="0"/>
              </a:rPr>
              <a:t>% </a:t>
            </a:r>
            <a:r>
              <a:rPr lang="uk-UA" sz="1700" b="1" i="1" dirty="0">
                <a:solidFill>
                  <a:srgbClr val="002060"/>
                </a:solidFill>
                <a:effectLst>
                  <a:glow rad="101600">
                    <a:schemeClr val="accent2">
                      <a:lumMod val="20000"/>
                      <a:lumOff val="80000"/>
                      <a:alpha val="60000"/>
                    </a:schemeClr>
                  </a:glow>
                </a:effectLst>
                <a:latin typeface="Georgia" pitchFamily="18" charset="0"/>
              </a:rPr>
              <a:t>школярів обирають її для вивчення як другу </a:t>
            </a:r>
            <a:r>
              <a:rPr lang="uk-UA" sz="1700" b="1" i="1" dirty="0" smtClean="0">
                <a:solidFill>
                  <a:srgbClr val="002060"/>
                </a:solidFill>
                <a:effectLst>
                  <a:glow rad="101600">
                    <a:schemeClr val="accent2">
                      <a:lumMod val="20000"/>
                      <a:lumOff val="80000"/>
                      <a:alpha val="60000"/>
                    </a:schemeClr>
                  </a:glow>
                </a:effectLst>
                <a:latin typeface="Georgia" pitchFamily="18" charset="0"/>
              </a:rPr>
              <a:t>іноземну;</a:t>
            </a:r>
          </a:p>
          <a:p>
            <a:pPr marL="571500" indent="-285750" algn="just">
              <a:lnSpc>
                <a:spcPts val="2300"/>
              </a:lnSpc>
              <a:buBlip>
                <a:blip r:embed="rId3"/>
              </a:buBlip>
            </a:pPr>
            <a:r>
              <a:rPr lang="uk-UA" sz="1700" b="1" i="1" dirty="0" smtClean="0">
                <a:solidFill>
                  <a:srgbClr val="002060"/>
                </a:solidFill>
                <a:effectLst>
                  <a:glow rad="101600">
                    <a:schemeClr val="accent2">
                      <a:lumMod val="20000"/>
                      <a:lumOff val="80000"/>
                      <a:alpha val="60000"/>
                    </a:schemeClr>
                  </a:glow>
                </a:effectLst>
                <a:latin typeface="Georgia" pitchFamily="18" charset="0"/>
              </a:rPr>
              <a:t>Німеччина </a:t>
            </a:r>
            <a:r>
              <a:rPr lang="uk-UA" sz="1700" b="1" i="1" dirty="0">
                <a:solidFill>
                  <a:srgbClr val="002060"/>
                </a:solidFill>
                <a:effectLst>
                  <a:glow rad="101600">
                    <a:schemeClr val="accent2">
                      <a:lumMod val="20000"/>
                      <a:lumOff val="80000"/>
                      <a:alpha val="60000"/>
                    </a:schemeClr>
                  </a:glow>
                </a:effectLst>
                <a:latin typeface="Georgia" pitchFamily="18" charset="0"/>
              </a:rPr>
              <a:t>посідає друге місце (після Польщі) за кількістю обмінів студентами.</a:t>
            </a:r>
          </a:p>
          <a:p>
            <a:pPr indent="457200" algn="just">
              <a:lnSpc>
                <a:spcPts val="2100"/>
              </a:lnSpc>
            </a:pPr>
            <a:endParaRPr lang="uk-UA" sz="1700" b="1" i="1" dirty="0">
              <a:solidFill>
                <a:srgbClr val="002060"/>
              </a:solidFill>
              <a:effectLst>
                <a:glow rad="101600">
                  <a:schemeClr val="accent2">
                    <a:lumMod val="20000"/>
                    <a:lumOff val="80000"/>
                    <a:alpha val="60000"/>
                  </a:schemeClr>
                </a:glow>
              </a:effectLst>
              <a:latin typeface="Georgia" pitchFamily="18" charset="0"/>
            </a:endParaRPr>
          </a:p>
          <a:p>
            <a:pPr indent="457200" algn="just">
              <a:lnSpc>
                <a:spcPts val="2100"/>
              </a:lnSpc>
            </a:pPr>
            <a:endParaRPr lang="uk-UA" sz="1700" b="1" i="1" dirty="0">
              <a:solidFill>
                <a:srgbClr val="002060"/>
              </a:solidFill>
              <a:effectLst>
                <a:glow rad="101600">
                  <a:schemeClr val="accent2">
                    <a:lumMod val="20000"/>
                    <a:lumOff val="80000"/>
                    <a:alpha val="60000"/>
                  </a:schemeClr>
                </a:glow>
              </a:effectLst>
              <a:latin typeface="Georgia" pitchFamily="18" charset="0"/>
            </a:endParaRPr>
          </a:p>
          <a:p>
            <a:pPr indent="457200" algn="just">
              <a:lnSpc>
                <a:spcPts val="2100"/>
              </a:lnSpc>
            </a:pPr>
            <a:endParaRPr lang="uk-UA" sz="1700" b="1" i="1" dirty="0">
              <a:solidFill>
                <a:srgbClr val="002060"/>
              </a:solidFill>
              <a:effectLst>
                <a:glow rad="101600">
                  <a:schemeClr val="accent2">
                    <a:lumMod val="20000"/>
                    <a:lumOff val="80000"/>
                    <a:alpha val="60000"/>
                  </a:schemeClr>
                </a:glow>
              </a:effectLst>
              <a:latin typeface="Georgia" pitchFamily="18" charset="0"/>
            </a:endParaRPr>
          </a:p>
          <a:p>
            <a:pPr indent="457200" algn="just">
              <a:lnSpc>
                <a:spcPts val="2100"/>
              </a:lnSpc>
            </a:pPr>
            <a:endParaRPr lang="uk-UA" sz="1700" b="1" i="1" dirty="0">
              <a:solidFill>
                <a:srgbClr val="002060"/>
              </a:solidFill>
              <a:effectLst>
                <a:glow rad="101600">
                  <a:schemeClr val="accent2">
                    <a:lumMod val="20000"/>
                    <a:lumOff val="80000"/>
                    <a:alpha val="60000"/>
                  </a:schemeClr>
                </a:glow>
              </a:effectLst>
              <a:latin typeface="Georgia" pitchFamily="18" charset="0"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51" r="7149" b="13601"/>
          <a:stretch/>
        </p:blipFill>
        <p:spPr>
          <a:xfrm>
            <a:off x="2528506" y="4286256"/>
            <a:ext cx="4258072" cy="221457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0012921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07"/>
          <a:stretch/>
        </p:blipFill>
        <p:spPr>
          <a:xfrm>
            <a:off x="0" y="-18457"/>
            <a:ext cx="9143999" cy="6876457"/>
          </a:xfrm>
          <a:prstGeom prst="rect">
            <a:avLst/>
          </a:prstGeom>
          <a:effectLst/>
        </p:spPr>
      </p:pic>
      <p:sp>
        <p:nvSpPr>
          <p:cNvPr id="5" name="Прямоугольник 4"/>
          <p:cNvSpPr/>
          <p:nvPr/>
        </p:nvSpPr>
        <p:spPr>
          <a:xfrm>
            <a:off x="1153424" y="714356"/>
            <a:ext cx="7704856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ctr">
              <a:lnSpc>
                <a:spcPts val="2400"/>
              </a:lnSpc>
            </a:pPr>
            <a:r>
              <a:rPr lang="uk-UA" sz="34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      </a:t>
            </a:r>
            <a:r>
              <a:rPr lang="uk-UA" sz="3400" b="1" i="1" dirty="0" smtClean="0">
                <a:ln w="3175">
                  <a:solidFill>
                    <a:schemeClr val="accent2">
                      <a:lumMod val="50000"/>
                    </a:schemeClr>
                  </a:solidFill>
                </a:ln>
                <a:solidFill>
                  <a:srgbClr val="FF0000"/>
                </a:solidFill>
                <a:effectLst>
                  <a:glow rad="101600">
                    <a:schemeClr val="accent2">
                      <a:lumMod val="20000"/>
                      <a:lumOff val="80000"/>
                      <a:alpha val="60000"/>
                    </a:schemeClr>
                  </a:glow>
                </a:effectLst>
                <a:latin typeface="Monotype Corsiva" pitchFamily="66" charset="0"/>
              </a:rPr>
              <a:t>Цікаві факти про німецьку мову</a:t>
            </a:r>
            <a:endParaRPr lang="en-US" sz="3400" b="1" i="1" dirty="0" smtClean="0">
              <a:ln w="3175">
                <a:solidFill>
                  <a:schemeClr val="accent2">
                    <a:lumMod val="50000"/>
                  </a:schemeClr>
                </a:solidFill>
              </a:ln>
              <a:solidFill>
                <a:srgbClr val="FF0000"/>
              </a:solidFill>
              <a:effectLst>
                <a:glow rad="101600">
                  <a:schemeClr val="accent2">
                    <a:lumMod val="20000"/>
                    <a:lumOff val="80000"/>
                    <a:alpha val="60000"/>
                  </a:schemeClr>
                </a:glow>
              </a:effectLst>
              <a:latin typeface="Monotype Corsiva" pitchFamily="66" charset="0"/>
            </a:endParaRPr>
          </a:p>
          <a:p>
            <a:pPr marL="285750" indent="-285750" algn="just">
              <a:lnSpc>
                <a:spcPts val="2400"/>
              </a:lnSpc>
            </a:pPr>
            <a:r>
              <a:rPr lang="en-US" sz="14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       </a:t>
            </a:r>
            <a:r>
              <a:rPr lang="uk-UA" sz="16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Кожного </a:t>
            </a:r>
            <a:r>
              <a:rPr lang="uk-UA" sz="1600" b="1" i="1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року близько 15-18 мільйонів людей починають вивчати </a:t>
            </a:r>
            <a:r>
              <a:rPr lang="uk-UA" sz="16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німецьку. </a:t>
            </a:r>
          </a:p>
          <a:p>
            <a:pPr marL="285750" indent="-285750" algn="just">
              <a:lnSpc>
                <a:spcPts val="2400"/>
              </a:lnSpc>
            </a:pPr>
            <a:r>
              <a:rPr lang="uk-UA" sz="16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      Свого часу німецький винахідник Йоганн </a:t>
            </a:r>
            <a:r>
              <a:rPr lang="uk-UA" sz="1600" b="1" i="1" dirty="0" err="1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Гутенберг</a:t>
            </a:r>
            <a:r>
              <a:rPr lang="uk-UA" sz="16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зробив величезний прорив у друкарстві, що вплинуло на всю історію людства. Він винайшов, так званий, «європейський спосіб друкарства» за допомогою рухливих літер. І, звичайно,  перші книги, які він надрукував, були німецькою мовою.</a:t>
            </a:r>
          </a:p>
          <a:p>
            <a:pPr marL="285750" indent="-285750" algn="just">
              <a:lnSpc>
                <a:spcPts val="2400"/>
              </a:lnSpc>
            </a:pPr>
            <a:r>
              <a:rPr lang="uk-UA" sz="1600" b="1" i="1" dirty="0" smtClean="0">
                <a:solidFill>
                  <a:srgbClr val="002060"/>
                </a:solidFill>
                <a:latin typeface="Georgia" pitchFamily="18" charset="0"/>
              </a:rPr>
              <a:t>       </a:t>
            </a:r>
            <a:r>
              <a:rPr lang="uk-UA" sz="16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Німецька займає друге місце у світі за кількістю написаних цією мовою наукових праць та художніх текстів. </a:t>
            </a:r>
          </a:p>
          <a:p>
            <a:pPr marL="285750" indent="-285750" algn="just">
              <a:lnSpc>
                <a:spcPts val="2400"/>
              </a:lnSpc>
            </a:pPr>
            <a:r>
              <a:rPr lang="uk-UA" sz="16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      Німецька </a:t>
            </a:r>
            <a:r>
              <a:rPr lang="uk-UA" sz="1600" b="1" i="1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мова славиться своїми довжелезними словами. Якщо вірити німецькій </a:t>
            </a:r>
            <a:r>
              <a:rPr lang="uk-UA" sz="1600" b="1" i="1" dirty="0" err="1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Вікіпедії</a:t>
            </a:r>
            <a:r>
              <a:rPr lang="uk-UA" sz="1600" b="1" i="1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і Книзі Рекордів </a:t>
            </a:r>
            <a:r>
              <a:rPr lang="uk-UA" sz="1600" b="1" i="1" dirty="0" err="1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Гіннеса</a:t>
            </a:r>
            <a:r>
              <a:rPr lang="uk-UA" sz="1600" b="1" i="1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, найдовшим словом </a:t>
            </a:r>
            <a:r>
              <a:rPr lang="uk-UA" sz="16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німецької мови є:</a:t>
            </a:r>
          </a:p>
          <a:p>
            <a:pPr algn="just">
              <a:lnSpc>
                <a:spcPts val="2400"/>
              </a:lnSpc>
            </a:pPr>
            <a:r>
              <a:rPr lang="uk-UA" sz="16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Donaudampfschifffahrtselektrizitätenhauptbetriebswerkbauunterbeamtengesellschaft. Якщо спробувати перекласти це українською, вийде приблизно так: Союз службовців нижчої ланки органу по контролю за будівництвом при головному управлінні електричного обслуговування дунайського пароплавства.      </a:t>
            </a:r>
          </a:p>
        </p:txBody>
      </p:sp>
      <p:pic>
        <p:nvPicPr>
          <p:cNvPr id="18434" name="Picture 2" descr="http://files.vizy-v-ufe.webnode.ru/200000063-23ac424a5c/ge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2976" y="1035827"/>
            <a:ext cx="428628" cy="321471"/>
          </a:xfrm>
          <a:prstGeom prst="rect">
            <a:avLst/>
          </a:prstGeom>
          <a:noFill/>
        </p:spPr>
      </p:pic>
      <p:pic>
        <p:nvPicPr>
          <p:cNvPr id="8" name="Picture 2" descr="http://files.vizy-v-ufe.webnode.ru/200000063-23ac424a5c/ge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2976" y="1678769"/>
            <a:ext cx="428628" cy="321471"/>
          </a:xfrm>
          <a:prstGeom prst="rect">
            <a:avLst/>
          </a:prstGeom>
          <a:noFill/>
        </p:spPr>
      </p:pic>
      <p:pic>
        <p:nvPicPr>
          <p:cNvPr id="9" name="Picture 2" descr="http://files.vizy-v-ufe.webnode.ru/200000063-23ac424a5c/ge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2976" y="3178967"/>
            <a:ext cx="428628" cy="321471"/>
          </a:xfrm>
          <a:prstGeom prst="rect">
            <a:avLst/>
          </a:prstGeom>
          <a:noFill/>
        </p:spPr>
      </p:pic>
      <p:pic>
        <p:nvPicPr>
          <p:cNvPr id="11" name="Picture 2" descr="http://files.vizy-v-ufe.webnode.ru/200000063-23ac424a5c/ge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142976" y="3821909"/>
            <a:ext cx="428628" cy="32147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120257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07"/>
          <a:stretch/>
        </p:blipFill>
        <p:spPr>
          <a:xfrm>
            <a:off x="0" y="-18457"/>
            <a:ext cx="9143999" cy="6876457"/>
          </a:xfrm>
          <a:prstGeom prst="rect">
            <a:avLst/>
          </a:prstGeom>
          <a:effectLst/>
        </p:spPr>
      </p:pic>
      <p:sp>
        <p:nvSpPr>
          <p:cNvPr id="5" name="Прямоугольник 4"/>
          <p:cNvSpPr/>
          <p:nvPr/>
        </p:nvSpPr>
        <p:spPr>
          <a:xfrm>
            <a:off x="1142976" y="821151"/>
            <a:ext cx="7633418" cy="467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6700" indent="276225" algn="just">
              <a:lnSpc>
                <a:spcPts val="2400"/>
              </a:lnSpc>
            </a:pPr>
            <a:r>
              <a:rPr lang="uk-UA" sz="16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Німецькою говорять в Німеччині, Австрії, більшій частині Швейцарії, Ліхтенштейні, Люксембурзі, Південному Тіролі (регіон Італії), </a:t>
            </a:r>
            <a:r>
              <a:rPr lang="uk-UA" sz="1600" b="1" i="1" dirty="0" err="1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Опольському</a:t>
            </a:r>
            <a:r>
              <a:rPr lang="uk-UA" sz="16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Воєводстві в Польщі, деяких частинах Бельгії, Румунії і в Ельзасі (регіон у Франції).</a:t>
            </a:r>
          </a:p>
          <a:p>
            <a:pPr marL="266700" indent="276225" algn="just">
              <a:lnSpc>
                <a:spcPts val="2400"/>
              </a:lnSpc>
            </a:pPr>
            <a:r>
              <a:rPr lang="uk-UA" sz="16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Слово «</a:t>
            </a:r>
            <a:r>
              <a:rPr lang="uk-UA" sz="1600" b="1" i="1" dirty="0" err="1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gift</a:t>
            </a:r>
            <a:r>
              <a:rPr lang="uk-UA" sz="16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» в англійській та німецькій мові мають абсолютно різні значення. Якщо в англійській «</a:t>
            </a:r>
            <a:r>
              <a:rPr lang="uk-UA" sz="1600" b="1" i="1" dirty="0" err="1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gift</a:t>
            </a:r>
            <a:r>
              <a:rPr lang="uk-UA" sz="16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» це «подарунок» то німецькою воно означає «отрута». Тому німці купляють «</a:t>
            </a:r>
            <a:r>
              <a:rPr lang="uk-UA" sz="1600" b="1" i="1" dirty="0" err="1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gift</a:t>
            </a:r>
            <a:r>
              <a:rPr lang="uk-UA" sz="16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» переважно для пацюків і тарганів, а не для своїх коханих та родичів.</a:t>
            </a:r>
          </a:p>
          <a:p>
            <a:pPr marL="266700" indent="276225" algn="just">
              <a:lnSpc>
                <a:spcPts val="2400"/>
              </a:lnSpc>
            </a:pPr>
            <a:r>
              <a:rPr lang="uk-UA" sz="16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В німецькій мові існує слово </a:t>
            </a:r>
            <a:r>
              <a:rPr lang="en-US" sz="1600" b="1" i="1" dirty="0" err="1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Drachenfutter</a:t>
            </a:r>
            <a:r>
              <a:rPr lang="en-US" sz="16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, </a:t>
            </a:r>
            <a:r>
              <a:rPr lang="uk-UA" sz="16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що буквально перекладається як «корм дракона». Цим терміном німецькі чоловіки називають подарунок своїй дружині — коробку цукерок або букет квітів,  який вони змушені дарувати, коли в чомусь провинилися, наприклад, повертаючись пізно додому п’яним.</a:t>
            </a:r>
            <a:endParaRPr lang="ru-RU" sz="1400" b="1" i="1" dirty="0" smtClean="0">
              <a:solidFill>
                <a:schemeClr val="accent2">
                  <a:lumMod val="50000"/>
                </a:schemeClr>
              </a:solidFill>
              <a:latin typeface="Georgia" pitchFamily="18" charset="0"/>
            </a:endParaRPr>
          </a:p>
        </p:txBody>
      </p:sp>
      <p:pic>
        <p:nvPicPr>
          <p:cNvPr id="9" name="Picture 2" descr="http://files.vizy-v-ufe.webnode.ru/200000063-23ac424a5c/ge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14414" y="892951"/>
            <a:ext cx="428628" cy="321471"/>
          </a:xfrm>
          <a:prstGeom prst="rect">
            <a:avLst/>
          </a:prstGeom>
          <a:noFill/>
        </p:spPr>
      </p:pic>
      <p:pic>
        <p:nvPicPr>
          <p:cNvPr id="10" name="Picture 2" descr="http://files.vizy-v-ufe.webnode.ru/200000063-23ac424a5c/ge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14414" y="2107397"/>
            <a:ext cx="428628" cy="321471"/>
          </a:xfrm>
          <a:prstGeom prst="rect">
            <a:avLst/>
          </a:prstGeom>
          <a:noFill/>
        </p:spPr>
      </p:pic>
      <p:pic>
        <p:nvPicPr>
          <p:cNvPr id="11" name="Picture 2" descr="http://files.vizy-v-ufe.webnode.ru/200000063-23ac424a5c/ge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214414" y="3607595"/>
            <a:ext cx="428628" cy="32147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120257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07"/>
          <a:stretch/>
        </p:blipFill>
        <p:spPr>
          <a:xfrm>
            <a:off x="0" y="-18457"/>
            <a:ext cx="9143999" cy="6876457"/>
          </a:xfrm>
          <a:prstGeom prst="rect">
            <a:avLst/>
          </a:prstGeom>
          <a:effectLst/>
        </p:spPr>
      </p:pic>
      <p:sp>
        <p:nvSpPr>
          <p:cNvPr id="4" name="Прямоугольник 3"/>
          <p:cNvSpPr/>
          <p:nvPr/>
        </p:nvSpPr>
        <p:spPr>
          <a:xfrm>
            <a:off x="2214546" y="2428868"/>
            <a:ext cx="6480719" cy="26084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ts val="2200"/>
              </a:lnSpc>
            </a:pPr>
            <a:endParaRPr lang="uk-UA" sz="1600" b="1" i="1" dirty="0" smtClean="0">
              <a:solidFill>
                <a:schemeClr val="accent2">
                  <a:lumMod val="50000"/>
                </a:schemeClr>
              </a:solidFill>
              <a:latin typeface="Georgia" pitchFamily="18" charset="0"/>
            </a:endParaRPr>
          </a:p>
          <a:p>
            <a:pPr marL="285750" indent="457200" algn="just">
              <a:lnSpc>
                <a:spcPts val="2200"/>
              </a:lnSpc>
              <a:buBlip>
                <a:blip r:embed="rId3"/>
              </a:buBlip>
            </a:pPr>
            <a:r>
              <a:rPr lang="uk-UA" sz="1600" b="1" i="1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н</a:t>
            </a:r>
            <a:r>
              <a:rPr lang="uk-UA" sz="16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авчальну літературу для викладачів, студентів (підручники, посібники, методичний матеріал);</a:t>
            </a:r>
          </a:p>
          <a:p>
            <a:pPr marL="285750" indent="457200" algn="just">
              <a:lnSpc>
                <a:spcPts val="2200"/>
              </a:lnSpc>
              <a:buBlip>
                <a:blip r:embed="rId3"/>
              </a:buBlip>
            </a:pPr>
            <a:r>
              <a:rPr lang="uk-UA" sz="1600" b="1" i="1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д</a:t>
            </a:r>
            <a:r>
              <a:rPr lang="uk-UA" sz="16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овідкову літературу з вивчення німецької мови (довідники, словники);</a:t>
            </a:r>
          </a:p>
          <a:p>
            <a:pPr marL="285750" indent="457200" algn="just">
              <a:lnSpc>
                <a:spcPts val="2200"/>
              </a:lnSpc>
              <a:buBlip>
                <a:blip r:embed="rId3"/>
              </a:buBlip>
            </a:pPr>
            <a:r>
              <a:rPr lang="uk-UA" sz="1600" b="1" i="1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д</a:t>
            </a:r>
            <a:r>
              <a:rPr lang="uk-UA" sz="16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оступ до корисних сайтів, які пропонують вивчення німецької мови будь-яким зручним способом для користувача.</a:t>
            </a:r>
            <a:endParaRPr lang="uk-UA" sz="1600" b="1" i="1" dirty="0">
              <a:solidFill>
                <a:schemeClr val="accent2">
                  <a:lumMod val="50000"/>
                </a:schemeClr>
              </a:solidFill>
              <a:latin typeface="Georgia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1187624" y="692696"/>
            <a:ext cx="7632848" cy="9771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ts val="2300"/>
              </a:lnSpc>
            </a:pPr>
            <a:r>
              <a:rPr lang="uk-UA" b="1" i="1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Науково-технічна бібліотека </a:t>
            </a:r>
            <a:r>
              <a:rPr lang="uk-UA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ВНТУ,  </a:t>
            </a:r>
            <a:r>
              <a:rPr lang="uk-UA" b="1" i="1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визнаючи роль німецької мови, яку вона відіграє у суспільному житті, пропонує своїм користувачам:</a:t>
            </a:r>
          </a:p>
        </p:txBody>
      </p:sp>
      <p:pic>
        <p:nvPicPr>
          <p:cNvPr id="1040" name="Picture 16" descr="Похожее изображение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1214414" y="1643050"/>
            <a:ext cx="2175423" cy="15121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99946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07"/>
          <a:stretch/>
        </p:blipFill>
        <p:spPr>
          <a:xfrm>
            <a:off x="0" y="-18457"/>
            <a:ext cx="9143999" cy="6876457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 rot="20889930">
            <a:off x="239372" y="1309427"/>
            <a:ext cx="8157907" cy="25545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uk-UA" sz="8000" b="1" cap="all" spc="0" dirty="0" smtClean="0">
                <a:ln w="57150">
                  <a:solidFill>
                    <a:srgbClr val="002060"/>
                  </a:solidFill>
                </a:ln>
                <a:solidFill>
                  <a:schemeClr val="accent2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Навчальна</a:t>
            </a:r>
          </a:p>
          <a:p>
            <a:pPr algn="ctr"/>
            <a:r>
              <a:rPr lang="uk-UA" sz="8000" b="1" cap="all" spc="0" dirty="0" smtClean="0">
                <a:ln w="57150">
                  <a:solidFill>
                    <a:srgbClr val="002060"/>
                  </a:solidFill>
                </a:ln>
                <a:solidFill>
                  <a:schemeClr val="accent2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     </a:t>
            </a:r>
            <a:r>
              <a:rPr lang="en-US" sz="8000" b="1" cap="all" spc="0" dirty="0" smtClean="0">
                <a:ln w="57150">
                  <a:solidFill>
                    <a:srgbClr val="002060"/>
                  </a:solidFill>
                </a:ln>
                <a:solidFill>
                  <a:schemeClr val="accent2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       </a:t>
            </a:r>
            <a:r>
              <a:rPr lang="uk-UA" sz="8000" b="1" cap="all" spc="0" dirty="0" smtClean="0">
                <a:ln w="57150">
                  <a:solidFill>
                    <a:srgbClr val="002060"/>
                  </a:solidFill>
                </a:ln>
                <a:solidFill>
                  <a:schemeClr val="accent2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література </a:t>
            </a:r>
            <a:endParaRPr lang="uk-UA" sz="8000" b="1" cap="all" spc="0" dirty="0">
              <a:ln w="57150">
                <a:solidFill>
                  <a:srgbClr val="002060"/>
                </a:solidFill>
              </a:ln>
              <a:solidFill>
                <a:schemeClr val="accent2">
                  <a:lumMod val="50000"/>
                </a:schemeClr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sp>
        <p:nvSpPr>
          <p:cNvPr id="4" name="AutoShape 2" descr="Картинки по запросу разделитель текста png золотой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5" name="AutoShape 4" descr="Картинки по запросу разделитель текста png золотой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uk-UA"/>
          </a:p>
        </p:txBody>
      </p:sp>
      <p:sp>
        <p:nvSpPr>
          <p:cNvPr id="17410" name="AutoShape 2" descr="Картинки по запросу разделитель текста 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7412" name="AutoShape 4" descr="Картинки по запросу разделитель текста 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1928794" y="3916640"/>
            <a:ext cx="6858048" cy="23698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>
              <a:lnSpc>
                <a:spcPct val="110000"/>
              </a:lnSpc>
            </a:pPr>
            <a:r>
              <a:rPr lang="de-DE" sz="2000" b="1" i="1" dirty="0" smtClean="0">
                <a:ln>
                  <a:solidFill>
                    <a:srgbClr val="2C2B3D"/>
                  </a:solidFill>
                </a:ln>
                <a:solidFill>
                  <a:schemeClr val="accent2">
                    <a:lumMod val="75000"/>
                  </a:schemeClr>
                </a:solidFill>
                <a:latin typeface="Georgia" pitchFamily="18" charset="0"/>
              </a:rPr>
              <a:t>Wer fremde Sprache nicht kennt, </a:t>
            </a:r>
            <a:r>
              <a:rPr lang="de-DE" sz="2000" b="1" i="1" dirty="0" err="1" smtClean="0">
                <a:ln>
                  <a:solidFill>
                    <a:srgbClr val="2C2B3D"/>
                  </a:solidFill>
                </a:ln>
                <a:solidFill>
                  <a:schemeClr val="accent2">
                    <a:lumMod val="75000"/>
                  </a:schemeClr>
                </a:solidFill>
                <a:latin typeface="Georgia" pitchFamily="18" charset="0"/>
              </a:rPr>
              <a:t>weiss</a:t>
            </a:r>
            <a:r>
              <a:rPr lang="de-DE" sz="2000" b="1" i="1" dirty="0" smtClean="0">
                <a:ln>
                  <a:solidFill>
                    <a:srgbClr val="2C2B3D"/>
                  </a:solidFill>
                </a:ln>
                <a:solidFill>
                  <a:schemeClr val="accent2">
                    <a:lumMod val="75000"/>
                  </a:schemeClr>
                </a:solidFill>
                <a:latin typeface="Georgia" pitchFamily="18" charset="0"/>
              </a:rPr>
              <a:t> nichts von seiner eigenen.</a:t>
            </a:r>
            <a:endParaRPr lang="uk-UA" sz="2000" b="1" i="1" dirty="0" smtClean="0">
              <a:ln>
                <a:solidFill>
                  <a:srgbClr val="2C2B3D"/>
                </a:solidFill>
              </a:ln>
              <a:solidFill>
                <a:schemeClr val="accent2">
                  <a:lumMod val="75000"/>
                </a:schemeClr>
              </a:solidFill>
              <a:latin typeface="Georgia" pitchFamily="18" charset="0"/>
            </a:endParaRPr>
          </a:p>
          <a:p>
            <a:pPr algn="r">
              <a:lnSpc>
                <a:spcPct val="110000"/>
              </a:lnSpc>
            </a:pPr>
            <a:r>
              <a:rPr lang="de-DE" sz="2000" b="1" i="1" dirty="0" smtClean="0">
                <a:ln>
                  <a:solidFill>
                    <a:srgbClr val="2C2B3D"/>
                  </a:solidFill>
                </a:ln>
                <a:solidFill>
                  <a:schemeClr val="accent2">
                    <a:lumMod val="75000"/>
                  </a:schemeClr>
                </a:solidFill>
                <a:latin typeface="Georgia" pitchFamily="18" charset="0"/>
              </a:rPr>
              <a:t>                                                                   J. W. </a:t>
            </a:r>
            <a:r>
              <a:rPr lang="de-DE" sz="2000" b="1" i="1" dirty="0" err="1" smtClean="0">
                <a:ln>
                  <a:solidFill>
                    <a:srgbClr val="2C2B3D"/>
                  </a:solidFill>
                </a:ln>
                <a:solidFill>
                  <a:schemeClr val="accent2">
                    <a:lumMod val="75000"/>
                  </a:schemeClr>
                </a:solidFill>
                <a:latin typeface="Georgia" pitchFamily="18" charset="0"/>
              </a:rPr>
              <a:t>Goeth</a:t>
            </a:r>
            <a:endParaRPr lang="de-DE" sz="2000" b="1" i="1" dirty="0" smtClean="0">
              <a:ln>
                <a:solidFill>
                  <a:srgbClr val="2C2B3D"/>
                </a:solidFill>
              </a:ln>
              <a:solidFill>
                <a:schemeClr val="accent2">
                  <a:lumMod val="75000"/>
                </a:schemeClr>
              </a:solidFill>
              <a:latin typeface="Georgia" pitchFamily="18" charset="0"/>
            </a:endParaRPr>
          </a:p>
          <a:p>
            <a:pPr algn="r"/>
            <a:endParaRPr lang="en-US" sz="1600" b="1" i="1" dirty="0" smtClean="0">
              <a:ln>
                <a:solidFill>
                  <a:srgbClr val="2C2B3D"/>
                </a:solidFill>
              </a:ln>
              <a:solidFill>
                <a:schemeClr val="accent2">
                  <a:lumMod val="75000"/>
                </a:schemeClr>
              </a:solidFill>
              <a:latin typeface="Georgia" pitchFamily="18" charset="0"/>
            </a:endParaRPr>
          </a:p>
          <a:p>
            <a:pPr algn="r">
              <a:lnSpc>
                <a:spcPct val="110000"/>
              </a:lnSpc>
            </a:pPr>
            <a:r>
              <a:rPr lang="uk-UA" sz="2000" b="1" i="1" dirty="0" smtClean="0">
                <a:ln>
                  <a:solidFill>
                    <a:srgbClr val="2C2B3D"/>
                  </a:solidFill>
                </a:ln>
                <a:solidFill>
                  <a:schemeClr val="accent2">
                    <a:lumMod val="75000"/>
                  </a:schemeClr>
                </a:solidFill>
                <a:latin typeface="Georgia" pitchFamily="18" charset="0"/>
              </a:rPr>
              <a:t>Той, кому чужі іноземні мови</a:t>
            </a:r>
            <a:r>
              <a:rPr lang="en-US" sz="2000" b="1" i="1" dirty="0" smtClean="0">
                <a:ln>
                  <a:solidFill>
                    <a:srgbClr val="2C2B3D"/>
                  </a:solidFill>
                </a:ln>
                <a:solidFill>
                  <a:schemeClr val="accent2">
                    <a:lumMod val="75000"/>
                  </a:schemeClr>
                </a:solidFill>
                <a:latin typeface="Georgia" pitchFamily="18" charset="0"/>
              </a:rPr>
              <a:t> </a:t>
            </a:r>
            <a:r>
              <a:rPr lang="uk-UA" sz="2000" b="1" i="1" dirty="0" smtClean="0">
                <a:ln>
                  <a:solidFill>
                    <a:srgbClr val="2C2B3D"/>
                  </a:solidFill>
                </a:ln>
                <a:solidFill>
                  <a:schemeClr val="accent2">
                    <a:lumMod val="75000"/>
                  </a:schemeClr>
                </a:solidFill>
                <a:latin typeface="Georgia" pitchFamily="18" charset="0"/>
              </a:rPr>
              <a:t>,</a:t>
            </a:r>
            <a:r>
              <a:rPr lang="en-US" sz="2000" b="1" i="1" dirty="0" smtClean="0">
                <a:ln>
                  <a:solidFill>
                    <a:srgbClr val="2C2B3D"/>
                  </a:solidFill>
                </a:ln>
                <a:solidFill>
                  <a:schemeClr val="accent2">
                    <a:lumMod val="75000"/>
                  </a:schemeClr>
                </a:solidFill>
                <a:latin typeface="Georgia" pitchFamily="18" charset="0"/>
              </a:rPr>
              <a:t> </a:t>
            </a:r>
            <a:r>
              <a:rPr lang="uk-UA" sz="2000" b="1" i="1" dirty="0" smtClean="0">
                <a:ln>
                  <a:solidFill>
                    <a:srgbClr val="2C2B3D"/>
                  </a:solidFill>
                </a:ln>
                <a:solidFill>
                  <a:schemeClr val="accent2">
                    <a:lumMod val="75000"/>
                  </a:schemeClr>
                </a:solidFill>
                <a:latin typeface="Georgia" pitchFamily="18" charset="0"/>
              </a:rPr>
              <a:t>нічого не розуміє у власній .</a:t>
            </a:r>
          </a:p>
          <a:p>
            <a:pPr algn="r">
              <a:lnSpc>
                <a:spcPct val="110000"/>
              </a:lnSpc>
            </a:pPr>
            <a:r>
              <a:rPr lang="uk-UA" sz="2000" b="1" i="1" dirty="0" smtClean="0">
                <a:ln>
                  <a:solidFill>
                    <a:srgbClr val="2C2B3D"/>
                  </a:solidFill>
                </a:ln>
                <a:solidFill>
                  <a:schemeClr val="accent2">
                    <a:lumMod val="75000"/>
                  </a:schemeClr>
                </a:solidFill>
                <a:latin typeface="Georgia" pitchFamily="18" charset="0"/>
              </a:rPr>
              <a:t>Й. В. фон Гете</a:t>
            </a:r>
            <a:endParaRPr lang="uk-UA" sz="2000" b="1" i="1" dirty="0">
              <a:ln>
                <a:solidFill>
                  <a:srgbClr val="2C2B3D"/>
                </a:solidFill>
              </a:ln>
              <a:solidFill>
                <a:schemeClr val="accent2">
                  <a:lumMod val="75000"/>
                </a:schemeClr>
              </a:solidFill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14889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07"/>
          <a:stretch/>
        </p:blipFill>
        <p:spPr>
          <a:xfrm>
            <a:off x="0" y="-18457"/>
            <a:ext cx="9143999" cy="6876457"/>
          </a:xfrm>
          <a:prstGeom prst="rect">
            <a:avLst/>
          </a:prstGeom>
          <a:effectLst/>
        </p:spPr>
      </p:pic>
      <p:pic>
        <p:nvPicPr>
          <p:cNvPr id="6" name="Рисунок 5" descr="№ 1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14135" y="285728"/>
            <a:ext cx="2914857" cy="2914857"/>
          </a:xfrm>
          <a:prstGeom prst="rect">
            <a:avLst/>
          </a:prstGeom>
        </p:spPr>
      </p:pic>
      <p:pic>
        <p:nvPicPr>
          <p:cNvPr id="7" name="Рисунок 6" descr="№ 2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675018" y="1916832"/>
            <a:ext cx="2960878" cy="2960878"/>
          </a:xfrm>
          <a:prstGeom prst="rect">
            <a:avLst/>
          </a:prstGeom>
        </p:spPr>
      </p:pic>
      <p:pic>
        <p:nvPicPr>
          <p:cNvPr id="8" name="Рисунок 7" descr="№ 3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39552" y="3573016"/>
            <a:ext cx="3024336" cy="3024336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2643174" y="476672"/>
            <a:ext cx="6072230" cy="14388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ts val="2200"/>
              </a:lnSpc>
            </a:pPr>
            <a:r>
              <a:rPr lang="ru-RU" sz="1200" b="1" i="1" dirty="0" err="1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  <a:cs typeface="Times New Roman" pitchFamily="18" charset="0"/>
              </a:rPr>
              <a:t>Бориско</a:t>
            </a:r>
            <a:r>
              <a:rPr lang="ru-RU" sz="12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  <a:cs typeface="Times New Roman" pitchFamily="18" charset="0"/>
              </a:rPr>
              <a:t>, Н. Ф. Бизнес-курс немецкого языка / Н. Ф. </a:t>
            </a:r>
            <a:r>
              <a:rPr lang="ru-RU" sz="1200" b="1" i="1" dirty="0" err="1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  <a:cs typeface="Times New Roman" pitchFamily="18" charset="0"/>
              </a:rPr>
              <a:t>Бориско</a:t>
            </a:r>
            <a:r>
              <a:rPr lang="ru-RU" sz="12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  <a:cs typeface="Times New Roman" pitchFamily="18" charset="0"/>
              </a:rPr>
              <a:t>. – К</a:t>
            </a:r>
            <a:r>
              <a:rPr lang="uk-UA" sz="1200" b="1" i="1" dirty="0" err="1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  <a:cs typeface="Times New Roman" pitchFamily="18" charset="0"/>
              </a:rPr>
              <a:t>иїв</a:t>
            </a:r>
            <a:r>
              <a:rPr lang="ru-RU" sz="12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  <a:cs typeface="Times New Roman" pitchFamily="18" charset="0"/>
              </a:rPr>
              <a:t> : </a:t>
            </a:r>
            <a:r>
              <a:rPr lang="ru-RU" sz="1200" b="1" i="1" dirty="0" err="1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  <a:cs typeface="Times New Roman" pitchFamily="18" charset="0"/>
              </a:rPr>
              <a:t>Заповіт</a:t>
            </a:r>
            <a:r>
              <a:rPr lang="ru-RU" sz="12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  <a:cs typeface="Times New Roman" pitchFamily="18" charset="0"/>
              </a:rPr>
              <a:t>, </a:t>
            </a:r>
            <a:r>
              <a:rPr lang="ru-RU" sz="1200" b="1" i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1995</a:t>
            </a:r>
            <a:r>
              <a:rPr lang="ru-RU" sz="12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  <a:cs typeface="Times New Roman" pitchFamily="18" charset="0"/>
              </a:rPr>
              <a:t>. – </a:t>
            </a:r>
            <a:r>
              <a:rPr lang="ru-RU" sz="1200" b="1" i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319 </a:t>
            </a:r>
            <a:r>
              <a:rPr lang="ru-RU" sz="12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  <a:cs typeface="Times New Roman" pitchFamily="18" charset="0"/>
              </a:rPr>
              <a:t>с. </a:t>
            </a:r>
            <a:endParaRPr lang="en-US" sz="1200" b="1" i="1" dirty="0" smtClean="0">
              <a:solidFill>
                <a:schemeClr val="accent2">
                  <a:lumMod val="50000"/>
                </a:schemeClr>
              </a:solidFill>
              <a:latin typeface="Georgia" pitchFamily="18" charset="0"/>
              <a:cs typeface="Times New Roman" pitchFamily="18" charset="0"/>
            </a:endParaRPr>
          </a:p>
          <a:p>
            <a:pPr indent="457200" algn="just">
              <a:lnSpc>
                <a:spcPts val="2200"/>
              </a:lnSpc>
            </a:pPr>
            <a:r>
              <a:rPr lang="ru-RU" sz="1200" b="1" i="1" dirty="0" smtClean="0">
                <a:latin typeface="Georgia" pitchFamily="18" charset="0"/>
                <a:cs typeface="Times New Roman" pitchFamily="18" charset="0"/>
              </a:rPr>
              <a:t>Книга рассчитана на широкий круг изучающих немецкий язык в вузе, на курсах или самостоятельно. </a:t>
            </a:r>
          </a:p>
          <a:p>
            <a:pPr indent="457200" algn="just">
              <a:lnSpc>
                <a:spcPts val="1700"/>
              </a:lnSpc>
            </a:pPr>
            <a:r>
              <a:rPr lang="ru-RU" sz="1200" b="1" i="1" dirty="0" smtClean="0">
                <a:latin typeface="Georgia" pitchFamily="18" charset="0"/>
                <a:cs typeface="Times New Roman" pitchFamily="18" charset="0"/>
              </a:rPr>
              <a:t>   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2928926" y="1793815"/>
            <a:ext cx="5786478" cy="20672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ts val="2200"/>
              </a:lnSpc>
            </a:pPr>
            <a:r>
              <a:rPr lang="ru-RU" sz="1200" b="1" i="1" dirty="0" err="1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  <a:cs typeface="Times New Roman" pitchFamily="18" charset="0"/>
              </a:rPr>
              <a:t>Вяхк</a:t>
            </a:r>
            <a:r>
              <a:rPr lang="ru-RU" sz="12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  <a:cs typeface="Times New Roman" pitchFamily="18" charset="0"/>
              </a:rPr>
              <a:t>, І. А. Німецька </a:t>
            </a:r>
            <a:r>
              <a:rPr lang="ru-RU" sz="1200" b="1" i="1" dirty="0" err="1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  <a:cs typeface="Times New Roman" pitchFamily="18" charset="0"/>
              </a:rPr>
              <a:t>мова</a:t>
            </a:r>
            <a:r>
              <a:rPr lang="ru-RU" sz="12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  <a:cs typeface="Times New Roman" pitchFamily="18" charset="0"/>
              </a:rPr>
              <a:t> за </a:t>
            </a:r>
            <a:r>
              <a:rPr lang="ru-RU" sz="1200" b="1" i="1" dirty="0" err="1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  <a:cs typeface="Times New Roman" pitchFamily="18" charset="0"/>
              </a:rPr>
              <a:t>професійним</a:t>
            </a:r>
            <a:r>
              <a:rPr lang="ru-RU" sz="12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  <a:cs typeface="Times New Roman" pitchFamily="18" charset="0"/>
              </a:rPr>
              <a:t> </a:t>
            </a:r>
            <a:r>
              <a:rPr lang="ru-RU" sz="1200" b="1" i="1" dirty="0" err="1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  <a:cs typeface="Times New Roman" pitchFamily="18" charset="0"/>
              </a:rPr>
              <a:t>спрямуванням</a:t>
            </a:r>
            <a:r>
              <a:rPr lang="ru-RU" sz="12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  <a:cs typeface="Times New Roman" pitchFamily="18" charset="0"/>
              </a:rPr>
              <a:t> = </a:t>
            </a:r>
            <a:r>
              <a:rPr lang="en-US" sz="12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  <a:cs typeface="Times New Roman" pitchFamily="18" charset="0"/>
              </a:rPr>
              <a:t>Deutsch in </a:t>
            </a:r>
            <a:r>
              <a:rPr lang="en-US" sz="1200" b="1" i="1" dirty="0" err="1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  <a:cs typeface="Times New Roman" pitchFamily="18" charset="0"/>
              </a:rPr>
              <a:t>der</a:t>
            </a:r>
            <a:r>
              <a:rPr lang="en-US" sz="12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  <a:cs typeface="Times New Roman" pitchFamily="18" charset="0"/>
              </a:rPr>
              <a:t> </a:t>
            </a:r>
            <a:r>
              <a:rPr lang="en-US" sz="1200" b="1" i="1" dirty="0" err="1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  <a:cs typeface="Times New Roman" pitchFamily="18" charset="0"/>
              </a:rPr>
              <a:t>Computerumwelt</a:t>
            </a:r>
            <a:r>
              <a:rPr lang="en-US" sz="12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  <a:cs typeface="Times New Roman" pitchFamily="18" charset="0"/>
              </a:rPr>
              <a:t> : </a:t>
            </a:r>
            <a:r>
              <a:rPr lang="ru-RU" sz="1200" b="1" i="1" dirty="0" err="1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  <a:cs typeface="Times New Roman" pitchFamily="18" charset="0"/>
              </a:rPr>
              <a:t>навчальний</a:t>
            </a:r>
            <a:r>
              <a:rPr lang="ru-RU" sz="12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  <a:cs typeface="Times New Roman" pitchFamily="18" charset="0"/>
              </a:rPr>
              <a:t> </a:t>
            </a:r>
            <a:r>
              <a:rPr lang="ru-RU" sz="1200" b="1" i="1" dirty="0" err="1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  <a:cs typeface="Times New Roman" pitchFamily="18" charset="0"/>
              </a:rPr>
              <a:t>посібник</a:t>
            </a:r>
            <a:r>
              <a:rPr lang="ru-RU" sz="12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  <a:cs typeface="Times New Roman" pitchFamily="18" charset="0"/>
              </a:rPr>
              <a:t> / І. А. </a:t>
            </a:r>
            <a:r>
              <a:rPr lang="ru-RU" sz="1200" b="1" i="1" dirty="0" err="1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  <a:cs typeface="Times New Roman" pitchFamily="18" charset="0"/>
              </a:rPr>
              <a:t>Вяхк</a:t>
            </a:r>
            <a:r>
              <a:rPr lang="ru-RU" sz="12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  <a:cs typeface="Times New Roman" pitchFamily="18" charset="0"/>
              </a:rPr>
              <a:t>, І. С. Степанова ; ВНТУ. – </a:t>
            </a:r>
            <a:r>
              <a:rPr lang="ru-RU" sz="1200" b="1" i="1" dirty="0" err="1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  <a:cs typeface="Times New Roman" pitchFamily="18" charset="0"/>
              </a:rPr>
              <a:t>Вінниця</a:t>
            </a:r>
            <a:r>
              <a:rPr lang="ru-RU" sz="12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  <a:cs typeface="Times New Roman" pitchFamily="18" charset="0"/>
              </a:rPr>
              <a:t> : ВНТУ, </a:t>
            </a:r>
            <a:r>
              <a:rPr lang="ru-RU" sz="1200" b="1" i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2012</a:t>
            </a:r>
            <a:r>
              <a:rPr lang="ru-RU" sz="12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  <a:cs typeface="Times New Roman" pitchFamily="18" charset="0"/>
              </a:rPr>
              <a:t>. – </a:t>
            </a:r>
            <a:r>
              <a:rPr lang="ru-RU" sz="1200" b="1" i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162</a:t>
            </a:r>
            <a:r>
              <a:rPr lang="ru-RU" sz="12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  <a:cs typeface="Times New Roman" pitchFamily="18" charset="0"/>
              </a:rPr>
              <a:t> с.</a:t>
            </a:r>
            <a:endParaRPr lang="en-US" sz="1200" b="1" i="1" dirty="0" smtClean="0">
              <a:solidFill>
                <a:schemeClr val="accent2">
                  <a:lumMod val="50000"/>
                </a:schemeClr>
              </a:solidFill>
              <a:latin typeface="Georgia" pitchFamily="18" charset="0"/>
              <a:cs typeface="Times New Roman" pitchFamily="18" charset="0"/>
            </a:endParaRPr>
          </a:p>
          <a:p>
            <a:pPr indent="457200" algn="just">
              <a:lnSpc>
                <a:spcPts val="2200"/>
              </a:lnSpc>
            </a:pPr>
            <a:r>
              <a:rPr lang="uk-UA" sz="1200" b="1" i="1" dirty="0" smtClean="0">
                <a:latin typeface="Georgia" pitchFamily="18" charset="0"/>
              </a:rPr>
              <a:t>Мета даного навчального посібника полягає в тому, щоб сформувати іншомовну компетентність у студентів, які здобувають професії, пов'язані з інформаційними технологіями, комп'ютерною технікою, автоматизованими системами.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2771800" y="3887951"/>
            <a:ext cx="5943604" cy="23493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ts val="2200"/>
              </a:lnSpc>
            </a:pPr>
            <a:r>
              <a:rPr lang="uk-UA" sz="1200" b="1" i="1" dirty="0" err="1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  <a:cs typeface="Times New Roman" pitchFamily="18" charset="0"/>
              </a:rPr>
              <a:t>Дубнова-Кольварская</a:t>
            </a:r>
            <a:r>
              <a:rPr lang="uk-UA" sz="12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  <a:cs typeface="Times New Roman" pitchFamily="18" charset="0"/>
              </a:rPr>
              <a:t>, Е. Н. Учитесь </a:t>
            </a:r>
            <a:r>
              <a:rPr lang="uk-UA" sz="1200" b="1" i="1" dirty="0" err="1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  <a:cs typeface="Times New Roman" pitchFamily="18" charset="0"/>
              </a:rPr>
              <a:t>читать</a:t>
            </a:r>
            <a:r>
              <a:rPr lang="uk-UA" sz="12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  <a:cs typeface="Times New Roman" pitchFamily="18" charset="0"/>
              </a:rPr>
              <a:t> </a:t>
            </a:r>
            <a:r>
              <a:rPr lang="uk-UA" sz="1200" b="1" i="1" dirty="0" err="1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  <a:cs typeface="Times New Roman" pitchFamily="18" charset="0"/>
              </a:rPr>
              <a:t>литературу</a:t>
            </a:r>
            <a:r>
              <a:rPr lang="uk-UA" sz="12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  <a:cs typeface="Times New Roman" pitchFamily="18" charset="0"/>
              </a:rPr>
              <a:t> по </a:t>
            </a:r>
            <a:r>
              <a:rPr lang="uk-UA" sz="1200" b="1" i="1" dirty="0" err="1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  <a:cs typeface="Times New Roman" pitchFamily="18" charset="0"/>
              </a:rPr>
              <a:t>специальности</a:t>
            </a:r>
            <a:r>
              <a:rPr lang="uk-UA" sz="12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  <a:cs typeface="Times New Roman" pitchFamily="18" charset="0"/>
              </a:rPr>
              <a:t> : </a:t>
            </a:r>
            <a:r>
              <a:rPr lang="ru-RU" sz="1200" b="1" i="1" dirty="0" err="1">
                <a:solidFill>
                  <a:schemeClr val="accent2">
                    <a:lumMod val="50000"/>
                  </a:schemeClr>
                </a:solidFill>
                <a:latin typeface="Georgia" pitchFamily="18" charset="0"/>
                <a:cs typeface="Times New Roman" pitchFamily="18" charset="0"/>
              </a:rPr>
              <a:t>п</a:t>
            </a:r>
            <a:r>
              <a:rPr lang="uk-UA" sz="1200" b="1" i="1" dirty="0" err="1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  <a:cs typeface="Times New Roman" pitchFamily="18" charset="0"/>
              </a:rPr>
              <a:t>особие</a:t>
            </a:r>
            <a:r>
              <a:rPr lang="uk-UA" sz="12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  <a:cs typeface="Times New Roman" pitchFamily="18" charset="0"/>
              </a:rPr>
              <a:t> по </a:t>
            </a:r>
            <a:r>
              <a:rPr lang="uk-UA" sz="1200" b="1" i="1" dirty="0" err="1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  <a:cs typeface="Times New Roman" pitchFamily="18" charset="0"/>
              </a:rPr>
              <a:t>немецкому</a:t>
            </a:r>
            <a:r>
              <a:rPr lang="uk-UA" sz="12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  <a:cs typeface="Times New Roman" pitchFamily="18" charset="0"/>
              </a:rPr>
              <a:t> </a:t>
            </a:r>
            <a:r>
              <a:rPr lang="uk-UA" sz="1200" b="1" i="1" dirty="0" err="1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  <a:cs typeface="Times New Roman" pitchFamily="18" charset="0"/>
              </a:rPr>
              <a:t>языку</a:t>
            </a:r>
            <a:r>
              <a:rPr lang="uk-UA" sz="12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  <a:cs typeface="Times New Roman" pitchFamily="18" charset="0"/>
              </a:rPr>
              <a:t> для </a:t>
            </a:r>
            <a:r>
              <a:rPr lang="uk-UA" sz="1200" b="1" i="1" dirty="0" err="1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  <a:cs typeface="Times New Roman" pitchFamily="18" charset="0"/>
              </a:rPr>
              <a:t>технических</a:t>
            </a:r>
            <a:r>
              <a:rPr lang="uk-UA" sz="12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  <a:cs typeface="Times New Roman" pitchFamily="18" charset="0"/>
              </a:rPr>
              <a:t> </a:t>
            </a:r>
            <a:r>
              <a:rPr lang="uk-UA" sz="1200" b="1" i="1" dirty="0" err="1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  <a:cs typeface="Times New Roman" pitchFamily="18" charset="0"/>
              </a:rPr>
              <a:t>вузов</a:t>
            </a:r>
            <a:r>
              <a:rPr lang="uk-UA" sz="12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  <a:cs typeface="Times New Roman" pitchFamily="18" charset="0"/>
              </a:rPr>
              <a:t> / Е. Н. </a:t>
            </a:r>
            <a:r>
              <a:rPr lang="uk-UA" sz="1200" b="1" i="1" dirty="0" err="1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  <a:cs typeface="Times New Roman" pitchFamily="18" charset="0"/>
              </a:rPr>
              <a:t>Дубнова-Кольварская</a:t>
            </a:r>
            <a:r>
              <a:rPr lang="uk-UA" sz="12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  <a:cs typeface="Times New Roman" pitchFamily="18" charset="0"/>
              </a:rPr>
              <a:t>, Р. И. Котова. </a:t>
            </a:r>
            <a:r>
              <a:rPr lang="ru-RU" sz="12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  <a:cs typeface="Times New Roman" pitchFamily="18" charset="0"/>
              </a:rPr>
              <a:t>–</a:t>
            </a:r>
            <a:r>
              <a:rPr lang="uk-UA" sz="12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  <a:cs typeface="Times New Roman" pitchFamily="18" charset="0"/>
              </a:rPr>
              <a:t> Москва : </a:t>
            </a:r>
            <a:r>
              <a:rPr lang="uk-UA" sz="1200" b="1" i="1" dirty="0" err="1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  <a:cs typeface="Times New Roman" pitchFamily="18" charset="0"/>
              </a:rPr>
              <a:t>Высшая</a:t>
            </a:r>
            <a:r>
              <a:rPr lang="uk-UA" sz="12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  <a:cs typeface="Times New Roman" pitchFamily="18" charset="0"/>
              </a:rPr>
              <a:t> школа, </a:t>
            </a:r>
            <a:r>
              <a:rPr lang="uk-UA" sz="1200" b="1" i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2005. </a:t>
            </a:r>
            <a:r>
              <a:rPr lang="ru-RU" sz="12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  <a:cs typeface="Times New Roman" pitchFamily="18" charset="0"/>
              </a:rPr>
              <a:t>–</a:t>
            </a:r>
            <a:r>
              <a:rPr lang="uk-UA" sz="12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  <a:cs typeface="Times New Roman" pitchFamily="18" charset="0"/>
              </a:rPr>
              <a:t> </a:t>
            </a:r>
            <a:r>
              <a:rPr lang="uk-UA" sz="1200" b="1" i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336</a:t>
            </a:r>
            <a:r>
              <a:rPr lang="uk-UA" sz="12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  <a:cs typeface="Times New Roman" pitchFamily="18" charset="0"/>
              </a:rPr>
              <a:t> с. </a:t>
            </a:r>
            <a:r>
              <a:rPr lang="ru-RU" sz="12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  <a:cs typeface="Times New Roman" pitchFamily="18" charset="0"/>
              </a:rPr>
              <a:t>–</a:t>
            </a:r>
            <a:r>
              <a:rPr lang="uk-UA" sz="12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  <a:cs typeface="Times New Roman" pitchFamily="18" charset="0"/>
              </a:rPr>
              <a:t> (Для </a:t>
            </a:r>
            <a:r>
              <a:rPr lang="uk-UA" sz="1200" b="1" i="1" dirty="0" err="1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  <a:cs typeface="Times New Roman" pitchFamily="18" charset="0"/>
              </a:rPr>
              <a:t>высших</a:t>
            </a:r>
            <a:r>
              <a:rPr lang="uk-UA" sz="12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  <a:cs typeface="Times New Roman" pitchFamily="18" charset="0"/>
              </a:rPr>
              <a:t> </a:t>
            </a:r>
            <a:r>
              <a:rPr lang="uk-UA" sz="1200" b="1" i="1" dirty="0" err="1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  <a:cs typeface="Times New Roman" pitchFamily="18" charset="0"/>
              </a:rPr>
              <a:t>учебных</a:t>
            </a:r>
            <a:r>
              <a:rPr lang="uk-UA" sz="12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  <a:cs typeface="Times New Roman" pitchFamily="18" charset="0"/>
              </a:rPr>
              <a:t> заведений). </a:t>
            </a:r>
            <a:endParaRPr lang="en-US" sz="1200" b="1" i="1" dirty="0" smtClean="0">
              <a:solidFill>
                <a:schemeClr val="accent2">
                  <a:lumMod val="50000"/>
                </a:schemeClr>
              </a:solidFill>
              <a:latin typeface="Georgia" pitchFamily="18" charset="0"/>
              <a:cs typeface="Times New Roman" pitchFamily="18" charset="0"/>
            </a:endParaRPr>
          </a:p>
          <a:p>
            <a:pPr indent="457200" algn="just">
              <a:lnSpc>
                <a:spcPts val="2200"/>
              </a:lnSpc>
            </a:pPr>
            <a:r>
              <a:rPr lang="ru-RU" sz="1200" b="1" i="1" dirty="0" smtClean="0">
                <a:latin typeface="Georgia" pitchFamily="18" charset="0"/>
                <a:cs typeface="Times New Roman" pitchFamily="18" charset="0"/>
              </a:rPr>
              <a:t>Цель пособия – систематизация и углубление знаний немецкого языка и развитие навыков самостоятельной работы с оригинальной научно-технической литературой по широкому профилю технических вузов.</a:t>
            </a:r>
            <a:endParaRPr lang="uk-UA" sz="1200" b="1" i="1" dirty="0" smtClean="0">
              <a:latin typeface="Georgia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77450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07"/>
          <a:stretch/>
        </p:blipFill>
        <p:spPr>
          <a:xfrm>
            <a:off x="0" y="-18457"/>
            <a:ext cx="9143999" cy="6876457"/>
          </a:xfrm>
          <a:prstGeom prst="rect">
            <a:avLst/>
          </a:prstGeom>
          <a:effectLst/>
        </p:spPr>
      </p:pic>
      <p:pic>
        <p:nvPicPr>
          <p:cNvPr id="5" name="Рисунок 4" descr="№ 4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0034" y="214290"/>
            <a:ext cx="3071834" cy="3071834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857488" y="548680"/>
            <a:ext cx="5962984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ts val="2200"/>
              </a:lnSpc>
            </a:pPr>
            <a:r>
              <a:rPr lang="ru-RU" sz="1200" b="1" i="1" dirty="0" err="1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Кияк</a:t>
            </a:r>
            <a:r>
              <a:rPr lang="ru-RU" sz="12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Т. Р. </a:t>
            </a:r>
            <a:r>
              <a:rPr lang="ru-RU" sz="1200" b="1" i="1" dirty="0" err="1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Теорія</a:t>
            </a:r>
            <a:r>
              <a:rPr lang="ru-RU" sz="12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і практика перекладу (</a:t>
            </a:r>
            <a:r>
              <a:rPr lang="ru-RU" sz="1200" b="1" i="1" dirty="0" err="1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німецька</a:t>
            </a:r>
            <a:r>
              <a:rPr lang="ru-RU" sz="12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</a:t>
            </a:r>
            <a:r>
              <a:rPr lang="ru-RU" sz="1200" b="1" i="1" dirty="0" err="1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мова</a:t>
            </a:r>
            <a:r>
              <a:rPr lang="ru-RU" sz="12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) : </a:t>
            </a:r>
            <a:r>
              <a:rPr lang="ru-RU" sz="1200" b="1" i="1" dirty="0" err="1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п</a:t>
            </a:r>
            <a:r>
              <a:rPr lang="ru-RU" sz="1200" b="1" i="1" dirty="0" err="1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ідручник</a:t>
            </a:r>
            <a:r>
              <a:rPr lang="ru-RU" sz="12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/ Т. Р. </a:t>
            </a:r>
            <a:r>
              <a:rPr lang="ru-RU" sz="1200" b="1" i="1" dirty="0" err="1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Кияк</a:t>
            </a:r>
            <a:r>
              <a:rPr lang="ru-RU" sz="12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, А. М. </a:t>
            </a:r>
            <a:r>
              <a:rPr lang="ru-RU" sz="1200" b="1" i="1" dirty="0" err="1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Науменко</a:t>
            </a:r>
            <a:r>
              <a:rPr lang="ru-RU" sz="12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, О. Д. </a:t>
            </a:r>
            <a:r>
              <a:rPr lang="ru-RU" sz="1200" b="1" i="1" dirty="0" err="1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Огуй</a:t>
            </a:r>
            <a:r>
              <a:rPr lang="ru-RU" sz="12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. </a:t>
            </a:r>
            <a:r>
              <a:rPr lang="ru-RU" sz="12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  <a:cs typeface="Times New Roman" pitchFamily="18" charset="0"/>
              </a:rPr>
              <a:t>–</a:t>
            </a:r>
            <a:r>
              <a:rPr lang="ru-RU" sz="12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</a:t>
            </a:r>
            <a:r>
              <a:rPr lang="ru-RU" sz="1200" b="1" i="1" dirty="0" err="1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Вінниця</a:t>
            </a:r>
            <a:r>
              <a:rPr lang="ru-RU" sz="12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: Нова книга, </a:t>
            </a:r>
            <a:r>
              <a:rPr lang="ru-RU" sz="1200" b="1" i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2006</a:t>
            </a:r>
            <a:r>
              <a:rPr lang="ru-RU" sz="12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. </a:t>
            </a:r>
            <a:r>
              <a:rPr lang="ru-RU" sz="12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  <a:cs typeface="Times New Roman" pitchFamily="18" charset="0"/>
              </a:rPr>
              <a:t>–</a:t>
            </a:r>
            <a:r>
              <a:rPr lang="ru-RU" sz="12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</a:t>
            </a:r>
            <a:r>
              <a:rPr lang="ru-RU" sz="1200" b="1" i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592</a:t>
            </a:r>
            <a:r>
              <a:rPr lang="ru-RU" sz="12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с. </a:t>
            </a:r>
            <a:endParaRPr lang="en-US" sz="1200" b="1" i="1" dirty="0" smtClean="0">
              <a:solidFill>
                <a:schemeClr val="accent2">
                  <a:lumMod val="50000"/>
                </a:schemeClr>
              </a:solidFill>
              <a:latin typeface="Georgia" pitchFamily="18" charset="0"/>
            </a:endParaRPr>
          </a:p>
          <a:p>
            <a:pPr indent="457200" algn="just">
              <a:lnSpc>
                <a:spcPts val="2200"/>
              </a:lnSpc>
            </a:pPr>
            <a:r>
              <a:rPr lang="ru-RU" sz="1200" b="1" i="1" dirty="0" err="1" smtClean="0">
                <a:latin typeface="Georgia" pitchFamily="18" charset="0"/>
              </a:rPr>
              <a:t>Підручник</a:t>
            </a:r>
            <a:r>
              <a:rPr lang="ru-RU" sz="1200" b="1" i="1" dirty="0" smtClean="0">
                <a:latin typeface="Georgia" pitchFamily="18" charset="0"/>
              </a:rPr>
              <a:t> </a:t>
            </a:r>
            <a:r>
              <a:rPr lang="ru-RU" sz="1200" b="1" i="1" dirty="0" err="1" smtClean="0">
                <a:latin typeface="Georgia" pitchFamily="18" charset="0"/>
              </a:rPr>
              <a:t>відзначається</a:t>
            </a:r>
            <a:r>
              <a:rPr lang="ru-RU" sz="1200" b="1" i="1" dirty="0" smtClean="0">
                <a:latin typeface="Georgia" pitchFamily="18" charset="0"/>
              </a:rPr>
              <a:t> </a:t>
            </a:r>
            <a:r>
              <a:rPr lang="ru-RU" sz="1200" b="1" i="1" dirty="0" err="1" smtClean="0">
                <a:latin typeface="Georgia" pitchFamily="18" charset="0"/>
              </a:rPr>
              <a:t>всеосяжністю</a:t>
            </a:r>
            <a:r>
              <a:rPr lang="ru-RU" sz="1200" b="1" i="1" dirty="0" smtClean="0">
                <a:latin typeface="Georgia" pitchFamily="18" charset="0"/>
              </a:rPr>
              <a:t> </a:t>
            </a:r>
            <a:r>
              <a:rPr lang="ru-RU" sz="1200" b="1" i="1" dirty="0" err="1" smtClean="0">
                <a:latin typeface="Georgia" pitchFamily="18" charset="0"/>
              </a:rPr>
              <a:t>перекладознавчої</a:t>
            </a:r>
            <a:r>
              <a:rPr lang="ru-RU" sz="1200" b="1" i="1" dirty="0" smtClean="0">
                <a:latin typeface="Georgia" pitchFamily="18" charset="0"/>
              </a:rPr>
              <a:t> проблематики і </a:t>
            </a:r>
            <a:r>
              <a:rPr lang="ru-RU" sz="1200" b="1" i="1" dirty="0" err="1" smtClean="0">
                <a:latin typeface="Georgia" pitchFamily="18" charset="0"/>
              </a:rPr>
              <a:t>практичністю</a:t>
            </a:r>
            <a:r>
              <a:rPr lang="ru-RU" sz="1200" b="1" i="1" dirty="0" smtClean="0">
                <a:latin typeface="Georgia" pitchFamily="18" charset="0"/>
              </a:rPr>
              <a:t>  </a:t>
            </a:r>
            <a:r>
              <a:rPr lang="ru-RU" sz="1200" b="1" i="1" dirty="0" err="1" smtClean="0">
                <a:latin typeface="Georgia" pitchFamily="18" charset="0"/>
              </a:rPr>
              <a:t>спрямування</a:t>
            </a:r>
            <a:r>
              <a:rPr lang="ru-RU" sz="1200" b="1" i="1" dirty="0" smtClean="0">
                <a:latin typeface="Georgia" pitchFamily="18" charset="0"/>
              </a:rPr>
              <a:t>.</a:t>
            </a:r>
            <a:endParaRPr lang="ru-RU" sz="1200" b="1" i="1" dirty="0" smtClean="0">
              <a:solidFill>
                <a:schemeClr val="accent2">
                  <a:lumMod val="50000"/>
                </a:schemeClr>
              </a:solidFill>
              <a:latin typeface="Georgia" pitchFamily="18" charset="0"/>
            </a:endParaRPr>
          </a:p>
          <a:p>
            <a:pPr indent="457200" algn="just">
              <a:lnSpc>
                <a:spcPts val="2200"/>
              </a:lnSpc>
            </a:pPr>
            <a:endParaRPr lang="ru-RU" sz="1200" b="1" i="1" dirty="0" smtClean="0">
              <a:solidFill>
                <a:schemeClr val="accent2">
                  <a:lumMod val="50000"/>
                </a:schemeClr>
              </a:solidFill>
              <a:latin typeface="Georgia" pitchFamily="18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2544" y="1785926"/>
            <a:ext cx="3046514" cy="3046514"/>
          </a:xfrm>
          <a:prstGeom prst="rect">
            <a:avLst/>
          </a:prstGeom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974" y="3519480"/>
            <a:ext cx="3247770" cy="3247770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3131840" y="2219960"/>
            <a:ext cx="5688632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ts val="2200"/>
              </a:lnSpc>
            </a:pPr>
            <a:r>
              <a:rPr lang="ru-RU" sz="1200" b="1" i="1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Козырева, И. В</a:t>
            </a:r>
            <a:r>
              <a:rPr lang="ru-RU" sz="12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. </a:t>
            </a:r>
            <a:r>
              <a:rPr lang="ru-RU" sz="1200" b="1" i="1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Начинаем изучать немецкий язык </a:t>
            </a:r>
            <a:r>
              <a:rPr lang="ru-RU" sz="12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: пособие </a:t>
            </a:r>
            <a:r>
              <a:rPr lang="ru-RU" sz="1200" b="1" i="1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для самообразования</a:t>
            </a:r>
            <a:r>
              <a:rPr lang="ru-RU" sz="12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. Учебное </a:t>
            </a:r>
            <a:r>
              <a:rPr lang="ru-RU" sz="1200" b="1" i="1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пособие / И. В. Козырева, О. Г. Козьмин. </a:t>
            </a:r>
            <a:r>
              <a:rPr lang="ru-RU" sz="1200" b="1" i="1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  <a:cs typeface="Times New Roman" pitchFamily="18" charset="0"/>
              </a:rPr>
              <a:t>– </a:t>
            </a:r>
            <a:r>
              <a:rPr lang="ru-RU" sz="12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  <a:cs typeface="Times New Roman" pitchFamily="18" charset="0"/>
              </a:rPr>
              <a:t> </a:t>
            </a:r>
            <a:r>
              <a:rPr lang="ru-RU" sz="12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Москва </a:t>
            </a:r>
            <a:r>
              <a:rPr lang="ru-RU" sz="1200" b="1" i="1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: </a:t>
            </a:r>
            <a:r>
              <a:rPr lang="ru-RU" sz="12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Высшая </a:t>
            </a:r>
            <a:r>
              <a:rPr lang="ru-RU" sz="1200" b="1" i="1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школа, </a:t>
            </a:r>
            <a:r>
              <a:rPr lang="ru-RU" sz="1200" b="1" i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1988</a:t>
            </a:r>
            <a:r>
              <a:rPr lang="ru-RU" sz="1200" b="1" i="1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. </a:t>
            </a:r>
            <a:r>
              <a:rPr lang="ru-RU" sz="12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  <a:cs typeface="Times New Roman" pitchFamily="18" charset="0"/>
              </a:rPr>
              <a:t>–</a:t>
            </a:r>
            <a:r>
              <a:rPr lang="ru-RU" sz="12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</a:t>
            </a:r>
            <a:r>
              <a:rPr lang="ru-RU" sz="1200" b="1" i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272 </a:t>
            </a:r>
            <a:r>
              <a:rPr lang="ru-RU" sz="12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с</a:t>
            </a:r>
            <a:r>
              <a:rPr lang="ru-RU" sz="1200" b="1" i="1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. </a:t>
            </a:r>
          </a:p>
          <a:p>
            <a:pPr indent="457200" algn="just">
              <a:lnSpc>
                <a:spcPts val="2200"/>
              </a:lnSpc>
            </a:pPr>
            <a:r>
              <a:rPr lang="ru-RU" sz="1200" b="1" i="1" dirty="0">
                <a:latin typeface="Georgia" pitchFamily="18" charset="0"/>
              </a:rPr>
              <a:t>   Начальный интенсивный курс немецкого языка построен с учетом комплексного обучения всем видам речевой деятельности</a:t>
            </a:r>
            <a:r>
              <a:rPr lang="ru-RU" sz="1200" b="1" i="1" dirty="0" smtClean="0">
                <a:latin typeface="Georgia" pitchFamily="18" charset="0"/>
              </a:rPr>
              <a:t>. </a:t>
            </a:r>
            <a:endParaRPr lang="uk-UA" sz="1200" b="1" i="1" dirty="0">
              <a:latin typeface="Georgia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843808" y="4308192"/>
            <a:ext cx="5904656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ts val="2200"/>
              </a:lnSpc>
            </a:pPr>
            <a:r>
              <a:rPr lang="ru-RU" sz="1200" b="1" i="1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Крылова, Н. </a:t>
            </a:r>
            <a:r>
              <a:rPr lang="ru-RU" sz="12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И. Деловой </a:t>
            </a:r>
            <a:r>
              <a:rPr lang="ru-RU" sz="1200" b="1" i="1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немецкий язык </a:t>
            </a:r>
            <a:r>
              <a:rPr lang="ru-RU" sz="12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: </a:t>
            </a:r>
            <a:r>
              <a:rPr lang="ru-RU" sz="1200" b="1" i="1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Экономическая и коммерческая информация</a:t>
            </a:r>
            <a:r>
              <a:rPr lang="ru-RU" sz="12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: учебное </a:t>
            </a:r>
            <a:r>
              <a:rPr lang="ru-RU" sz="1200" b="1" i="1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пособие / Н. И. Крылова. </a:t>
            </a:r>
            <a:r>
              <a:rPr lang="ru-RU" sz="1200" b="1" i="1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  <a:cs typeface="Times New Roman" pitchFamily="18" charset="0"/>
              </a:rPr>
              <a:t>– </a:t>
            </a:r>
            <a:r>
              <a:rPr lang="ru-RU" sz="12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  <a:cs typeface="Times New Roman" pitchFamily="18" charset="0"/>
              </a:rPr>
              <a:t> </a:t>
            </a:r>
            <a:r>
              <a:rPr lang="ru-RU" sz="12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Москва. : </a:t>
            </a:r>
            <a:r>
              <a:rPr lang="ru-RU" sz="1200" b="1" i="1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НВИ-Тезаурус, </a:t>
            </a:r>
            <a:r>
              <a:rPr lang="ru-RU" sz="1200" b="1" i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2001</a:t>
            </a:r>
            <a:r>
              <a:rPr lang="ru-RU" sz="1200" b="1" i="1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. </a:t>
            </a:r>
            <a:r>
              <a:rPr lang="ru-RU" sz="1200" b="1" i="1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  <a:cs typeface="Times New Roman" pitchFamily="18" charset="0"/>
              </a:rPr>
              <a:t>– </a:t>
            </a:r>
            <a:r>
              <a:rPr lang="ru-RU" sz="12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  <a:cs typeface="Times New Roman" pitchFamily="18" charset="0"/>
              </a:rPr>
              <a:t> </a:t>
            </a:r>
            <a:r>
              <a:rPr lang="ru-RU" sz="1200" b="1" i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232</a:t>
            </a:r>
            <a:r>
              <a:rPr lang="ru-RU" sz="12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</a:t>
            </a:r>
            <a:r>
              <a:rPr lang="ru-RU" sz="1200" b="1" i="1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с</a:t>
            </a:r>
            <a:r>
              <a:rPr lang="ru-RU" sz="12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.</a:t>
            </a:r>
          </a:p>
          <a:p>
            <a:pPr indent="457200" algn="just">
              <a:lnSpc>
                <a:spcPts val="2200"/>
              </a:lnSpc>
            </a:pPr>
            <a:r>
              <a:rPr lang="ru-RU" sz="1200" b="1" i="1" dirty="0" smtClean="0">
                <a:latin typeface="Georgia" pitchFamily="18" charset="0"/>
              </a:rPr>
              <a:t>Задача данного пособия – обучение чтению текстов из сферы экономики и коммерции с целью извлечения необходимой для бизнесмена информации.</a:t>
            </a:r>
            <a:endParaRPr lang="ru-RU" sz="1200" b="1" i="1" dirty="0"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96258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07"/>
          <a:stretch/>
        </p:blipFill>
        <p:spPr>
          <a:xfrm>
            <a:off x="0" y="-18457"/>
            <a:ext cx="9143999" cy="6876457"/>
          </a:xfrm>
          <a:prstGeom prst="rect">
            <a:avLst/>
          </a:prstGeom>
          <a:effectLst/>
        </p:spPr>
      </p:pic>
      <p:pic>
        <p:nvPicPr>
          <p:cNvPr id="10" name="Рисунок 9" descr="№ 10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625652" y="3996023"/>
            <a:ext cx="2517361" cy="2517361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2915816" y="2132856"/>
            <a:ext cx="5904656" cy="20672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ts val="2200"/>
              </a:lnSpc>
            </a:pPr>
            <a:r>
              <a:rPr lang="ru-RU" sz="12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Практична </a:t>
            </a:r>
            <a:r>
              <a:rPr lang="ru-RU" sz="1200" b="1" i="1" dirty="0" err="1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граматика</a:t>
            </a:r>
            <a:r>
              <a:rPr lang="ru-RU" sz="12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</a:t>
            </a:r>
            <a:r>
              <a:rPr lang="ru-RU" sz="1200" b="1" i="1" dirty="0" err="1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німецької</a:t>
            </a:r>
            <a:r>
              <a:rPr lang="ru-RU" sz="12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</a:t>
            </a:r>
            <a:r>
              <a:rPr lang="ru-RU" sz="1200" b="1" i="1" dirty="0" err="1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мови</a:t>
            </a:r>
            <a:r>
              <a:rPr lang="ru-RU" sz="12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= </a:t>
            </a:r>
            <a:r>
              <a:rPr lang="en-US" sz="12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Grammatik : </a:t>
            </a:r>
            <a:r>
              <a:rPr lang="ru-RU" sz="1200" b="1" i="1" dirty="0" err="1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комунікативні</a:t>
            </a:r>
            <a:r>
              <a:rPr lang="ru-RU" sz="12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</a:t>
            </a:r>
            <a:r>
              <a:rPr lang="ru-RU" sz="1200" b="1" i="1" dirty="0" err="1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вправи</a:t>
            </a:r>
            <a:r>
              <a:rPr lang="ru-RU" sz="12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</a:t>
            </a:r>
            <a:r>
              <a:rPr lang="ru-RU" sz="1200" b="1" i="1" dirty="0" err="1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і</a:t>
            </a:r>
            <a:r>
              <a:rPr lang="ru-RU" sz="12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</a:t>
            </a:r>
            <a:r>
              <a:rPr lang="ru-RU" sz="1200" b="1" i="1" dirty="0" err="1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завдання</a:t>
            </a:r>
            <a:r>
              <a:rPr lang="ru-RU" sz="12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для </a:t>
            </a:r>
            <a:r>
              <a:rPr lang="ru-RU" sz="1200" b="1" i="1" dirty="0" err="1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студентів</a:t>
            </a:r>
            <a:r>
              <a:rPr lang="ru-RU" sz="12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та </a:t>
            </a:r>
            <a:r>
              <a:rPr lang="ru-RU" sz="1200" b="1" i="1" dirty="0" err="1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учнів</a:t>
            </a:r>
            <a:r>
              <a:rPr lang="ru-RU" sz="12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старших </a:t>
            </a:r>
            <a:r>
              <a:rPr lang="ru-RU" sz="1200" b="1" i="1" dirty="0" err="1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класів</a:t>
            </a:r>
            <a:r>
              <a:rPr lang="ru-RU" sz="12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: </a:t>
            </a:r>
            <a:r>
              <a:rPr lang="uk-UA" sz="1200" b="1" i="1" dirty="0" err="1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н</a:t>
            </a:r>
            <a:r>
              <a:rPr lang="ru-RU" sz="1200" b="1" i="1" dirty="0" err="1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авчальний</a:t>
            </a:r>
            <a:r>
              <a:rPr lang="ru-RU" sz="12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</a:t>
            </a:r>
            <a:r>
              <a:rPr lang="ru-RU" sz="1200" b="1" i="1" dirty="0" err="1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посібник</a:t>
            </a:r>
            <a:r>
              <a:rPr lang="ru-RU" sz="12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/ МОН </a:t>
            </a:r>
            <a:r>
              <a:rPr lang="ru-RU" sz="1200" b="1" i="1" dirty="0" err="1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України</a:t>
            </a:r>
            <a:r>
              <a:rPr lang="ru-RU" sz="12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; Д. А. </a:t>
            </a:r>
            <a:r>
              <a:rPr lang="ru-RU" sz="1200" b="1" i="1" dirty="0" err="1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Євгененко</a:t>
            </a:r>
            <a:r>
              <a:rPr lang="ru-RU" sz="12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, О. М. </a:t>
            </a:r>
            <a:r>
              <a:rPr lang="ru-RU" sz="1200" b="1" i="1" dirty="0" err="1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Білоус</a:t>
            </a:r>
            <a:r>
              <a:rPr lang="ru-RU" sz="12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, Т. Д. Зеленко. </a:t>
            </a:r>
            <a:r>
              <a:rPr lang="ru-RU" sz="12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  <a:cs typeface="Times New Roman" pitchFamily="18" charset="0"/>
              </a:rPr>
              <a:t>–</a:t>
            </a:r>
            <a:r>
              <a:rPr lang="ru-RU" sz="12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</a:t>
            </a:r>
            <a:r>
              <a:rPr lang="ru-RU" sz="1200" b="1" i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12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-ге вид., </a:t>
            </a:r>
            <a:r>
              <a:rPr lang="ru-RU" sz="1200" b="1" i="1" dirty="0" err="1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випр</a:t>
            </a:r>
            <a:r>
              <a:rPr lang="ru-RU" sz="12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. та доп. </a:t>
            </a:r>
            <a:r>
              <a:rPr lang="ru-RU" sz="12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  <a:cs typeface="Times New Roman" pitchFamily="18" charset="0"/>
              </a:rPr>
              <a:t>–</a:t>
            </a:r>
            <a:r>
              <a:rPr lang="ru-RU" sz="12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</a:t>
            </a:r>
            <a:r>
              <a:rPr lang="ru-RU" sz="1200" b="1" i="1" dirty="0" err="1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Вінниця</a:t>
            </a:r>
            <a:r>
              <a:rPr lang="ru-RU" sz="12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: Нова книга, </a:t>
            </a:r>
            <a:r>
              <a:rPr lang="ru-RU" sz="1200" b="1" i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2004</a:t>
            </a:r>
            <a:r>
              <a:rPr lang="ru-RU" sz="12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. </a:t>
            </a:r>
            <a:r>
              <a:rPr lang="ru-RU" sz="12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  <a:cs typeface="Times New Roman" pitchFamily="18" charset="0"/>
              </a:rPr>
              <a:t>–</a:t>
            </a:r>
            <a:r>
              <a:rPr lang="ru-RU" sz="12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</a:t>
            </a:r>
            <a:r>
              <a:rPr lang="ru-RU" sz="1200" b="1" i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400</a:t>
            </a:r>
            <a:r>
              <a:rPr lang="ru-RU" sz="12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с. </a:t>
            </a:r>
          </a:p>
          <a:p>
            <a:pPr indent="457200" algn="just">
              <a:lnSpc>
                <a:spcPts val="2200"/>
              </a:lnSpc>
            </a:pPr>
            <a:r>
              <a:rPr lang="ru-RU" sz="1200" b="1" i="1" dirty="0" err="1">
                <a:latin typeface="Georgia" pitchFamily="18" charset="0"/>
              </a:rPr>
              <a:t>Посібник</a:t>
            </a:r>
            <a:r>
              <a:rPr lang="ru-RU" sz="1200" b="1" i="1" dirty="0">
                <a:latin typeface="Georgia" pitchFamily="18" charset="0"/>
              </a:rPr>
              <a:t> </a:t>
            </a:r>
            <a:r>
              <a:rPr lang="ru-RU" sz="1200" b="1" i="1" dirty="0" err="1">
                <a:latin typeface="Georgia" pitchFamily="18" charset="0"/>
              </a:rPr>
              <a:t>вміщує</a:t>
            </a:r>
            <a:r>
              <a:rPr lang="ru-RU" sz="1200" b="1" i="1" dirty="0">
                <a:latin typeface="Georgia" pitchFamily="18" charset="0"/>
              </a:rPr>
              <a:t> </a:t>
            </a:r>
            <a:r>
              <a:rPr lang="ru-RU" sz="1200" b="1" i="1" dirty="0" err="1">
                <a:latin typeface="Georgia" pitchFamily="18" charset="0"/>
              </a:rPr>
              <a:t>лаконічно</a:t>
            </a:r>
            <a:r>
              <a:rPr lang="ru-RU" sz="1200" b="1" i="1" dirty="0">
                <a:latin typeface="Georgia" pitchFamily="18" charset="0"/>
              </a:rPr>
              <a:t> </a:t>
            </a:r>
            <a:r>
              <a:rPr lang="ru-RU" sz="1200" b="1" i="1" dirty="0" err="1">
                <a:latin typeface="Georgia" pitchFamily="18" charset="0"/>
              </a:rPr>
              <a:t>викладені</a:t>
            </a:r>
            <a:r>
              <a:rPr lang="ru-RU" sz="1200" b="1" i="1" dirty="0">
                <a:latin typeface="Georgia" pitchFamily="18" charset="0"/>
              </a:rPr>
              <a:t> </a:t>
            </a:r>
            <a:r>
              <a:rPr lang="ru-RU" sz="1200" b="1" i="1" dirty="0" err="1">
                <a:latin typeface="Georgia" pitchFamily="18" charset="0"/>
              </a:rPr>
              <a:t>німецькою</a:t>
            </a:r>
            <a:r>
              <a:rPr lang="ru-RU" sz="1200" b="1" i="1" dirty="0">
                <a:latin typeface="Georgia" pitchFamily="18" charset="0"/>
              </a:rPr>
              <a:t> та </a:t>
            </a:r>
            <a:r>
              <a:rPr lang="ru-RU" sz="1200" b="1" i="1" dirty="0" err="1">
                <a:latin typeface="Georgia" pitchFamily="18" charset="0"/>
              </a:rPr>
              <a:t>українською</a:t>
            </a:r>
            <a:r>
              <a:rPr lang="ru-RU" sz="1200" b="1" i="1" dirty="0">
                <a:latin typeface="Georgia" pitchFamily="18" charset="0"/>
              </a:rPr>
              <a:t> </a:t>
            </a:r>
            <a:r>
              <a:rPr lang="ru-RU" sz="1200" b="1" i="1" dirty="0" err="1">
                <a:latin typeface="Georgia" pitchFamily="18" charset="0"/>
              </a:rPr>
              <a:t>мовами</a:t>
            </a:r>
            <a:r>
              <a:rPr lang="ru-RU" sz="1200" b="1" i="1" dirty="0">
                <a:latin typeface="Georgia" pitchFamily="18" charset="0"/>
              </a:rPr>
              <a:t> </a:t>
            </a:r>
            <a:r>
              <a:rPr lang="ru-RU" sz="1200" b="1" i="1" dirty="0" err="1">
                <a:latin typeface="Georgia" pitchFamily="18" charset="0"/>
              </a:rPr>
              <a:t>основні</a:t>
            </a:r>
            <a:r>
              <a:rPr lang="ru-RU" sz="1200" b="1" i="1" dirty="0">
                <a:latin typeface="Georgia" pitchFamily="18" charset="0"/>
              </a:rPr>
              <a:t> правила </a:t>
            </a:r>
            <a:r>
              <a:rPr lang="ru-RU" sz="1200" b="1" i="1" dirty="0" err="1">
                <a:latin typeface="Georgia" pitchFamily="18" charset="0"/>
              </a:rPr>
              <a:t>граматики</a:t>
            </a:r>
            <a:r>
              <a:rPr lang="ru-RU" sz="1200" b="1" i="1" dirty="0">
                <a:latin typeface="Georgia" pitchFamily="18" charset="0"/>
              </a:rPr>
              <a:t> </a:t>
            </a:r>
            <a:r>
              <a:rPr lang="ru-RU" sz="1200" b="1" i="1" dirty="0" err="1">
                <a:latin typeface="Georgia" pitchFamily="18" charset="0"/>
              </a:rPr>
              <a:t>німецької</a:t>
            </a:r>
            <a:r>
              <a:rPr lang="ru-RU" sz="1200" b="1" i="1" dirty="0">
                <a:latin typeface="Georgia" pitchFamily="18" charset="0"/>
              </a:rPr>
              <a:t> </a:t>
            </a:r>
            <a:r>
              <a:rPr lang="ru-RU" sz="1200" b="1" i="1" dirty="0" err="1">
                <a:latin typeface="Georgia" pitchFamily="18" charset="0"/>
              </a:rPr>
              <a:t>мови</a:t>
            </a:r>
            <a:r>
              <a:rPr lang="ru-RU" sz="1200" b="1" i="1" dirty="0">
                <a:latin typeface="Georgia" pitchFamily="18" charset="0"/>
              </a:rPr>
              <a:t>. 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553" y="293844"/>
            <a:ext cx="2808311" cy="2808311"/>
          </a:xfrm>
          <a:prstGeom prst="rect">
            <a:avLst/>
          </a:prstGeom>
        </p:spPr>
      </p:pic>
      <p:pic>
        <p:nvPicPr>
          <p:cNvPr id="5" name="Рисунок 4" descr="№ 9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834994" y="1906572"/>
            <a:ext cx="2808312" cy="2808312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1187624" y="4221088"/>
            <a:ext cx="5976664" cy="20672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ts val="2200"/>
              </a:lnSpc>
            </a:pPr>
            <a:r>
              <a:rPr lang="ru-RU" sz="12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Степанова, І. С. Німецька </a:t>
            </a:r>
            <a:r>
              <a:rPr lang="ru-RU" sz="1200" b="1" i="1" dirty="0" err="1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мова</a:t>
            </a:r>
            <a:r>
              <a:rPr lang="ru-RU" sz="12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для </a:t>
            </a:r>
            <a:r>
              <a:rPr lang="ru-RU" sz="1200" b="1" i="1" dirty="0" err="1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майбутніх</a:t>
            </a:r>
            <a:r>
              <a:rPr lang="ru-RU" sz="12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</a:t>
            </a:r>
            <a:r>
              <a:rPr lang="ru-RU" sz="1200" b="1" i="1" dirty="0" err="1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іженерів</a:t>
            </a:r>
            <a:r>
              <a:rPr lang="ru-RU" sz="12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: </a:t>
            </a:r>
            <a:r>
              <a:rPr lang="ru-RU" sz="1200" b="1" i="1" dirty="0" err="1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н</a:t>
            </a:r>
            <a:r>
              <a:rPr lang="ru-RU" sz="1200" b="1" i="1" dirty="0" err="1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авчальний</a:t>
            </a:r>
            <a:r>
              <a:rPr lang="ru-RU" sz="12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</a:t>
            </a:r>
            <a:r>
              <a:rPr lang="ru-RU" sz="1200" b="1" i="1" dirty="0" err="1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посібник</a:t>
            </a:r>
            <a:r>
              <a:rPr lang="ru-RU" sz="12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/ І. С. Степанова, О. Р. </a:t>
            </a:r>
            <a:r>
              <a:rPr lang="ru-RU" sz="1200" b="1" i="1" dirty="0" err="1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Яковець</a:t>
            </a:r>
            <a:r>
              <a:rPr lang="ru-RU" sz="12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; ВНТУ. </a:t>
            </a:r>
            <a:r>
              <a:rPr lang="ru-RU" sz="1200" b="1" i="1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  <a:cs typeface="Times New Roman" pitchFamily="18" charset="0"/>
              </a:rPr>
              <a:t>–</a:t>
            </a:r>
            <a:r>
              <a:rPr lang="ru-RU" sz="12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</a:t>
            </a:r>
            <a:r>
              <a:rPr lang="ru-RU" sz="1200" b="1" i="1" dirty="0" err="1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Вінниця</a:t>
            </a:r>
            <a:r>
              <a:rPr lang="ru-RU" sz="12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: ВНТУ, </a:t>
            </a:r>
            <a:r>
              <a:rPr lang="ru-RU" sz="1200" b="1" i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2005</a:t>
            </a:r>
            <a:r>
              <a:rPr lang="ru-RU" sz="12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. </a:t>
            </a:r>
            <a:r>
              <a:rPr lang="ru-RU" sz="1200" b="1" i="1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  <a:cs typeface="Times New Roman" pitchFamily="18" charset="0"/>
              </a:rPr>
              <a:t>–</a:t>
            </a:r>
            <a:r>
              <a:rPr lang="ru-RU" sz="12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</a:t>
            </a:r>
            <a:r>
              <a:rPr lang="ru-RU" sz="1200" b="1" i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90</a:t>
            </a:r>
            <a:r>
              <a:rPr lang="ru-RU" sz="12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с.</a:t>
            </a:r>
          </a:p>
          <a:p>
            <a:pPr indent="457200" algn="just">
              <a:lnSpc>
                <a:spcPts val="2200"/>
              </a:lnSpc>
            </a:pPr>
            <a:r>
              <a:rPr lang="ru-RU" sz="12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</a:t>
            </a:r>
            <a:r>
              <a:rPr lang="ru-RU" sz="1200" b="1" i="1" dirty="0" err="1" smtClean="0">
                <a:latin typeface="Georgia" pitchFamily="18" charset="0"/>
              </a:rPr>
              <a:t>Посібник</a:t>
            </a:r>
            <a:r>
              <a:rPr lang="ru-RU" sz="1200" b="1" i="1" dirty="0" smtClean="0">
                <a:latin typeface="Georgia" pitchFamily="18" charset="0"/>
              </a:rPr>
              <a:t> </a:t>
            </a:r>
            <a:r>
              <a:rPr lang="ru-RU" sz="1200" b="1" i="1" dirty="0" err="1" smtClean="0">
                <a:latin typeface="Georgia" pitchFamily="18" charset="0"/>
              </a:rPr>
              <a:t>призначений</a:t>
            </a:r>
            <a:r>
              <a:rPr lang="ru-RU" sz="1200" b="1" i="1" dirty="0" smtClean="0">
                <a:latin typeface="Georgia" pitchFamily="18" charset="0"/>
              </a:rPr>
              <a:t> для </a:t>
            </a:r>
            <a:r>
              <a:rPr lang="ru-RU" sz="1200" b="1" i="1" dirty="0" err="1" smtClean="0">
                <a:latin typeface="Georgia" pitchFamily="18" charset="0"/>
              </a:rPr>
              <a:t>розвитку</a:t>
            </a:r>
            <a:r>
              <a:rPr lang="ru-RU" sz="1200" b="1" i="1" dirty="0" smtClean="0">
                <a:latin typeface="Georgia" pitchFamily="18" charset="0"/>
              </a:rPr>
              <a:t> </a:t>
            </a:r>
            <a:r>
              <a:rPr lang="ru-RU" sz="1200" b="1" i="1" dirty="0" err="1" smtClean="0">
                <a:latin typeface="Georgia" pitchFamily="18" charset="0"/>
              </a:rPr>
              <a:t>комунікативно-граматичних</a:t>
            </a:r>
            <a:r>
              <a:rPr lang="ru-RU" sz="1200" b="1" i="1" dirty="0" smtClean="0">
                <a:latin typeface="Georgia" pitchFamily="18" charset="0"/>
              </a:rPr>
              <a:t> </a:t>
            </a:r>
            <a:r>
              <a:rPr lang="ru-RU" sz="1200" b="1" i="1" dirty="0" err="1" smtClean="0">
                <a:latin typeface="Georgia" pitchFamily="18" charset="0"/>
              </a:rPr>
              <a:t>навичок</a:t>
            </a:r>
            <a:r>
              <a:rPr lang="ru-RU" sz="1200" b="1" i="1" dirty="0" smtClean="0">
                <a:latin typeface="Georgia" pitchFamily="18" charset="0"/>
              </a:rPr>
              <a:t> і </a:t>
            </a:r>
            <a:r>
              <a:rPr lang="ru-RU" sz="1200" b="1" i="1" dirty="0" err="1" smtClean="0">
                <a:latin typeface="Georgia" pitchFamily="18" charset="0"/>
              </a:rPr>
              <a:t>побутових</a:t>
            </a:r>
            <a:r>
              <a:rPr lang="ru-RU" sz="1200" b="1" i="1" dirty="0" smtClean="0">
                <a:latin typeface="Georgia" pitchFamily="18" charset="0"/>
              </a:rPr>
              <a:t> </a:t>
            </a:r>
            <a:r>
              <a:rPr lang="ru-RU" sz="1200" b="1" i="1" dirty="0" err="1" smtClean="0">
                <a:latin typeface="Georgia" pitchFamily="18" charset="0"/>
              </a:rPr>
              <a:t>елементарних</a:t>
            </a:r>
            <a:r>
              <a:rPr lang="ru-RU" sz="1200" b="1" i="1" dirty="0" smtClean="0">
                <a:latin typeface="Georgia" pitchFamily="18" charset="0"/>
              </a:rPr>
              <a:t> моделей </a:t>
            </a:r>
            <a:r>
              <a:rPr lang="ru-RU" sz="1200" b="1" i="1" dirty="0" err="1" smtClean="0">
                <a:latin typeface="Georgia" pitchFamily="18" charset="0"/>
              </a:rPr>
              <a:t>комунікативного</a:t>
            </a:r>
            <a:r>
              <a:rPr lang="ru-RU" sz="1200" b="1" i="1" dirty="0" smtClean="0">
                <a:latin typeface="Georgia" pitchFamily="18" charset="0"/>
              </a:rPr>
              <a:t> </a:t>
            </a:r>
            <a:r>
              <a:rPr lang="ru-RU" sz="1200" b="1" i="1" dirty="0" err="1" smtClean="0">
                <a:latin typeface="Georgia" pitchFamily="18" charset="0"/>
              </a:rPr>
              <a:t>спілкування</a:t>
            </a:r>
            <a:r>
              <a:rPr lang="ru-RU" sz="1200" b="1" i="1" dirty="0" smtClean="0">
                <a:latin typeface="Georgia" pitchFamily="18" charset="0"/>
              </a:rPr>
              <a:t> людей з </a:t>
            </a:r>
            <a:r>
              <a:rPr lang="ru-RU" sz="1200" b="1" i="1" dirty="0" err="1" smtClean="0">
                <a:latin typeface="Georgia" pitchFamily="18" charset="0"/>
              </a:rPr>
              <a:t>мінімальною</a:t>
            </a:r>
            <a:r>
              <a:rPr lang="ru-RU" sz="1200" b="1" i="1" dirty="0" smtClean="0">
                <a:latin typeface="Georgia" pitchFamily="18" charset="0"/>
              </a:rPr>
              <a:t>  базовою  </a:t>
            </a:r>
            <a:r>
              <a:rPr lang="ru-RU" sz="1200" b="1" i="1" dirty="0" err="1" smtClean="0">
                <a:latin typeface="Georgia" pitchFamily="18" charset="0"/>
              </a:rPr>
              <a:t>підготовкою</a:t>
            </a:r>
            <a:r>
              <a:rPr lang="ru-RU" sz="1200" b="1" i="1" dirty="0" smtClean="0">
                <a:latin typeface="Georgia" pitchFamily="18" charset="0"/>
              </a:rPr>
              <a:t>. </a:t>
            </a:r>
            <a:endParaRPr lang="ru-RU" sz="1200" b="1" i="1" dirty="0">
              <a:latin typeface="Georgia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627784" y="620688"/>
            <a:ext cx="6192688" cy="15029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ts val="2200"/>
              </a:lnSpc>
            </a:pPr>
            <a:r>
              <a:rPr lang="uk-UA" sz="1200" b="1" i="1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Німецька мова </a:t>
            </a:r>
            <a:r>
              <a:rPr lang="uk-UA" sz="12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: </a:t>
            </a:r>
            <a:r>
              <a:rPr lang="uk-UA" sz="1200" b="1" i="1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Поглиблений </a:t>
            </a:r>
            <a:r>
              <a:rPr lang="uk-UA" sz="12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курс : підручник </a:t>
            </a:r>
            <a:r>
              <a:rPr lang="uk-UA" sz="1200" b="1" i="1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/ Г</a:t>
            </a:r>
            <a:r>
              <a:rPr lang="uk-UA" sz="12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. П. </a:t>
            </a:r>
            <a:r>
              <a:rPr lang="uk-UA" sz="1200" b="1" i="1" dirty="0" err="1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Ятель</a:t>
            </a:r>
            <a:r>
              <a:rPr lang="uk-UA" sz="1200" b="1" i="1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, І</a:t>
            </a:r>
            <a:r>
              <a:rPr lang="uk-UA" sz="12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. О. </a:t>
            </a:r>
            <a:r>
              <a:rPr lang="uk-UA" sz="1200" b="1" i="1" dirty="0" err="1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Гіленко</a:t>
            </a:r>
            <a:r>
              <a:rPr lang="uk-UA" sz="12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,  </a:t>
            </a:r>
            <a:r>
              <a:rPr lang="uk-UA" sz="1200" b="1" i="1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Л</a:t>
            </a:r>
            <a:r>
              <a:rPr lang="uk-UA" sz="12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. </a:t>
            </a:r>
            <a:r>
              <a:rPr lang="en-US" sz="12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</a:t>
            </a:r>
            <a:r>
              <a:rPr lang="uk-UA" sz="12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Я. </a:t>
            </a:r>
            <a:r>
              <a:rPr lang="uk-UA" sz="1200" b="1" i="1" dirty="0" err="1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Мариненко</a:t>
            </a:r>
            <a:r>
              <a:rPr lang="uk-UA" sz="1200" b="1" i="1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. </a:t>
            </a:r>
            <a:r>
              <a:rPr lang="uk-UA" sz="12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</a:t>
            </a:r>
            <a:r>
              <a:rPr lang="ru-RU" sz="12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  <a:cs typeface="Times New Roman" pitchFamily="18" charset="0"/>
              </a:rPr>
              <a:t>– </a:t>
            </a:r>
            <a:r>
              <a:rPr lang="uk-UA" sz="12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Київ </a:t>
            </a:r>
            <a:r>
              <a:rPr lang="uk-UA" sz="1200" b="1" i="1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: Вища школа, </a:t>
            </a:r>
            <a:r>
              <a:rPr lang="uk-UA" sz="12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</a:t>
            </a:r>
            <a:r>
              <a:rPr lang="uk-UA" sz="1200" b="1" i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2002</a:t>
            </a:r>
            <a:r>
              <a:rPr lang="uk-UA" sz="1200" b="1" i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200" b="1" i="1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  <a:cs typeface="Times New Roman" pitchFamily="18" charset="0"/>
              </a:rPr>
              <a:t>– </a:t>
            </a:r>
            <a:r>
              <a:rPr lang="uk-UA" sz="1200" b="1" i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214 </a:t>
            </a:r>
            <a:r>
              <a:rPr lang="uk-UA" sz="1200" b="1" i="1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с. </a:t>
            </a:r>
            <a:endParaRPr lang="en-US" sz="1200" b="1" i="1" dirty="0">
              <a:solidFill>
                <a:schemeClr val="accent2">
                  <a:lumMod val="50000"/>
                </a:schemeClr>
              </a:solidFill>
              <a:latin typeface="Georgia" pitchFamily="18" charset="0"/>
            </a:endParaRPr>
          </a:p>
          <a:p>
            <a:pPr indent="457200" algn="just">
              <a:lnSpc>
                <a:spcPts val="2200"/>
              </a:lnSpc>
            </a:pPr>
            <a:r>
              <a:rPr lang="en-US" sz="1200" b="1" i="1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  </a:t>
            </a:r>
            <a:r>
              <a:rPr lang="uk-UA" sz="1200" b="1" i="1" dirty="0">
                <a:latin typeface="Georgia" pitchFamily="18" charset="0"/>
              </a:rPr>
              <a:t>Подано оригінальні тексти для самостійного читання, перекладання, переказу, анотування, реферування, короткий </a:t>
            </a:r>
            <a:r>
              <a:rPr lang="uk-UA" sz="1200" b="1" i="1" dirty="0" smtClean="0">
                <a:latin typeface="Georgia" pitchFamily="18" charset="0"/>
              </a:rPr>
              <a:t>лексико-граматичний </a:t>
            </a:r>
            <a:r>
              <a:rPr lang="uk-UA" sz="1200" b="1" i="1" dirty="0">
                <a:latin typeface="Georgia" pitchFamily="18" charset="0"/>
              </a:rPr>
              <a:t>довідник. </a:t>
            </a:r>
          </a:p>
        </p:txBody>
      </p:sp>
    </p:spTree>
    <p:extLst>
      <p:ext uri="{BB962C8B-B14F-4D97-AF65-F5344CB8AC3E}">
        <p14:creationId xmlns:p14="http://schemas.microsoft.com/office/powerpoint/2010/main" val="15339272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07"/>
          <a:stretch/>
        </p:blipFill>
        <p:spPr>
          <a:xfrm>
            <a:off x="0" y="-18457"/>
            <a:ext cx="9143999" cy="6876457"/>
          </a:xfrm>
          <a:prstGeom prst="rect">
            <a:avLst/>
          </a:prstGeom>
          <a:effectLst/>
        </p:spPr>
      </p:pic>
      <p:sp>
        <p:nvSpPr>
          <p:cNvPr id="9" name="Прямоугольник 8"/>
          <p:cNvSpPr/>
          <p:nvPr/>
        </p:nvSpPr>
        <p:spPr>
          <a:xfrm>
            <a:off x="2843807" y="4164176"/>
            <a:ext cx="5904657" cy="17851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ts val="2200"/>
              </a:lnSpc>
            </a:pPr>
            <a:r>
              <a:rPr lang="ru-RU" sz="12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Хоменко, Л. </a:t>
            </a:r>
            <a:r>
              <a:rPr lang="en-US" sz="12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Deutsch fur </a:t>
            </a:r>
            <a:r>
              <a:rPr lang="en-US" sz="1200" b="1" i="1" dirty="0" err="1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Studenten</a:t>
            </a:r>
            <a:r>
              <a:rPr lang="en-US" sz="12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der </a:t>
            </a:r>
            <a:r>
              <a:rPr lang="en-US" sz="1200" b="1" i="1" dirty="0" err="1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wirtschaftlichen</a:t>
            </a:r>
            <a:r>
              <a:rPr lang="en-US" sz="12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</a:t>
            </a:r>
            <a:r>
              <a:rPr lang="en-US" sz="1200" b="1" i="1" dirty="0" err="1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Universitateh</a:t>
            </a:r>
            <a:r>
              <a:rPr lang="en-US" sz="12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</a:t>
            </a:r>
            <a:r>
              <a:rPr lang="en-US" sz="1200" b="1" i="1" dirty="0" err="1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Niveaustufe</a:t>
            </a:r>
            <a:r>
              <a:rPr lang="en-US" sz="12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A2, B1 </a:t>
            </a:r>
            <a:r>
              <a:rPr lang="ru-RU" sz="12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= </a:t>
            </a:r>
            <a:r>
              <a:rPr lang="ru-RU" sz="1200" b="1" i="1" dirty="0" err="1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п</a:t>
            </a:r>
            <a:r>
              <a:rPr lang="ru-RU" sz="1200" b="1" i="1" dirty="0" err="1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ідручник</a:t>
            </a:r>
            <a:r>
              <a:rPr lang="ru-RU" sz="12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</a:t>
            </a:r>
            <a:r>
              <a:rPr lang="ru-RU" sz="1200" b="1" i="1" dirty="0" err="1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німецької</a:t>
            </a:r>
            <a:r>
              <a:rPr lang="ru-RU" sz="12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</a:t>
            </a:r>
            <a:r>
              <a:rPr lang="ru-RU" sz="1200" b="1" i="1" dirty="0" err="1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мови</a:t>
            </a:r>
            <a:r>
              <a:rPr lang="ru-RU" sz="12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для </a:t>
            </a:r>
            <a:r>
              <a:rPr lang="ru-RU" sz="1200" b="1" i="1" dirty="0" err="1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студентів</a:t>
            </a:r>
            <a:r>
              <a:rPr lang="ru-RU" sz="12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</a:t>
            </a:r>
            <a:r>
              <a:rPr lang="ru-RU" sz="1200" b="1" i="1" dirty="0" err="1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економічних</a:t>
            </a:r>
            <a:r>
              <a:rPr lang="ru-RU" sz="12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</a:t>
            </a:r>
            <a:r>
              <a:rPr lang="ru-RU" sz="1200" b="1" i="1" dirty="0" err="1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університетів</a:t>
            </a:r>
            <a:r>
              <a:rPr lang="ru-RU" sz="12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. </a:t>
            </a:r>
            <a:r>
              <a:rPr lang="ru-RU" sz="1200" b="1" i="1" dirty="0" err="1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Рівень</a:t>
            </a:r>
            <a:r>
              <a:rPr lang="ru-RU" sz="12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А2, В1 : Ч. 1 / Л. Хоменко, О. Хоменко ; КНЕУ. </a:t>
            </a:r>
            <a:r>
              <a:rPr lang="ru-RU" sz="1200" b="1" i="1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  <a:cs typeface="Times New Roman" pitchFamily="18" charset="0"/>
              </a:rPr>
              <a:t>–</a:t>
            </a:r>
            <a:r>
              <a:rPr lang="ru-RU" sz="12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</a:t>
            </a:r>
            <a:r>
              <a:rPr lang="ru-RU" sz="1200" b="1" i="1" dirty="0" err="1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Вінниця</a:t>
            </a:r>
            <a:r>
              <a:rPr lang="ru-RU" sz="12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: Нова книга, </a:t>
            </a:r>
            <a:r>
              <a:rPr lang="ru-RU" sz="1200" b="1" i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2006</a:t>
            </a:r>
            <a:r>
              <a:rPr lang="ru-RU" sz="12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. </a:t>
            </a:r>
            <a:r>
              <a:rPr lang="ru-RU" sz="1200" b="1" i="1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  <a:cs typeface="Times New Roman" pitchFamily="18" charset="0"/>
              </a:rPr>
              <a:t>–</a:t>
            </a:r>
            <a:r>
              <a:rPr lang="ru-RU" sz="1200" b="1" i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144 </a:t>
            </a:r>
            <a:r>
              <a:rPr lang="ru-RU" sz="12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с. </a:t>
            </a:r>
          </a:p>
          <a:p>
            <a:pPr indent="457200" algn="just">
              <a:lnSpc>
                <a:spcPts val="2200"/>
              </a:lnSpc>
            </a:pPr>
            <a:r>
              <a:rPr lang="ru-RU" sz="1200" b="1" i="1" dirty="0" err="1" smtClean="0">
                <a:latin typeface="Georgia" pitchFamily="18" charset="0"/>
              </a:rPr>
              <a:t>Навчальний</a:t>
            </a:r>
            <a:r>
              <a:rPr lang="ru-RU" sz="1200" b="1" i="1" dirty="0" smtClean="0">
                <a:latin typeface="Georgia" pitchFamily="18" charset="0"/>
              </a:rPr>
              <a:t> </a:t>
            </a:r>
            <a:r>
              <a:rPr lang="ru-RU" sz="1200" b="1" i="1" dirty="0" err="1" smtClean="0">
                <a:latin typeface="Georgia" pitchFamily="18" charset="0"/>
              </a:rPr>
              <a:t>матеріал</a:t>
            </a:r>
            <a:r>
              <a:rPr lang="ru-RU" sz="1200" b="1" i="1" dirty="0" smtClean="0">
                <a:latin typeface="Georgia" pitchFamily="18" charset="0"/>
              </a:rPr>
              <a:t> </a:t>
            </a:r>
            <a:r>
              <a:rPr lang="ru-RU" sz="1200" b="1" i="1" dirty="0" err="1" smtClean="0">
                <a:latin typeface="Georgia" pitchFamily="18" charset="0"/>
              </a:rPr>
              <a:t>підручника</a:t>
            </a:r>
            <a:r>
              <a:rPr lang="ru-RU" sz="1200" b="1" i="1" dirty="0" smtClean="0">
                <a:latin typeface="Georgia" pitchFamily="18" charset="0"/>
              </a:rPr>
              <a:t> </a:t>
            </a:r>
            <a:r>
              <a:rPr lang="ru-RU" sz="1200" b="1" i="1" dirty="0" err="1" smtClean="0">
                <a:latin typeface="Georgia" pitchFamily="18" charset="0"/>
              </a:rPr>
              <a:t>організований</a:t>
            </a:r>
            <a:r>
              <a:rPr lang="ru-RU" sz="1200" b="1" i="1" dirty="0" smtClean="0">
                <a:latin typeface="Georgia" pitchFamily="18" charset="0"/>
              </a:rPr>
              <a:t> за </a:t>
            </a:r>
            <a:r>
              <a:rPr lang="ru-RU" sz="1200" b="1" i="1" dirty="0" err="1" smtClean="0">
                <a:latin typeface="Georgia" pitchFamily="18" charset="0"/>
              </a:rPr>
              <a:t>тематичними</a:t>
            </a:r>
            <a:r>
              <a:rPr lang="ru-RU" sz="1200" b="1" i="1" dirty="0" smtClean="0">
                <a:latin typeface="Georgia" pitchFamily="18" charset="0"/>
              </a:rPr>
              <a:t> циклами. </a:t>
            </a:r>
            <a:endParaRPr lang="ru-RU" sz="1200" b="1" i="1" dirty="0">
              <a:latin typeface="Georgia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2915816" y="2358072"/>
            <a:ext cx="5832649" cy="15029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ts val="2200"/>
              </a:lnSpc>
            </a:pPr>
            <a:r>
              <a:rPr lang="ru-RU" sz="12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</a:t>
            </a:r>
            <a:r>
              <a:rPr lang="ru-RU" sz="1200" b="1" i="1" dirty="0" err="1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Фіськова</a:t>
            </a:r>
            <a:r>
              <a:rPr lang="ru-RU" sz="12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, С.  </a:t>
            </a:r>
            <a:r>
              <a:rPr lang="ru-RU" sz="1200" b="1" i="1" dirty="0" err="1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Історія</a:t>
            </a:r>
            <a:r>
              <a:rPr lang="ru-RU" sz="12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</a:t>
            </a:r>
            <a:r>
              <a:rPr lang="ru-RU" sz="1200" b="1" i="1" dirty="0" err="1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німецької</a:t>
            </a:r>
            <a:r>
              <a:rPr lang="ru-RU" sz="12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</a:t>
            </a:r>
            <a:r>
              <a:rPr lang="ru-RU" sz="1200" b="1" i="1" dirty="0" err="1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літератури</a:t>
            </a:r>
            <a:r>
              <a:rPr lang="ru-RU" sz="12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 : </a:t>
            </a:r>
            <a:r>
              <a:rPr lang="ru-RU" sz="1200" b="1" i="1" dirty="0" err="1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періоди</a:t>
            </a:r>
            <a:r>
              <a:rPr lang="ru-RU" sz="12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, напрямки </a:t>
            </a:r>
            <a:r>
              <a:rPr lang="ru-RU" sz="1200" b="1" i="1" dirty="0" err="1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розвитку</a:t>
            </a:r>
            <a:r>
              <a:rPr lang="ru-RU" sz="12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, </a:t>
            </a:r>
            <a:r>
              <a:rPr lang="ru-RU" sz="1200" b="1" i="1" dirty="0" err="1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ідеї</a:t>
            </a:r>
            <a:r>
              <a:rPr lang="ru-RU" sz="12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, </a:t>
            </a:r>
            <a:r>
              <a:rPr lang="ru-RU" sz="1200" b="1" i="1" dirty="0" err="1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постаті</a:t>
            </a:r>
            <a:r>
              <a:rPr lang="ru-RU" sz="12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: </a:t>
            </a:r>
            <a:r>
              <a:rPr lang="ru-RU" sz="1200" b="1" i="1" dirty="0" err="1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н</a:t>
            </a:r>
            <a:r>
              <a:rPr lang="ru-RU" sz="1200" b="1" i="1" dirty="0" err="1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авчально-методичний</a:t>
            </a:r>
            <a:r>
              <a:rPr lang="ru-RU" sz="12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</a:t>
            </a:r>
            <a:r>
              <a:rPr lang="ru-RU" sz="1200" b="1" i="1" dirty="0" err="1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посібник</a:t>
            </a:r>
            <a:r>
              <a:rPr lang="ru-RU" sz="12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/ С. </a:t>
            </a:r>
            <a:r>
              <a:rPr lang="ru-RU" sz="1200" b="1" i="1" dirty="0" err="1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Фіськова</a:t>
            </a:r>
            <a:r>
              <a:rPr lang="ru-RU" sz="12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. </a:t>
            </a:r>
            <a:r>
              <a:rPr lang="ru-RU" sz="1200" b="1" i="1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  <a:cs typeface="Times New Roman" pitchFamily="18" charset="0"/>
              </a:rPr>
              <a:t>–</a:t>
            </a:r>
            <a:r>
              <a:rPr lang="ru-RU" sz="12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</a:t>
            </a:r>
            <a:r>
              <a:rPr lang="ru-RU" sz="1200" b="1" i="1" dirty="0" err="1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Львів</a:t>
            </a:r>
            <a:r>
              <a:rPr lang="ru-RU" sz="12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: ПАІС, </a:t>
            </a:r>
            <a:r>
              <a:rPr lang="ru-RU" sz="1200" b="1" i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2003</a:t>
            </a:r>
            <a:r>
              <a:rPr lang="ru-RU" sz="12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. </a:t>
            </a:r>
            <a:r>
              <a:rPr lang="ru-RU" sz="1200" b="1" i="1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  <a:cs typeface="Times New Roman" pitchFamily="18" charset="0"/>
              </a:rPr>
              <a:t>– </a:t>
            </a:r>
            <a:r>
              <a:rPr lang="ru-RU" sz="12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</a:t>
            </a:r>
            <a:r>
              <a:rPr lang="ru-RU" sz="1200" b="1" i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340 </a:t>
            </a:r>
            <a:r>
              <a:rPr lang="ru-RU" sz="12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с.</a:t>
            </a:r>
            <a:endParaRPr lang="uk-UA" sz="1200" b="1" i="1" dirty="0" smtClean="0">
              <a:solidFill>
                <a:schemeClr val="accent2">
                  <a:lumMod val="50000"/>
                </a:schemeClr>
              </a:solidFill>
              <a:latin typeface="Georgia" pitchFamily="18" charset="0"/>
            </a:endParaRPr>
          </a:p>
          <a:p>
            <a:pPr indent="457200" algn="just">
              <a:lnSpc>
                <a:spcPts val="2200"/>
              </a:lnSpc>
            </a:pPr>
            <a:r>
              <a:rPr lang="uk-UA" sz="1200" b="1" i="1" dirty="0" smtClean="0">
                <a:latin typeface="Georgia" pitchFamily="18" charset="0"/>
              </a:rPr>
              <a:t>У посібнику викладено стислий курс німецької літератури від її початків до сучасності.</a:t>
            </a:r>
            <a:endParaRPr lang="ru-RU" sz="1200" b="1" i="1" dirty="0">
              <a:latin typeface="Georgia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2843807" y="620688"/>
            <a:ext cx="5904657" cy="150297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ts val="2200"/>
              </a:lnSpc>
            </a:pPr>
            <a:r>
              <a:rPr lang="ru-RU" sz="12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Учебник немецкого языка : </a:t>
            </a:r>
            <a:r>
              <a:rPr lang="ru-RU" sz="1200" b="1" i="1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д</a:t>
            </a:r>
            <a:r>
              <a:rPr lang="ru-RU" sz="12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ля студ. </a:t>
            </a:r>
            <a:r>
              <a:rPr lang="ru-RU" sz="1200" b="1" i="1" dirty="0" err="1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н</a:t>
            </a:r>
            <a:r>
              <a:rPr lang="ru-RU" sz="1200" b="1" i="1" dirty="0" err="1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еязык</a:t>
            </a:r>
            <a:r>
              <a:rPr lang="ru-RU" sz="12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. спец. вузов / Ю. В. </a:t>
            </a:r>
            <a:r>
              <a:rPr lang="ru-RU" sz="1200" b="1" i="1" dirty="0" err="1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Гнаткевич</a:t>
            </a:r>
            <a:r>
              <a:rPr lang="ru-RU" sz="12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, Л. Ф. Бондаренко, З. Э. Кузьменко, О. В. Петренко. </a:t>
            </a:r>
            <a:r>
              <a:rPr lang="ru-RU" sz="1200" b="1" i="1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  <a:cs typeface="Times New Roman" pitchFamily="18" charset="0"/>
              </a:rPr>
              <a:t>–</a:t>
            </a:r>
            <a:r>
              <a:rPr lang="ru-RU" sz="12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Киев : </a:t>
            </a:r>
            <a:r>
              <a:rPr lang="ru-RU" sz="1200" b="1" i="1" dirty="0" err="1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Выща</a:t>
            </a:r>
            <a:r>
              <a:rPr lang="ru-RU" sz="12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школа, </a:t>
            </a:r>
            <a:r>
              <a:rPr lang="ru-RU" sz="1200" b="1" i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1989.</a:t>
            </a:r>
            <a:r>
              <a:rPr lang="ru-RU" sz="12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</a:t>
            </a:r>
            <a:r>
              <a:rPr lang="ru-RU" sz="1200" b="1" i="1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  <a:cs typeface="Times New Roman" pitchFamily="18" charset="0"/>
              </a:rPr>
              <a:t>–</a:t>
            </a:r>
            <a:r>
              <a:rPr lang="ru-RU" sz="12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</a:t>
            </a:r>
            <a:r>
              <a:rPr lang="ru-RU" sz="1200" b="1" i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269</a:t>
            </a:r>
            <a:r>
              <a:rPr lang="ru-RU" sz="12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с. </a:t>
            </a:r>
          </a:p>
          <a:p>
            <a:pPr indent="457200" algn="just">
              <a:lnSpc>
                <a:spcPts val="2200"/>
              </a:lnSpc>
            </a:pPr>
            <a:r>
              <a:rPr lang="ru-RU" sz="1200" b="1" i="1" dirty="0" smtClean="0">
                <a:latin typeface="Georgia" pitchFamily="18" charset="0"/>
              </a:rPr>
              <a:t>   Учебник состоит из коррективного лабораторного фонетического курса. </a:t>
            </a:r>
            <a:endParaRPr lang="ru-RU" sz="1200" b="1" i="1" dirty="0">
              <a:latin typeface="Georgia" pitchFamily="18" charset="0"/>
            </a:endParaRPr>
          </a:p>
        </p:txBody>
      </p:sp>
      <p:pic>
        <p:nvPicPr>
          <p:cNvPr id="13" name="Рисунок 1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095" y="280351"/>
            <a:ext cx="3077211" cy="3077211"/>
          </a:xfrm>
          <a:prstGeom prst="rect">
            <a:avLst/>
          </a:prstGeom>
        </p:spPr>
      </p:pic>
      <p:pic>
        <p:nvPicPr>
          <p:cNvPr id="5" name="Рисунок 4" descr="№ 12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51140" y="1624364"/>
            <a:ext cx="2956764" cy="2956764"/>
          </a:xfrm>
          <a:prstGeom prst="rect">
            <a:avLst/>
          </a:prstGeom>
        </p:spPr>
      </p:pic>
      <p:pic>
        <p:nvPicPr>
          <p:cNvPr id="6" name="Рисунок 5" descr="13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39552" y="3431512"/>
            <a:ext cx="3067321" cy="3067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0880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07"/>
          <a:stretch/>
        </p:blipFill>
        <p:spPr>
          <a:xfrm>
            <a:off x="0" y="-18457"/>
            <a:ext cx="9143999" cy="6876457"/>
          </a:xfrm>
          <a:prstGeom prst="rect">
            <a:avLst/>
          </a:prstGeom>
          <a:effectLst/>
        </p:spPr>
      </p:pic>
      <p:pic>
        <p:nvPicPr>
          <p:cNvPr id="4" name="Рисунок 3" descr="№ 15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372200" y="3356992"/>
            <a:ext cx="2849540" cy="2849540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1166108" y="3317790"/>
            <a:ext cx="5710148" cy="26314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ts val="2200"/>
              </a:lnSpc>
            </a:pPr>
            <a:r>
              <a:rPr lang="ru-RU" sz="12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Ярмоленко, О. М. Німецька </a:t>
            </a:r>
            <a:r>
              <a:rPr lang="ru-RU" sz="1200" b="1" i="1" dirty="0" err="1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мова</a:t>
            </a:r>
            <a:r>
              <a:rPr lang="ru-RU" sz="12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. </a:t>
            </a:r>
            <a:r>
              <a:rPr lang="ru-RU" sz="1200" b="1" i="1" dirty="0" err="1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Посібник-порадник</a:t>
            </a:r>
            <a:r>
              <a:rPr lang="ru-RU" sz="12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для </a:t>
            </a:r>
            <a:r>
              <a:rPr lang="ru-RU" sz="1200" b="1" i="1" dirty="0" err="1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студентів</a:t>
            </a:r>
            <a:r>
              <a:rPr lang="ru-RU" sz="12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</a:t>
            </a:r>
            <a:r>
              <a:rPr lang="ru-RU" sz="1200" b="1" i="1" dirty="0" err="1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вищих</a:t>
            </a:r>
            <a:r>
              <a:rPr lang="ru-RU" sz="12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</a:t>
            </a:r>
            <a:r>
              <a:rPr lang="ru-RU" sz="1200" b="1" i="1" dirty="0" err="1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навчальних</a:t>
            </a:r>
            <a:r>
              <a:rPr lang="ru-RU" sz="12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</a:t>
            </a:r>
            <a:r>
              <a:rPr lang="ru-RU" sz="1200" b="1" i="1" dirty="0" err="1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закладів</a:t>
            </a:r>
            <a:r>
              <a:rPr lang="ru-RU" sz="12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: </a:t>
            </a:r>
            <a:r>
              <a:rPr lang="ru-RU" sz="1200" b="1" i="1" dirty="0" err="1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навчальний</a:t>
            </a:r>
            <a:r>
              <a:rPr lang="ru-RU" sz="12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</a:t>
            </a:r>
            <a:r>
              <a:rPr lang="ru-RU" sz="1200" b="1" i="1" dirty="0" err="1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посібник</a:t>
            </a:r>
            <a:r>
              <a:rPr lang="ru-RU" sz="12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/ О. М. Ярмоленко, О. Р. </a:t>
            </a:r>
            <a:r>
              <a:rPr lang="ru-RU" sz="1200" b="1" i="1" dirty="0" err="1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Яковець</a:t>
            </a:r>
            <a:r>
              <a:rPr lang="ru-RU" sz="12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, І. С. Степанова ; ВНТУ. </a:t>
            </a:r>
            <a:r>
              <a:rPr lang="ru-RU" sz="1200" b="1" i="1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  <a:cs typeface="Times New Roman" pitchFamily="18" charset="0"/>
              </a:rPr>
              <a:t>–</a:t>
            </a:r>
            <a:r>
              <a:rPr lang="ru-RU" sz="12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</a:t>
            </a:r>
            <a:r>
              <a:rPr lang="ru-RU" sz="1200" b="1" i="1" dirty="0" err="1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Вінниця</a:t>
            </a:r>
            <a:r>
              <a:rPr lang="ru-RU" sz="12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: ВНТУ, </a:t>
            </a:r>
            <a:r>
              <a:rPr lang="ru-RU" sz="1200" b="1" i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2016</a:t>
            </a:r>
            <a:r>
              <a:rPr lang="ru-RU" sz="12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. </a:t>
            </a:r>
            <a:r>
              <a:rPr lang="ru-RU" sz="1200" b="1" i="1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  <a:cs typeface="Times New Roman" pitchFamily="18" charset="0"/>
              </a:rPr>
              <a:t>–</a:t>
            </a:r>
            <a:r>
              <a:rPr lang="ru-RU" sz="12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</a:t>
            </a:r>
            <a:r>
              <a:rPr lang="ru-RU" sz="1200" b="1" i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67</a:t>
            </a:r>
            <a:r>
              <a:rPr lang="ru-RU" sz="12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с. </a:t>
            </a:r>
          </a:p>
          <a:p>
            <a:pPr indent="457200" algn="just">
              <a:lnSpc>
                <a:spcPts val="2200"/>
              </a:lnSpc>
            </a:pPr>
            <a:r>
              <a:rPr lang="ru-RU" sz="12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  </a:t>
            </a:r>
            <a:r>
              <a:rPr lang="ru-RU" sz="1200" b="1" i="1" dirty="0" smtClean="0">
                <a:latin typeface="Georgia" pitchFamily="18" charset="0"/>
              </a:rPr>
              <a:t>Мета </a:t>
            </a:r>
            <a:r>
              <a:rPr lang="ru-RU" sz="1200" b="1" i="1" dirty="0" err="1" smtClean="0">
                <a:latin typeface="Georgia" pitchFamily="18" charset="0"/>
              </a:rPr>
              <a:t>даного</a:t>
            </a:r>
            <a:r>
              <a:rPr lang="ru-RU" sz="1200" b="1" i="1" dirty="0" smtClean="0">
                <a:latin typeface="Georgia" pitchFamily="18" charset="0"/>
              </a:rPr>
              <a:t> </a:t>
            </a:r>
            <a:r>
              <a:rPr lang="ru-RU" sz="1200" b="1" i="1" dirty="0" err="1" smtClean="0">
                <a:latin typeface="Georgia" pitchFamily="18" charset="0"/>
              </a:rPr>
              <a:t>навчального</a:t>
            </a:r>
            <a:r>
              <a:rPr lang="ru-RU" sz="1200" b="1" i="1" dirty="0" smtClean="0">
                <a:latin typeface="Georgia" pitchFamily="18" charset="0"/>
              </a:rPr>
              <a:t> </a:t>
            </a:r>
            <a:r>
              <a:rPr lang="ru-RU" sz="1200" b="1" i="1" dirty="0" err="1" smtClean="0">
                <a:latin typeface="Georgia" pitchFamily="18" charset="0"/>
              </a:rPr>
              <a:t>посібника</a:t>
            </a:r>
            <a:r>
              <a:rPr lang="ru-RU" sz="1200" b="1" i="1" dirty="0" smtClean="0">
                <a:latin typeface="Georgia" pitchFamily="18" charset="0"/>
              </a:rPr>
              <a:t> </a:t>
            </a:r>
            <a:r>
              <a:rPr lang="ru-RU" sz="1200" b="1" i="1" dirty="0" err="1" smtClean="0">
                <a:latin typeface="Georgia" pitchFamily="18" charset="0"/>
              </a:rPr>
              <a:t>полягає</a:t>
            </a:r>
            <a:r>
              <a:rPr lang="ru-RU" sz="1200" b="1" i="1" dirty="0" smtClean="0">
                <a:latin typeface="Georgia" pitchFamily="18" charset="0"/>
              </a:rPr>
              <a:t> в тому, </a:t>
            </a:r>
            <a:r>
              <a:rPr lang="ru-RU" sz="1200" b="1" i="1" dirty="0" err="1" smtClean="0">
                <a:latin typeface="Georgia" pitchFamily="18" charset="0"/>
              </a:rPr>
              <a:t>щоб</a:t>
            </a:r>
            <a:r>
              <a:rPr lang="ru-RU" sz="1200" b="1" i="1" dirty="0" smtClean="0">
                <a:latin typeface="Georgia" pitchFamily="18" charset="0"/>
              </a:rPr>
              <a:t> </a:t>
            </a:r>
            <a:r>
              <a:rPr lang="ru-RU" sz="1200" b="1" i="1" dirty="0" err="1" smtClean="0">
                <a:latin typeface="Georgia" pitchFamily="18" charset="0"/>
              </a:rPr>
              <a:t>сформувати</a:t>
            </a:r>
            <a:r>
              <a:rPr lang="ru-RU" sz="1200" b="1" i="1" dirty="0" smtClean="0">
                <a:latin typeface="Georgia" pitchFamily="18" charset="0"/>
              </a:rPr>
              <a:t> </a:t>
            </a:r>
            <a:r>
              <a:rPr lang="ru-RU" sz="1200" b="1" i="1" dirty="0" err="1" smtClean="0">
                <a:latin typeface="Georgia" pitchFamily="18" charset="0"/>
              </a:rPr>
              <a:t>іншомовну</a:t>
            </a:r>
            <a:r>
              <a:rPr lang="ru-RU" sz="1200" b="1" i="1" dirty="0" smtClean="0">
                <a:latin typeface="Georgia" pitchFamily="18" charset="0"/>
              </a:rPr>
              <a:t> </a:t>
            </a:r>
            <a:r>
              <a:rPr lang="ru-RU" sz="1200" b="1" i="1" dirty="0" err="1" smtClean="0">
                <a:latin typeface="Georgia" pitchFamily="18" charset="0"/>
              </a:rPr>
              <a:t>комунікативну</a:t>
            </a:r>
            <a:r>
              <a:rPr lang="ru-RU" sz="1200" b="1" i="1" dirty="0" smtClean="0">
                <a:latin typeface="Georgia" pitchFamily="18" charset="0"/>
              </a:rPr>
              <a:t> </a:t>
            </a:r>
            <a:r>
              <a:rPr lang="ru-RU" sz="1200" b="1" i="1" dirty="0" err="1" smtClean="0">
                <a:latin typeface="Georgia" pitchFamily="18" charset="0"/>
              </a:rPr>
              <a:t>компетентність</a:t>
            </a:r>
            <a:r>
              <a:rPr lang="ru-RU" sz="1200" b="1" i="1" dirty="0" smtClean="0">
                <a:latin typeface="Georgia" pitchFamily="18" charset="0"/>
              </a:rPr>
              <a:t> у </a:t>
            </a:r>
            <a:r>
              <a:rPr lang="ru-RU" sz="1200" b="1" i="1" dirty="0" err="1" smtClean="0">
                <a:latin typeface="Georgia" pitchFamily="18" charset="0"/>
              </a:rPr>
              <a:t>студентів</a:t>
            </a:r>
            <a:r>
              <a:rPr lang="ru-RU" sz="1200" b="1" i="1" dirty="0" smtClean="0">
                <a:latin typeface="Georgia" pitchFamily="18" charset="0"/>
              </a:rPr>
              <a:t>. </a:t>
            </a:r>
            <a:r>
              <a:rPr lang="ru-RU" sz="1200" b="1" i="1" dirty="0" err="1" smtClean="0">
                <a:latin typeface="Georgia" pitchFamily="18" charset="0"/>
              </a:rPr>
              <a:t>Підручник</a:t>
            </a:r>
            <a:r>
              <a:rPr lang="ru-RU" sz="1200" b="1" i="1" dirty="0" smtClean="0">
                <a:latin typeface="Georgia" pitchFamily="18" charset="0"/>
              </a:rPr>
              <a:t> </a:t>
            </a:r>
            <a:r>
              <a:rPr lang="ru-RU" sz="1200" b="1" i="1" dirty="0" err="1" smtClean="0">
                <a:latin typeface="Georgia" pitchFamily="18" charset="0"/>
              </a:rPr>
              <a:t>дає</a:t>
            </a:r>
            <a:r>
              <a:rPr lang="ru-RU" sz="1200" b="1" i="1" dirty="0" smtClean="0">
                <a:latin typeface="Georgia" pitchFamily="18" charset="0"/>
              </a:rPr>
              <a:t> </a:t>
            </a:r>
            <a:r>
              <a:rPr lang="ru-RU" sz="1200" b="1" i="1" dirty="0" err="1" smtClean="0">
                <a:latin typeface="Georgia" pitchFamily="18" charset="0"/>
              </a:rPr>
              <a:t>можливість</a:t>
            </a:r>
            <a:r>
              <a:rPr lang="ru-RU" sz="1200" b="1" i="1" dirty="0" smtClean="0">
                <a:latin typeface="Georgia" pitchFamily="18" charset="0"/>
              </a:rPr>
              <a:t> </a:t>
            </a:r>
            <a:r>
              <a:rPr lang="ru-RU" sz="1200" b="1" i="1" dirty="0" err="1" smtClean="0">
                <a:latin typeface="Georgia" pitchFamily="18" charset="0"/>
              </a:rPr>
              <a:t>зрозуміти</a:t>
            </a:r>
            <a:r>
              <a:rPr lang="ru-RU" sz="1200" b="1" i="1" dirty="0" smtClean="0">
                <a:latin typeface="Georgia" pitchFamily="18" charset="0"/>
              </a:rPr>
              <a:t> </a:t>
            </a:r>
            <a:r>
              <a:rPr lang="ru-RU" sz="1200" b="1" i="1" dirty="0" err="1" smtClean="0">
                <a:latin typeface="Georgia" pitchFamily="18" charset="0"/>
              </a:rPr>
              <a:t>граматичні</a:t>
            </a:r>
            <a:r>
              <a:rPr lang="ru-RU" sz="1200" b="1" i="1" dirty="0" smtClean="0">
                <a:latin typeface="Georgia" pitchFamily="18" charset="0"/>
              </a:rPr>
              <a:t> </a:t>
            </a:r>
            <a:r>
              <a:rPr lang="ru-RU" sz="1200" b="1" i="1" dirty="0" err="1" smtClean="0">
                <a:latin typeface="Georgia" pitchFamily="18" charset="0"/>
              </a:rPr>
              <a:t>закони</a:t>
            </a:r>
            <a:r>
              <a:rPr lang="ru-RU" sz="1200" b="1" i="1" dirty="0" smtClean="0">
                <a:latin typeface="Georgia" pitchFamily="18" charset="0"/>
              </a:rPr>
              <a:t> </a:t>
            </a:r>
            <a:r>
              <a:rPr lang="ru-RU" sz="1200" b="1" i="1" dirty="0" err="1" smtClean="0">
                <a:latin typeface="Georgia" pitchFamily="18" charset="0"/>
              </a:rPr>
              <a:t>мови</a:t>
            </a:r>
            <a:r>
              <a:rPr lang="ru-RU" sz="1200" b="1" i="1" dirty="0" smtClean="0">
                <a:latin typeface="Georgia" pitchFamily="18" charset="0"/>
              </a:rPr>
              <a:t>, </a:t>
            </a:r>
            <a:r>
              <a:rPr lang="ru-RU" sz="1200" b="1" i="1" dirty="0" err="1" smtClean="0">
                <a:latin typeface="Georgia" pitchFamily="18" charset="0"/>
              </a:rPr>
              <a:t>засвоїти</a:t>
            </a:r>
            <a:r>
              <a:rPr lang="ru-RU" sz="1200" b="1" i="1" dirty="0" smtClean="0">
                <a:latin typeface="Georgia" pitchFamily="18" charset="0"/>
              </a:rPr>
              <a:t> </a:t>
            </a:r>
            <a:r>
              <a:rPr lang="ru-RU" sz="1200" b="1" i="1" dirty="0" err="1" smtClean="0">
                <a:latin typeface="Georgia" pitchFamily="18" charset="0"/>
              </a:rPr>
              <a:t>необхідні</a:t>
            </a:r>
            <a:r>
              <a:rPr lang="ru-RU" sz="1200" b="1" i="1" dirty="0" smtClean="0">
                <a:latin typeface="Georgia" pitchFamily="18" charset="0"/>
              </a:rPr>
              <a:t> слова </a:t>
            </a:r>
            <a:r>
              <a:rPr lang="ru-RU" sz="1200" b="1" i="1" dirty="0" err="1" smtClean="0">
                <a:latin typeface="Georgia" pitchFamily="18" charset="0"/>
              </a:rPr>
              <a:t>і</a:t>
            </a:r>
            <a:r>
              <a:rPr lang="ru-RU" sz="1200" b="1" i="1" dirty="0" smtClean="0">
                <a:latin typeface="Georgia" pitchFamily="18" charset="0"/>
              </a:rPr>
              <a:t> </a:t>
            </a:r>
            <a:r>
              <a:rPr lang="ru-RU" sz="1200" b="1" i="1" dirty="0" err="1" smtClean="0">
                <a:latin typeface="Georgia" pitchFamily="18" charset="0"/>
              </a:rPr>
              <a:t>вирази</a:t>
            </a:r>
            <a:r>
              <a:rPr lang="ru-RU" sz="1200" b="1" i="1" dirty="0" smtClean="0">
                <a:latin typeface="Georgia" pitchFamily="18" charset="0"/>
              </a:rPr>
              <a:t> </a:t>
            </a:r>
            <a:r>
              <a:rPr lang="ru-RU" sz="1200" b="1" i="1" dirty="0" err="1" smtClean="0">
                <a:latin typeface="Georgia" pitchFamily="18" charset="0"/>
              </a:rPr>
              <a:t>країнознавчої</a:t>
            </a:r>
            <a:r>
              <a:rPr lang="ru-RU" sz="1200" b="1" i="1" dirty="0" smtClean="0">
                <a:latin typeface="Georgia" pitchFamily="18" charset="0"/>
              </a:rPr>
              <a:t> тематики. </a:t>
            </a:r>
            <a:endParaRPr lang="ru-RU" sz="1200" b="1" i="1" dirty="0">
              <a:latin typeface="Georgia" pitchFamily="18" charset="0"/>
            </a:endParaRPr>
          </a:p>
        </p:txBody>
      </p:sp>
      <p:pic>
        <p:nvPicPr>
          <p:cNvPr id="6" name="Рисунок 5" descr="№ 14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79915" y="332656"/>
            <a:ext cx="3472005" cy="3472005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2987824" y="785703"/>
            <a:ext cx="5786597" cy="20672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ts val="2200"/>
              </a:lnSpc>
            </a:pPr>
            <a:r>
              <a:rPr lang="ru-RU" sz="12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  <a:cs typeface="Times New Roman" pitchFamily="18" charset="0"/>
              </a:rPr>
              <a:t>Щербань, Н. П. </a:t>
            </a:r>
            <a:r>
              <a:rPr lang="ru-RU" sz="1200" b="1" i="1" dirty="0" err="1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  <a:cs typeface="Times New Roman" pitchFamily="18" charset="0"/>
              </a:rPr>
              <a:t>Практичний</a:t>
            </a:r>
            <a:r>
              <a:rPr lang="ru-RU" sz="12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  <a:cs typeface="Times New Roman" pitchFamily="18" charset="0"/>
              </a:rPr>
              <a:t> курс </a:t>
            </a:r>
            <a:r>
              <a:rPr lang="ru-RU" sz="1200" b="1" i="1" dirty="0" err="1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  <a:cs typeface="Times New Roman" pitchFamily="18" charset="0"/>
              </a:rPr>
              <a:t>німецької</a:t>
            </a:r>
            <a:r>
              <a:rPr lang="ru-RU" sz="12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  <a:cs typeface="Times New Roman" pitchFamily="18" charset="0"/>
              </a:rPr>
              <a:t> </a:t>
            </a:r>
            <a:r>
              <a:rPr lang="ru-RU" sz="1200" b="1" i="1" dirty="0" err="1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  <a:cs typeface="Times New Roman" pitchFamily="18" charset="0"/>
              </a:rPr>
              <a:t>мови</a:t>
            </a:r>
            <a:r>
              <a:rPr lang="ru-RU" sz="12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  <a:cs typeface="Times New Roman" pitchFamily="18" charset="0"/>
              </a:rPr>
              <a:t> = </a:t>
            </a:r>
            <a:r>
              <a:rPr lang="en-US" sz="1200" b="1" i="1" dirty="0" err="1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  <a:cs typeface="Times New Roman" pitchFamily="18" charset="0"/>
              </a:rPr>
              <a:t>Praktisches</a:t>
            </a:r>
            <a:r>
              <a:rPr lang="en-US" sz="12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  <a:cs typeface="Times New Roman" pitchFamily="18" charset="0"/>
              </a:rPr>
              <a:t> </a:t>
            </a:r>
            <a:r>
              <a:rPr lang="en-US" sz="1200" b="1" i="1" dirty="0" err="1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  <a:cs typeface="Times New Roman" pitchFamily="18" charset="0"/>
              </a:rPr>
              <a:t>deutsch</a:t>
            </a:r>
            <a:r>
              <a:rPr lang="en-US" sz="12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  <a:cs typeface="Times New Roman" pitchFamily="18" charset="0"/>
              </a:rPr>
              <a:t> : </a:t>
            </a:r>
            <a:r>
              <a:rPr lang="ru-RU" sz="1200" b="1" i="1" dirty="0" err="1">
                <a:solidFill>
                  <a:schemeClr val="accent2">
                    <a:lumMod val="50000"/>
                  </a:schemeClr>
                </a:solidFill>
                <a:latin typeface="Georgia" pitchFamily="18" charset="0"/>
                <a:cs typeface="Times New Roman" pitchFamily="18" charset="0"/>
              </a:rPr>
              <a:t>н</a:t>
            </a:r>
            <a:r>
              <a:rPr lang="ru-RU" sz="1200" b="1" i="1" dirty="0" err="1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  <a:cs typeface="Times New Roman" pitchFamily="18" charset="0"/>
              </a:rPr>
              <a:t>авчальний</a:t>
            </a:r>
            <a:r>
              <a:rPr lang="ru-RU" sz="12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  <a:cs typeface="Times New Roman" pitchFamily="18" charset="0"/>
              </a:rPr>
              <a:t> </a:t>
            </a:r>
            <a:r>
              <a:rPr lang="ru-RU" sz="1200" b="1" i="1" dirty="0" err="1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  <a:cs typeface="Times New Roman" pitchFamily="18" charset="0"/>
              </a:rPr>
              <a:t>посібник</a:t>
            </a:r>
            <a:r>
              <a:rPr lang="ru-RU" sz="12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  <a:cs typeface="Times New Roman" pitchFamily="18" charset="0"/>
              </a:rPr>
              <a:t> для </a:t>
            </a:r>
            <a:r>
              <a:rPr lang="ru-RU" sz="1200" b="1" i="1" dirty="0" err="1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  <a:cs typeface="Times New Roman" pitchFamily="18" charset="0"/>
              </a:rPr>
              <a:t>студентів</a:t>
            </a:r>
            <a:r>
              <a:rPr lang="ru-RU" sz="12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  <a:cs typeface="Times New Roman" pitchFamily="18" charset="0"/>
              </a:rPr>
              <a:t> ВНЗ / Н. П. Щербань, В. </a:t>
            </a:r>
            <a:r>
              <a:rPr lang="en-US" sz="12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  <a:cs typeface="Times New Roman" pitchFamily="18" charset="0"/>
              </a:rPr>
              <a:t> </a:t>
            </a:r>
            <a:r>
              <a:rPr lang="ru-RU" sz="12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  <a:cs typeface="Times New Roman" pitchFamily="18" charset="0"/>
              </a:rPr>
              <a:t>І. Кушнерик. </a:t>
            </a:r>
            <a:r>
              <a:rPr lang="ru-RU" sz="1200" b="1" i="1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  <a:cs typeface="Times New Roman" pitchFamily="18" charset="0"/>
              </a:rPr>
              <a:t>–</a:t>
            </a:r>
            <a:r>
              <a:rPr lang="ru-RU" sz="12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  <a:cs typeface="Times New Roman" pitchFamily="18" charset="0"/>
              </a:rPr>
              <a:t> </a:t>
            </a:r>
            <a:r>
              <a:rPr lang="ru-RU" sz="1200" b="1" i="1" dirty="0" err="1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  <a:cs typeface="Times New Roman" pitchFamily="18" charset="0"/>
              </a:rPr>
              <a:t>Чернівці</a:t>
            </a:r>
            <a:r>
              <a:rPr lang="ru-RU" sz="12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  <a:cs typeface="Times New Roman" pitchFamily="18" charset="0"/>
              </a:rPr>
              <a:t> : Книги </a:t>
            </a:r>
            <a:r>
              <a:rPr lang="ru-RU" sz="1200" b="1" i="1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  <a:cs typeface="Times New Roman" pitchFamily="18" charset="0"/>
              </a:rPr>
              <a:t>-</a:t>
            </a:r>
            <a:r>
              <a:rPr lang="ru-RU" sz="12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  <a:cs typeface="Times New Roman" pitchFamily="18" charset="0"/>
              </a:rPr>
              <a:t> </a:t>
            </a:r>
            <a:r>
              <a:rPr lang="en-US" sz="12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  <a:cs typeface="Times New Roman" pitchFamily="18" charset="0"/>
              </a:rPr>
              <a:t>XXI, </a:t>
            </a:r>
            <a:r>
              <a:rPr lang="en-US" sz="1200" b="1" i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2004</a:t>
            </a:r>
            <a:r>
              <a:rPr lang="en-US" sz="12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  <a:cs typeface="Times New Roman" pitchFamily="18" charset="0"/>
              </a:rPr>
              <a:t>. </a:t>
            </a:r>
            <a:r>
              <a:rPr lang="ru-RU" sz="12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  <a:cs typeface="Times New Roman" pitchFamily="18" charset="0"/>
              </a:rPr>
              <a:t>–</a:t>
            </a:r>
            <a:r>
              <a:rPr lang="ru-RU" sz="1200" b="1" i="1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  <a:cs typeface="Times New Roman" pitchFamily="18" charset="0"/>
              </a:rPr>
              <a:t> </a:t>
            </a:r>
            <a:r>
              <a:rPr lang="ru-RU" sz="1200" b="1" i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200</a:t>
            </a:r>
            <a:r>
              <a:rPr lang="ru-RU" sz="12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  <a:cs typeface="Times New Roman" pitchFamily="18" charset="0"/>
              </a:rPr>
              <a:t> с. </a:t>
            </a:r>
          </a:p>
          <a:p>
            <a:pPr indent="457200" algn="just">
              <a:lnSpc>
                <a:spcPts val="2200"/>
              </a:lnSpc>
            </a:pPr>
            <a:r>
              <a:rPr lang="ru-RU" sz="1200" b="1" i="1" dirty="0" err="1" smtClean="0">
                <a:latin typeface="Georgia" pitchFamily="18" charset="0"/>
                <a:cs typeface="Times New Roman" pitchFamily="18" charset="0"/>
              </a:rPr>
              <a:t>Містить</a:t>
            </a:r>
            <a:r>
              <a:rPr lang="ru-RU" sz="1200" b="1" i="1" dirty="0" smtClean="0">
                <a:latin typeface="Georgia" pitchFamily="18" charset="0"/>
                <a:cs typeface="Times New Roman" pitchFamily="18" charset="0"/>
              </a:rPr>
              <a:t> </a:t>
            </a:r>
            <a:r>
              <a:rPr lang="ru-RU" sz="1200" b="1" i="1" dirty="0" err="1" smtClean="0">
                <a:latin typeface="Georgia" pitchFamily="18" charset="0"/>
                <a:cs typeface="Times New Roman" pitchFamily="18" charset="0"/>
              </a:rPr>
              <a:t>тексти</a:t>
            </a:r>
            <a:r>
              <a:rPr lang="ru-RU" sz="1200" b="1" i="1" dirty="0" smtClean="0">
                <a:latin typeface="Georgia" pitchFamily="18" charset="0"/>
                <a:cs typeface="Times New Roman" pitchFamily="18" charset="0"/>
              </a:rPr>
              <a:t> для </a:t>
            </a:r>
            <a:r>
              <a:rPr lang="ru-RU" sz="1200" b="1" i="1" dirty="0" err="1" smtClean="0">
                <a:latin typeface="Georgia" pitchFamily="18" charset="0"/>
                <a:cs typeface="Times New Roman" pitchFamily="18" charset="0"/>
              </a:rPr>
              <a:t>розвитку</a:t>
            </a:r>
            <a:r>
              <a:rPr lang="ru-RU" sz="1200" b="1" i="1" dirty="0" smtClean="0">
                <a:latin typeface="Georgia" pitchFamily="18" charset="0"/>
                <a:cs typeface="Times New Roman" pitchFamily="18" charset="0"/>
              </a:rPr>
              <a:t> і </a:t>
            </a:r>
            <a:r>
              <a:rPr lang="ru-RU" sz="1200" b="1" i="1" dirty="0" err="1" smtClean="0">
                <a:latin typeface="Georgia" pitchFamily="18" charset="0"/>
                <a:cs typeface="Times New Roman" pitchFamily="18" charset="0"/>
              </a:rPr>
              <a:t>вдосконалення</a:t>
            </a:r>
            <a:r>
              <a:rPr lang="ru-RU" sz="1200" b="1" i="1" dirty="0" smtClean="0">
                <a:latin typeface="Georgia" pitchFamily="18" charset="0"/>
                <a:cs typeface="Times New Roman" pitchFamily="18" charset="0"/>
              </a:rPr>
              <a:t> </a:t>
            </a:r>
            <a:r>
              <a:rPr lang="ru-RU" sz="1200" b="1" i="1" dirty="0" err="1" smtClean="0">
                <a:latin typeface="Georgia" pitchFamily="18" charset="0"/>
                <a:cs typeface="Times New Roman" pitchFamily="18" charset="0"/>
              </a:rPr>
              <a:t>навичок</a:t>
            </a:r>
            <a:r>
              <a:rPr lang="ru-RU" sz="1200" b="1" i="1" dirty="0" smtClean="0">
                <a:latin typeface="Georgia" pitchFamily="18" charset="0"/>
                <a:cs typeface="Times New Roman" pitchFamily="18" charset="0"/>
              </a:rPr>
              <a:t> і </a:t>
            </a:r>
            <a:r>
              <a:rPr lang="ru-RU" sz="1200" b="1" i="1" dirty="0" err="1" smtClean="0">
                <a:latin typeface="Georgia" pitchFamily="18" charset="0"/>
                <a:cs typeface="Times New Roman" pitchFamily="18" charset="0"/>
              </a:rPr>
              <a:t>умінь</a:t>
            </a:r>
            <a:r>
              <a:rPr lang="ru-RU" sz="1200" b="1" i="1" dirty="0" smtClean="0">
                <a:latin typeface="Georgia" pitchFamily="18" charset="0"/>
                <a:cs typeface="Times New Roman" pitchFamily="18" charset="0"/>
              </a:rPr>
              <a:t> </a:t>
            </a:r>
            <a:r>
              <a:rPr lang="ru-RU" sz="1200" b="1" i="1" dirty="0" err="1" smtClean="0">
                <a:latin typeface="Georgia" pitchFamily="18" charset="0"/>
                <a:cs typeface="Times New Roman" pitchFamily="18" charset="0"/>
              </a:rPr>
              <a:t>усного</a:t>
            </a:r>
            <a:r>
              <a:rPr lang="ru-RU" sz="1200" b="1" i="1" dirty="0" smtClean="0">
                <a:latin typeface="Georgia" pitchFamily="18" charset="0"/>
                <a:cs typeface="Times New Roman" pitchFamily="18" charset="0"/>
              </a:rPr>
              <a:t> </a:t>
            </a:r>
            <a:r>
              <a:rPr lang="ru-RU" sz="1200" b="1" i="1" dirty="0" err="1" smtClean="0">
                <a:latin typeface="Georgia" pitchFamily="18" charset="0"/>
                <a:cs typeface="Times New Roman" pitchFamily="18" charset="0"/>
              </a:rPr>
              <a:t>мовлення</a:t>
            </a:r>
            <a:r>
              <a:rPr lang="ru-RU" sz="1200" b="1" i="1" dirty="0" smtClean="0">
                <a:latin typeface="Georgia" pitchFamily="18" charset="0"/>
                <a:cs typeface="Times New Roman" pitchFamily="18" charset="0"/>
              </a:rPr>
              <a:t>, </a:t>
            </a:r>
            <a:r>
              <a:rPr lang="ru-RU" sz="1200" b="1" i="1" dirty="0" err="1" smtClean="0">
                <a:latin typeface="Georgia" pitchFamily="18" charset="0"/>
                <a:cs typeface="Times New Roman" pitchFamily="18" charset="0"/>
              </a:rPr>
              <a:t>методичні</a:t>
            </a:r>
            <a:r>
              <a:rPr lang="ru-RU" sz="1200" b="1" i="1" dirty="0" smtClean="0">
                <a:latin typeface="Georgia" pitchFamily="18" charset="0"/>
                <a:cs typeface="Times New Roman" pitchFamily="18" charset="0"/>
              </a:rPr>
              <a:t> </a:t>
            </a:r>
            <a:r>
              <a:rPr lang="ru-RU" sz="1200" b="1" i="1" dirty="0" err="1" smtClean="0">
                <a:latin typeface="Georgia" pitchFamily="18" charset="0"/>
                <a:cs typeface="Times New Roman" pitchFamily="18" charset="0"/>
              </a:rPr>
              <a:t>вказівки</a:t>
            </a:r>
            <a:r>
              <a:rPr lang="ru-RU" sz="1200" b="1" i="1" dirty="0" smtClean="0">
                <a:latin typeface="Georgia" pitchFamily="18" charset="0"/>
                <a:cs typeface="Times New Roman" pitchFamily="18" charset="0"/>
              </a:rPr>
              <a:t> до практичного перекладу </a:t>
            </a:r>
            <a:r>
              <a:rPr lang="ru-RU" sz="1200" b="1" i="1" dirty="0" err="1" smtClean="0">
                <a:latin typeface="Georgia" pitchFamily="18" charset="0"/>
                <a:cs typeface="Times New Roman" pitchFamily="18" charset="0"/>
              </a:rPr>
              <a:t>складних</a:t>
            </a:r>
            <a:r>
              <a:rPr lang="ru-RU" sz="1200" b="1" i="1" dirty="0" smtClean="0">
                <a:latin typeface="Georgia" pitchFamily="18" charset="0"/>
                <a:cs typeface="Times New Roman" pitchFamily="18" charset="0"/>
              </a:rPr>
              <a:t> </a:t>
            </a:r>
            <a:r>
              <a:rPr lang="ru-RU" sz="1200" b="1" i="1" dirty="0" err="1" smtClean="0">
                <a:latin typeface="Georgia" pitchFamily="18" charset="0"/>
                <a:cs typeface="Times New Roman" pitchFamily="18" charset="0"/>
              </a:rPr>
              <a:t>граматичних</a:t>
            </a:r>
            <a:r>
              <a:rPr lang="ru-RU" sz="1200" b="1" i="1" dirty="0" smtClean="0">
                <a:latin typeface="Georgia" pitchFamily="18" charset="0"/>
                <a:cs typeface="Times New Roman" pitchFamily="18" charset="0"/>
              </a:rPr>
              <a:t> </a:t>
            </a:r>
            <a:r>
              <a:rPr lang="ru-RU" sz="1200" b="1" i="1" dirty="0" err="1" smtClean="0">
                <a:latin typeface="Georgia" pitchFamily="18" charset="0"/>
                <a:cs typeface="Times New Roman" pitchFamily="18" charset="0"/>
              </a:rPr>
              <a:t>конструкцій</a:t>
            </a:r>
            <a:r>
              <a:rPr lang="ru-RU" sz="1200" b="1" i="1" dirty="0" smtClean="0">
                <a:latin typeface="Georgia" pitchFamily="18" charset="0"/>
                <a:cs typeface="Times New Roman" pitchFamily="18" charset="0"/>
              </a:rPr>
              <a:t> у </a:t>
            </a:r>
            <a:r>
              <a:rPr lang="ru-RU" sz="1200" b="1" i="1" dirty="0" err="1" smtClean="0">
                <a:latin typeface="Georgia" pitchFamily="18" charset="0"/>
                <a:cs typeface="Times New Roman" pitchFamily="18" charset="0"/>
              </a:rPr>
              <a:t>німецькій</a:t>
            </a:r>
            <a:r>
              <a:rPr lang="ru-RU" sz="1200" b="1" i="1" dirty="0" smtClean="0">
                <a:latin typeface="Georgia" pitchFamily="18" charset="0"/>
                <a:cs typeface="Times New Roman" pitchFamily="18" charset="0"/>
              </a:rPr>
              <a:t> </a:t>
            </a:r>
            <a:r>
              <a:rPr lang="ru-RU" sz="1200" b="1" i="1" dirty="0" err="1" smtClean="0">
                <a:latin typeface="Georgia" pitchFamily="18" charset="0"/>
                <a:cs typeface="Times New Roman" pitchFamily="18" charset="0"/>
              </a:rPr>
              <a:t>мові</a:t>
            </a:r>
            <a:r>
              <a:rPr lang="ru-RU" sz="1200" b="1" i="1" dirty="0" smtClean="0">
                <a:latin typeface="Georgia" pitchFamily="18" charset="0"/>
                <a:cs typeface="Times New Roman" pitchFamily="18" charset="0"/>
              </a:rPr>
              <a:t>, </a:t>
            </a:r>
            <a:r>
              <a:rPr lang="ru-RU" sz="1200" b="1" i="1" dirty="0" err="1" smtClean="0">
                <a:latin typeface="Georgia" pitchFamily="18" charset="0"/>
                <a:cs typeface="Times New Roman" pitchFamily="18" charset="0"/>
              </a:rPr>
              <a:t>фахові</a:t>
            </a:r>
            <a:r>
              <a:rPr lang="ru-RU" sz="1200" b="1" i="1" dirty="0" smtClean="0">
                <a:latin typeface="Georgia" pitchFamily="18" charset="0"/>
                <a:cs typeface="Times New Roman" pitchFamily="18" charset="0"/>
              </a:rPr>
              <a:t> </a:t>
            </a:r>
            <a:r>
              <a:rPr lang="ru-RU" sz="1200" b="1" i="1" dirty="0" err="1" smtClean="0">
                <a:latin typeface="Georgia" pitchFamily="18" charset="0"/>
                <a:cs typeface="Times New Roman" pitchFamily="18" charset="0"/>
              </a:rPr>
              <a:t>тексти</a:t>
            </a:r>
            <a:r>
              <a:rPr lang="ru-RU" sz="1200" b="1" i="1" dirty="0" smtClean="0">
                <a:latin typeface="Georgia" pitchFamily="18" charset="0"/>
                <a:cs typeface="Times New Roman" pitchFamily="18" charset="0"/>
              </a:rPr>
              <a:t>. </a:t>
            </a:r>
            <a:endParaRPr lang="ru-RU" sz="1200" b="1" i="1" dirty="0">
              <a:latin typeface="Georgia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 descr="Безымянный.png2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32" y="-1"/>
            <a:ext cx="9144000" cy="6879265"/>
          </a:xfrm>
          <a:prstGeom prst="rect">
            <a:avLst/>
          </a:prstGeom>
        </p:spPr>
      </p:pic>
      <p:pic>
        <p:nvPicPr>
          <p:cNvPr id="14" name="Рисунок 13" descr="17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643306" y="0"/>
            <a:ext cx="2357430" cy="2357430"/>
          </a:xfrm>
          <a:prstGeom prst="rect">
            <a:avLst/>
          </a:prstGeom>
        </p:spPr>
      </p:pic>
      <p:pic>
        <p:nvPicPr>
          <p:cNvPr id="11" name="Рисунок 10" descr="1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500562" y="0"/>
            <a:ext cx="2571744" cy="2571744"/>
          </a:xfrm>
          <a:prstGeom prst="rect">
            <a:avLst/>
          </a:prstGeom>
        </p:spPr>
      </p:pic>
      <p:pic>
        <p:nvPicPr>
          <p:cNvPr id="12" name="Рисунок 11" descr="3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072066" y="0"/>
            <a:ext cx="2857496" cy="2857496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 rot="20959317">
            <a:off x="1213334" y="2036938"/>
            <a:ext cx="8322760" cy="23083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just"/>
            <a:r>
              <a:rPr lang="uk-UA" sz="7200" b="1" cap="all" dirty="0" smtClean="0">
                <a:ln w="12700">
                  <a:solidFill>
                    <a:srgbClr val="002060"/>
                  </a:solidFill>
                </a:ln>
                <a:solidFill>
                  <a:schemeClr val="accent2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Довідкова</a:t>
            </a:r>
            <a:endParaRPr lang="en-US" sz="7200" b="1" cap="all" dirty="0" smtClean="0">
              <a:ln w="12700">
                <a:solidFill>
                  <a:srgbClr val="002060"/>
                </a:solidFill>
              </a:ln>
              <a:solidFill>
                <a:schemeClr val="accent2">
                  <a:lumMod val="50000"/>
                </a:schemeClr>
              </a:solidFill>
              <a:effectLst>
                <a:reflection blurRad="12700" stA="50000" endPos="50000" dist="5000" dir="5400000" sy="-100000" rotWithShape="0"/>
              </a:effectLst>
            </a:endParaRPr>
          </a:p>
          <a:p>
            <a:pPr algn="just"/>
            <a:r>
              <a:rPr lang="en-US" sz="7200" b="1" cap="all" dirty="0" smtClean="0">
                <a:ln w="12700">
                  <a:solidFill>
                    <a:srgbClr val="002060"/>
                  </a:solidFill>
                </a:ln>
                <a:solidFill>
                  <a:schemeClr val="accent2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 </a:t>
            </a:r>
            <a:r>
              <a:rPr lang="uk-UA" sz="7200" b="1" cap="all" dirty="0" smtClean="0">
                <a:ln w="12700">
                  <a:solidFill>
                    <a:srgbClr val="002060"/>
                  </a:solidFill>
                </a:ln>
                <a:solidFill>
                  <a:schemeClr val="accent2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  </a:t>
            </a:r>
            <a:r>
              <a:rPr lang="en-US" sz="7200" b="1" cap="all" dirty="0" smtClean="0">
                <a:ln w="12700">
                  <a:solidFill>
                    <a:srgbClr val="002060"/>
                  </a:solidFill>
                </a:ln>
                <a:solidFill>
                  <a:schemeClr val="accent2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  </a:t>
            </a:r>
            <a:r>
              <a:rPr lang="uk-UA" sz="7200" b="1" cap="all" spc="0" dirty="0" smtClean="0">
                <a:ln w="12700">
                  <a:solidFill>
                    <a:srgbClr val="002060"/>
                  </a:solidFill>
                </a:ln>
                <a:solidFill>
                  <a:schemeClr val="accent2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література </a:t>
            </a:r>
            <a:endParaRPr lang="uk-UA" sz="7200" b="1" cap="all" spc="0" dirty="0">
              <a:ln w="12700">
                <a:solidFill>
                  <a:srgbClr val="002060"/>
                </a:solidFill>
              </a:ln>
              <a:solidFill>
                <a:schemeClr val="accent2">
                  <a:lumMod val="50000"/>
                </a:schemeClr>
              </a:solidFill>
              <a:effectLst>
                <a:reflection blurRad="12700" stA="50000" endPos="50000" dist="5000" dir="5400000" sy="-100000" rotWithShape="0"/>
              </a:effectLst>
            </a:endParaRPr>
          </a:p>
        </p:txBody>
      </p:sp>
      <p:pic>
        <p:nvPicPr>
          <p:cNvPr id="8" name="Рисунок 7" descr="15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643570" y="142852"/>
            <a:ext cx="3357562" cy="3357562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1714480" y="4929198"/>
            <a:ext cx="7286676" cy="16055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r">
              <a:lnSpc>
                <a:spcPts val="2800"/>
              </a:lnSpc>
            </a:pPr>
            <a:r>
              <a:rPr lang="uk-UA" sz="2000" b="1" i="1" dirty="0" smtClean="0">
                <a:ln>
                  <a:solidFill>
                    <a:srgbClr val="002060"/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glow rad="101600">
                    <a:schemeClr val="accent2">
                      <a:lumMod val="20000"/>
                      <a:lumOff val="80000"/>
                      <a:alpha val="60000"/>
                    </a:schemeClr>
                  </a:glow>
                </a:effectLst>
                <a:latin typeface="Georgia" pitchFamily="18" charset="0"/>
              </a:rPr>
              <a:t>«Якщо ви розмовляєте з людиною мовою, яку вона розуміє, то сказане потрапить до голови. Якщо ж її рідною  мовою, то до серця».                    </a:t>
            </a:r>
          </a:p>
          <a:p>
            <a:pPr indent="457200" algn="r">
              <a:lnSpc>
                <a:spcPts val="3400"/>
              </a:lnSpc>
            </a:pPr>
            <a:r>
              <a:rPr lang="uk-UA" sz="2000" b="1" i="1" dirty="0" smtClean="0">
                <a:ln>
                  <a:solidFill>
                    <a:srgbClr val="002060"/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glow rad="101600">
                    <a:schemeClr val="accent2">
                      <a:lumMod val="20000"/>
                      <a:lumOff val="80000"/>
                      <a:alpha val="60000"/>
                    </a:schemeClr>
                  </a:glow>
                </a:effectLst>
                <a:latin typeface="Georgia" pitchFamily="18" charset="0"/>
              </a:rPr>
              <a:t>                                     Нельсон </a:t>
            </a:r>
            <a:r>
              <a:rPr lang="uk-UA" sz="2000" b="1" i="1" dirty="0" err="1" smtClean="0">
                <a:ln>
                  <a:solidFill>
                    <a:srgbClr val="002060"/>
                  </a:solidFill>
                </a:ln>
                <a:solidFill>
                  <a:schemeClr val="accent2">
                    <a:lumMod val="75000"/>
                  </a:schemeClr>
                </a:solidFill>
                <a:effectLst>
                  <a:glow rad="101600">
                    <a:schemeClr val="accent2">
                      <a:lumMod val="20000"/>
                      <a:lumOff val="80000"/>
                      <a:alpha val="60000"/>
                    </a:schemeClr>
                  </a:glow>
                </a:effectLst>
                <a:latin typeface="Georgia" pitchFamily="18" charset="0"/>
              </a:rPr>
              <a:t>Мандела</a:t>
            </a:r>
            <a:endParaRPr lang="uk-UA" sz="2000" b="1" i="1" dirty="0">
              <a:ln>
                <a:solidFill>
                  <a:srgbClr val="002060"/>
                </a:solidFill>
              </a:ln>
              <a:solidFill>
                <a:schemeClr val="accent2">
                  <a:lumMod val="75000"/>
                </a:schemeClr>
              </a:solidFill>
              <a:effectLst>
                <a:glow rad="101600">
                  <a:schemeClr val="accent2">
                    <a:lumMod val="20000"/>
                    <a:lumOff val="80000"/>
                    <a:alpha val="60000"/>
                  </a:schemeClr>
                </a:glow>
              </a:effectLst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54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 descr="Безымянный.png2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32" y="-1"/>
            <a:ext cx="9144000" cy="6879265"/>
          </a:xfrm>
          <a:prstGeom prst="rect">
            <a:avLst/>
          </a:prstGeom>
        </p:spPr>
      </p:pic>
      <p:pic>
        <p:nvPicPr>
          <p:cNvPr id="4" name="Рисунок 3" descr="8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14282" y="0"/>
            <a:ext cx="4357718" cy="4357718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500430" y="428604"/>
            <a:ext cx="5643570" cy="9496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ts val="2300"/>
              </a:lnSpc>
            </a:pPr>
            <a:r>
              <a:rPr lang="ru-RU" sz="14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Блях, И. С. Немецко-русский экономический словарь / И. С. Блях, Л. Т. </a:t>
            </a:r>
            <a:r>
              <a:rPr lang="ru-RU" sz="1400" b="1" i="1" dirty="0" err="1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Багма</a:t>
            </a:r>
            <a:r>
              <a:rPr lang="ru-RU" sz="14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. </a:t>
            </a:r>
            <a:r>
              <a:rPr lang="ru-RU" sz="14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  <a:cs typeface="Times New Roman" pitchFamily="18" charset="0"/>
              </a:rPr>
              <a:t>–</a:t>
            </a:r>
            <a:r>
              <a:rPr lang="ru-RU" sz="14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2-е изд., стереотип. </a:t>
            </a:r>
            <a:r>
              <a:rPr lang="ru-RU" sz="14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  <a:cs typeface="Times New Roman" pitchFamily="18" charset="0"/>
              </a:rPr>
              <a:t>–</a:t>
            </a:r>
            <a:r>
              <a:rPr lang="ru-RU" sz="14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 Москва : Русский язык, </a:t>
            </a:r>
            <a:r>
              <a:rPr lang="ru-RU" sz="1400" b="1" i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1981.</a:t>
            </a:r>
            <a:r>
              <a:rPr lang="ru-RU" sz="14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– </a:t>
            </a:r>
            <a:r>
              <a:rPr lang="ru-RU" sz="1400" b="1" i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664</a:t>
            </a:r>
            <a:r>
              <a:rPr lang="ru-RU" sz="14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с.</a:t>
            </a:r>
            <a:endParaRPr lang="ru-RU" dirty="0" smtClean="0"/>
          </a:p>
        </p:txBody>
      </p:sp>
      <p:sp>
        <p:nvSpPr>
          <p:cNvPr id="6" name="Прямоугольник 5"/>
          <p:cNvSpPr/>
          <p:nvPr/>
        </p:nvSpPr>
        <p:spPr>
          <a:xfrm>
            <a:off x="3500430" y="1401063"/>
            <a:ext cx="5643570" cy="1862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ts val="2300"/>
              </a:lnSpc>
            </a:pPr>
            <a:r>
              <a:rPr lang="ru-RU" sz="1400" b="1" i="1" dirty="0" smtClean="0">
                <a:latin typeface="Georgia" pitchFamily="18" charset="0"/>
              </a:rPr>
              <a:t> Словарь содержит около 45</a:t>
            </a:r>
            <a:r>
              <a:rPr lang="en-US" sz="1400" b="1" i="1" dirty="0" smtClean="0">
                <a:latin typeface="Georgia" pitchFamily="18" charset="0"/>
              </a:rPr>
              <a:t> </a:t>
            </a:r>
            <a:r>
              <a:rPr lang="ru-RU" sz="1400" b="1" i="1" dirty="0" smtClean="0">
                <a:latin typeface="Georgia" pitchFamily="18" charset="0"/>
              </a:rPr>
              <a:t>000 терминов по политической экономии, планированию, управлению производством, экономике промышленности, торговле, статистике и учету, по применению экономико-математических методов в экономике и по страхованию. </a:t>
            </a:r>
            <a:endParaRPr lang="ru-RU" sz="1400" b="1" i="1" dirty="0">
              <a:latin typeface="Georgia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3571868" y="3643314"/>
            <a:ext cx="5572132" cy="9454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ts val="2300"/>
              </a:lnSpc>
            </a:pPr>
            <a:r>
              <a:rPr lang="ru-RU" sz="14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Любимова, З.  М. Словарь наиболее употребительных слов немецкого языка : около 2000 слов / З. М. Любимова. – Москва : Рус. яз, </a:t>
            </a:r>
            <a:r>
              <a:rPr lang="ru-RU" sz="1400" b="1" i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1990</a:t>
            </a:r>
            <a:r>
              <a:rPr lang="ru-RU" sz="14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. – </a:t>
            </a:r>
            <a:r>
              <a:rPr lang="ru-RU" sz="1400" b="1" i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448</a:t>
            </a:r>
            <a:r>
              <a:rPr lang="ru-RU" sz="14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с.   </a:t>
            </a:r>
            <a:endParaRPr lang="ru-RU" sz="1400" b="1" i="1" dirty="0">
              <a:solidFill>
                <a:schemeClr val="accent2">
                  <a:lumMod val="50000"/>
                </a:schemeClr>
              </a:solidFill>
              <a:latin typeface="Georgia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571868" y="4643446"/>
            <a:ext cx="5572132" cy="12721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ts val="2300"/>
              </a:lnSpc>
            </a:pPr>
            <a:r>
              <a:rPr lang="ru-RU" sz="1400" b="1" i="1" dirty="0" smtClean="0">
                <a:latin typeface="Georgia" pitchFamily="18" charset="0"/>
              </a:rPr>
              <a:t>Словарь содержит около 2 тыс. наиболее употребительных слов немецкого языка. Предназначается для лиц, начинающих изучать немецкий язык. </a:t>
            </a:r>
            <a:endParaRPr lang="ru-RU" sz="1400" b="1" i="1" dirty="0">
              <a:latin typeface="Georgia" pitchFamily="18" charset="0"/>
            </a:endParaRPr>
          </a:p>
        </p:txBody>
      </p:sp>
      <p:pic>
        <p:nvPicPr>
          <p:cNvPr id="9" name="Рисунок 8" descr="1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428596" y="3214686"/>
            <a:ext cx="3929090" cy="39290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54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Безымянный.png2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32" y="-1"/>
            <a:ext cx="9144000" cy="6879265"/>
          </a:xfrm>
          <a:prstGeom prst="rect">
            <a:avLst/>
          </a:prstGeom>
        </p:spPr>
      </p:pic>
      <p:pic>
        <p:nvPicPr>
          <p:cNvPr id="5" name="Рисунок 4" descr="4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0034" y="0"/>
            <a:ext cx="3939955" cy="3929066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3500430" y="571480"/>
            <a:ext cx="5286412" cy="12721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ts val="2300"/>
              </a:lnSpc>
            </a:pPr>
            <a:r>
              <a:rPr lang="ru-RU" sz="14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Немецко-русский математический словарь : около </a:t>
            </a:r>
            <a:r>
              <a:rPr lang="ru-RU" sz="1400" b="1" i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30</a:t>
            </a:r>
            <a:r>
              <a:rPr lang="ru-RU" sz="14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000 терминов / под ред. Л. А. </a:t>
            </a:r>
            <a:r>
              <a:rPr lang="ru-RU" sz="1400" b="1" i="1" dirty="0" err="1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Калужнина</a:t>
            </a:r>
            <a:r>
              <a:rPr lang="ru-RU" sz="14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.  – 3-е изд., </a:t>
            </a:r>
            <a:r>
              <a:rPr lang="ru-RU" sz="1400" b="1" i="1" dirty="0" err="1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перераб</a:t>
            </a:r>
            <a:r>
              <a:rPr lang="ru-RU" sz="14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. и доп. – Москва : Русский язык, </a:t>
            </a:r>
            <a:r>
              <a:rPr lang="ru-RU" sz="1400" b="1" i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1980.</a:t>
            </a:r>
            <a:r>
              <a:rPr lang="ru-RU" sz="14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– </a:t>
            </a:r>
            <a:r>
              <a:rPr lang="ru-RU" sz="1400" b="1" i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559 </a:t>
            </a:r>
            <a:r>
              <a:rPr lang="ru-RU" sz="14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с.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643306" y="1500174"/>
            <a:ext cx="5000660" cy="12721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ts val="2300"/>
              </a:lnSpc>
            </a:pPr>
            <a:endParaRPr lang="ru-RU" sz="1400" b="1" i="1" dirty="0" smtClean="0">
              <a:latin typeface="Georgia" pitchFamily="18" charset="0"/>
            </a:endParaRPr>
          </a:p>
          <a:p>
            <a:pPr indent="457200" algn="just">
              <a:lnSpc>
                <a:spcPts val="2300"/>
              </a:lnSpc>
            </a:pPr>
            <a:r>
              <a:rPr lang="ru-RU" sz="1400" b="1" i="1" dirty="0" smtClean="0">
                <a:latin typeface="Georgia" pitchFamily="18" charset="0"/>
              </a:rPr>
              <a:t>   Словарь содержит термины по функциональному анализу, алгебраической геометрии и алгебраической топологии. </a:t>
            </a:r>
            <a:endParaRPr lang="ru-RU" sz="1400" b="1" i="1" dirty="0">
              <a:latin typeface="Georgia" pitchFamily="18" charset="0"/>
            </a:endParaRPr>
          </a:p>
        </p:txBody>
      </p:sp>
      <p:pic>
        <p:nvPicPr>
          <p:cNvPr id="8" name="Рисунок 7" descr="21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14282" y="3071786"/>
            <a:ext cx="4214842" cy="4214842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3714744" y="3429000"/>
            <a:ext cx="5214974" cy="9771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ts val="2300"/>
              </a:lnSpc>
            </a:pPr>
            <a:r>
              <a:rPr lang="ru-RU" sz="14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Немецко-русский политехнический словарь : 110 000 терминов. – </a:t>
            </a:r>
            <a:r>
              <a:rPr lang="ru-RU" sz="1400" b="1" i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sz="14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-е изд., стереотип. – Москва  : Русский язык, </a:t>
            </a:r>
            <a:r>
              <a:rPr lang="ru-RU" sz="1400" b="1" i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1979</a:t>
            </a:r>
            <a:r>
              <a:rPr lang="ru-RU" sz="14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. – </a:t>
            </a:r>
            <a:r>
              <a:rPr lang="ru-RU" sz="1400" b="1" i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863</a:t>
            </a:r>
            <a:r>
              <a:rPr lang="ru-RU" sz="14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с.</a:t>
            </a:r>
            <a:endParaRPr lang="ru-RU" sz="1400" b="1" i="1" dirty="0">
              <a:solidFill>
                <a:schemeClr val="accent2">
                  <a:lumMod val="50000"/>
                </a:schemeClr>
              </a:solidFill>
              <a:latin typeface="Georgia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428992" y="4071942"/>
            <a:ext cx="5643570" cy="21570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ts val="2300"/>
              </a:lnSpc>
            </a:pPr>
            <a:endParaRPr lang="ru-RU" sz="1400" b="1" i="1" dirty="0" smtClean="0">
              <a:latin typeface="Georgia" pitchFamily="18" charset="0"/>
            </a:endParaRPr>
          </a:p>
          <a:p>
            <a:pPr indent="457200" algn="just">
              <a:lnSpc>
                <a:spcPts val="2300"/>
              </a:lnSpc>
            </a:pPr>
            <a:r>
              <a:rPr lang="ru-RU" sz="1400" b="1" i="1" dirty="0" smtClean="0">
                <a:latin typeface="Georgia" pitchFamily="18" charset="0"/>
              </a:rPr>
              <a:t>   Немецко-русский политехнический словарь содержит 110 000 терминов по всем отраслям науки и техники и рассчитан на широкий круг читателей – научных работников, инженеров, техников</a:t>
            </a:r>
            <a:r>
              <a:rPr lang="uk-UA" sz="1400" b="1" i="1" dirty="0" smtClean="0">
                <a:latin typeface="Georgia" pitchFamily="18" charset="0"/>
              </a:rPr>
              <a:t>,</a:t>
            </a:r>
            <a:r>
              <a:rPr lang="ru-RU" sz="1400" b="1" i="1" dirty="0" smtClean="0">
                <a:latin typeface="Georgia" pitchFamily="18" charset="0"/>
              </a:rPr>
              <a:t> преподавателей и студентов технических вузов и факультетов научно-технической литературы. </a:t>
            </a:r>
            <a:endParaRPr lang="ru-RU" sz="1400" b="1" i="1" dirty="0"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54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Безымянный.png2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1"/>
            <a:ext cx="9144000" cy="6879265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282" y="0"/>
            <a:ext cx="4286232" cy="4286232"/>
          </a:xfrm>
          <a:prstGeom prst="rect">
            <a:avLst/>
          </a:prstGeom>
        </p:spPr>
      </p:pic>
      <p:sp>
        <p:nvSpPr>
          <p:cNvPr id="7" name="Прямоугольник 6"/>
          <p:cNvSpPr/>
          <p:nvPr/>
        </p:nvSpPr>
        <p:spPr>
          <a:xfrm>
            <a:off x="3500430" y="428604"/>
            <a:ext cx="5643570" cy="12721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ts val="2300"/>
              </a:lnSpc>
            </a:pPr>
            <a:r>
              <a:rPr lang="ru-RU" sz="1400" b="1" i="1" dirty="0" err="1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Німецько-український</a:t>
            </a:r>
            <a:r>
              <a:rPr lang="ru-RU" sz="1400" b="1" i="1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</a:t>
            </a:r>
            <a:r>
              <a:rPr lang="ru-RU" sz="1400" b="1" i="1" dirty="0" err="1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фразеологічний</a:t>
            </a:r>
            <a:r>
              <a:rPr lang="ru-RU" sz="1400" b="1" i="1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</a:t>
            </a:r>
            <a:r>
              <a:rPr lang="ru-RU" sz="14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словник</a:t>
            </a:r>
            <a:r>
              <a:rPr lang="en-US" sz="14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</a:t>
            </a:r>
            <a:r>
              <a:rPr lang="ru-RU" sz="14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Т</a:t>
            </a:r>
            <a:r>
              <a:rPr lang="ru-RU" sz="1400" b="1" i="1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. 1 : A-K / </a:t>
            </a:r>
            <a:r>
              <a:rPr lang="ru-RU" sz="1400" b="1" i="1" dirty="0" err="1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укл</a:t>
            </a:r>
            <a:r>
              <a:rPr lang="ru-RU" sz="1400" b="1" i="1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. В. І. </a:t>
            </a:r>
            <a:r>
              <a:rPr lang="ru-RU" sz="1400" b="1" i="1" dirty="0" err="1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Гаврись</a:t>
            </a:r>
            <a:r>
              <a:rPr lang="ru-RU" sz="1400" b="1" i="1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, О. П. </a:t>
            </a:r>
            <a:r>
              <a:rPr lang="ru-RU" sz="1400" b="1" i="1" dirty="0" err="1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Пророченко</a:t>
            </a:r>
            <a:r>
              <a:rPr lang="ru-RU" sz="1400" b="1" i="1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. </a:t>
            </a:r>
            <a:r>
              <a:rPr lang="ru-RU" sz="14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  <a:cs typeface="Times New Roman" pitchFamily="18" charset="0"/>
              </a:rPr>
              <a:t>–</a:t>
            </a:r>
            <a:r>
              <a:rPr lang="ru-RU" sz="14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К</a:t>
            </a:r>
            <a:r>
              <a:rPr lang="uk-UA" sz="1400" b="1" i="1" dirty="0" err="1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иїв</a:t>
            </a:r>
            <a:r>
              <a:rPr lang="ru-RU" sz="14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</a:t>
            </a:r>
            <a:r>
              <a:rPr lang="ru-RU" sz="1400" b="1" i="1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: Рад. школа, </a:t>
            </a:r>
            <a:r>
              <a:rPr lang="ru-RU" sz="1400" b="1" i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1981</a:t>
            </a:r>
            <a:r>
              <a:rPr lang="ru-RU" sz="1400" b="1" i="1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. </a:t>
            </a:r>
            <a:r>
              <a:rPr lang="ru-RU" sz="14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  <a:cs typeface="Times New Roman" pitchFamily="18" charset="0"/>
              </a:rPr>
              <a:t> –</a:t>
            </a:r>
            <a:r>
              <a:rPr lang="ru-RU" sz="14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 </a:t>
            </a:r>
            <a:r>
              <a:rPr lang="ru-RU" sz="1400" b="1" i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416</a:t>
            </a:r>
            <a:r>
              <a:rPr lang="ru-RU" sz="1400" b="1" i="1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с. </a:t>
            </a:r>
          </a:p>
          <a:p>
            <a:pPr indent="457200" algn="just">
              <a:lnSpc>
                <a:spcPts val="2300"/>
              </a:lnSpc>
            </a:pPr>
            <a:r>
              <a:rPr lang="ru-RU" sz="1400" b="1" i="1" dirty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  </a:t>
            </a:r>
            <a:endParaRPr lang="uk-UA" sz="1400" b="1" i="1" dirty="0">
              <a:solidFill>
                <a:schemeClr val="accent2">
                  <a:lumMod val="50000"/>
                </a:schemeClr>
              </a:solidFill>
              <a:latin typeface="Georgia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428992" y="1357298"/>
            <a:ext cx="5715008" cy="215700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ts val="2300"/>
              </a:lnSpc>
            </a:pPr>
            <a:r>
              <a:rPr lang="ru-RU" sz="1400" b="1" i="1" dirty="0">
                <a:latin typeface="Georgia" pitchFamily="18" charset="0"/>
              </a:rPr>
              <a:t>Словарь в двух томах содержит более 30 тысяч фразеологических единиц, расположенных по гнездовому принципу. К каждому фразеологизму дан его украинский эквивалент, аналог или описательный перевод. Для учителей, студентов, аспирантов, переводчиков, журналистов и всех, кто изучает немецкий язык и занимается переводами. </a:t>
            </a:r>
            <a:endParaRPr lang="uk-UA" sz="1400" b="1" i="1" dirty="0">
              <a:latin typeface="Georgia" pitchFamily="18" charset="0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3500430" y="4290796"/>
            <a:ext cx="5572132" cy="15670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ts val="2300"/>
              </a:lnSpc>
            </a:pPr>
            <a:r>
              <a:rPr lang="ru-RU" sz="1400" b="1" i="1" dirty="0" err="1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Новий</a:t>
            </a:r>
            <a:r>
              <a:rPr lang="ru-RU" sz="14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</a:t>
            </a:r>
            <a:r>
              <a:rPr lang="ru-RU" sz="1400" b="1" i="1" dirty="0" err="1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німецько-український</a:t>
            </a:r>
            <a:r>
              <a:rPr lang="ru-RU" sz="14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</a:t>
            </a:r>
            <a:r>
              <a:rPr lang="ru-RU" sz="1400" b="1" i="1" dirty="0" err="1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українсько-німецький</a:t>
            </a:r>
            <a:r>
              <a:rPr lang="ru-RU" sz="14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словник : </a:t>
            </a:r>
            <a:r>
              <a:rPr lang="ru-RU" sz="1400" b="1" i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40000</a:t>
            </a:r>
            <a:r>
              <a:rPr lang="ru-RU" sz="14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</a:t>
            </a:r>
            <a:r>
              <a:rPr lang="ru-RU" sz="1400" b="1" i="1" dirty="0" err="1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слів</a:t>
            </a:r>
            <a:r>
              <a:rPr lang="ru-RU" sz="14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. </a:t>
            </a:r>
            <a:r>
              <a:rPr lang="ru-RU" sz="14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  <a:cs typeface="Times New Roman" pitchFamily="18" charset="0"/>
              </a:rPr>
              <a:t>–</a:t>
            </a:r>
            <a:r>
              <a:rPr lang="ru-RU" sz="14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</a:t>
            </a:r>
            <a:r>
              <a:rPr lang="ru-RU" sz="1400" b="1" i="1" dirty="0" err="1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Харків</a:t>
            </a:r>
            <a:r>
              <a:rPr lang="ru-RU" sz="14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: "Див", </a:t>
            </a:r>
            <a:r>
              <a:rPr lang="ru-RU" sz="1400" b="1" i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2004</a:t>
            </a:r>
            <a:r>
              <a:rPr lang="ru-RU" sz="14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. </a:t>
            </a:r>
            <a:r>
              <a:rPr lang="ru-RU" sz="14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  <a:cs typeface="Times New Roman" pitchFamily="18" charset="0"/>
              </a:rPr>
              <a:t>– </a:t>
            </a:r>
            <a:r>
              <a:rPr lang="ru-RU" sz="1400" b="1" i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448</a:t>
            </a:r>
            <a:r>
              <a:rPr lang="ru-RU" sz="14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с. </a:t>
            </a:r>
            <a:endParaRPr lang="en-US" sz="1400" b="1" i="1" dirty="0" smtClean="0">
              <a:solidFill>
                <a:schemeClr val="accent2">
                  <a:lumMod val="50000"/>
                </a:schemeClr>
              </a:solidFill>
              <a:latin typeface="Georgia" pitchFamily="18" charset="0"/>
            </a:endParaRPr>
          </a:p>
          <a:p>
            <a:pPr indent="457200" algn="just">
              <a:lnSpc>
                <a:spcPts val="2300"/>
              </a:lnSpc>
            </a:pPr>
            <a:endParaRPr lang="en-US" sz="1400" b="1" i="1" dirty="0" smtClean="0">
              <a:solidFill>
                <a:schemeClr val="accent2">
                  <a:lumMod val="50000"/>
                </a:schemeClr>
              </a:solidFill>
              <a:latin typeface="Georgia" pitchFamily="18" charset="0"/>
            </a:endParaRPr>
          </a:p>
          <a:p>
            <a:pPr indent="457200" algn="just">
              <a:lnSpc>
                <a:spcPts val="2300"/>
              </a:lnSpc>
            </a:pPr>
            <a:r>
              <a:rPr lang="en-US" sz="14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  </a:t>
            </a:r>
            <a:endParaRPr lang="ru-RU" sz="1400" b="1" i="1" dirty="0">
              <a:solidFill>
                <a:schemeClr val="accent2">
                  <a:lumMod val="50000"/>
                </a:schemeClr>
              </a:solidFill>
              <a:latin typeface="Georgia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3428992" y="5175654"/>
            <a:ext cx="5572132" cy="6822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ts val="2300"/>
              </a:lnSpc>
            </a:pPr>
            <a:r>
              <a:rPr lang="ru-RU" sz="1400" b="1" i="1" dirty="0" err="1" smtClean="0">
                <a:latin typeface="Georgia" pitchFamily="18" charset="0"/>
              </a:rPr>
              <a:t>Містить</a:t>
            </a:r>
            <a:r>
              <a:rPr lang="ru-RU" sz="1400" b="1" i="1" dirty="0" smtClean="0">
                <a:latin typeface="Georgia" pitchFamily="18" charset="0"/>
              </a:rPr>
              <a:t> </a:t>
            </a:r>
            <a:r>
              <a:rPr lang="ru-RU" sz="1400" b="1" i="1" dirty="0" err="1" smtClean="0">
                <a:latin typeface="Georgia" pitchFamily="18" charset="0"/>
              </a:rPr>
              <a:t>головним</a:t>
            </a:r>
            <a:r>
              <a:rPr lang="ru-RU" sz="1400" b="1" i="1" dirty="0" smtClean="0">
                <a:latin typeface="Georgia" pitchFamily="18" charset="0"/>
              </a:rPr>
              <a:t> чином </a:t>
            </a:r>
            <a:r>
              <a:rPr lang="ru-RU" sz="1400" b="1" i="1" dirty="0" err="1" smtClean="0">
                <a:latin typeface="Georgia" pitchFamily="18" charset="0"/>
              </a:rPr>
              <a:t>найуживанішу</a:t>
            </a:r>
            <a:r>
              <a:rPr lang="ru-RU" sz="1400" b="1" i="1" dirty="0" smtClean="0">
                <a:latin typeface="Georgia" pitchFamily="18" charset="0"/>
              </a:rPr>
              <a:t> лексику, </a:t>
            </a:r>
            <a:r>
              <a:rPr lang="ru-RU" sz="1400" b="1" i="1" dirty="0" err="1" smtClean="0">
                <a:latin typeface="Georgia" pitchFamily="18" charset="0"/>
              </a:rPr>
              <a:t>фразеологічні</a:t>
            </a:r>
            <a:r>
              <a:rPr lang="ru-RU" sz="1400" b="1" i="1" dirty="0" smtClean="0">
                <a:latin typeface="Georgia" pitchFamily="18" charset="0"/>
              </a:rPr>
              <a:t>  </a:t>
            </a:r>
            <a:r>
              <a:rPr lang="ru-RU" sz="1400" b="1" i="1" dirty="0" err="1" smtClean="0">
                <a:latin typeface="Georgia" pitchFamily="18" charset="0"/>
              </a:rPr>
              <a:t>звороти</a:t>
            </a:r>
            <a:r>
              <a:rPr lang="ru-RU" sz="1400" b="1" i="1" dirty="0" smtClean="0">
                <a:latin typeface="Georgia" pitchFamily="18" charset="0"/>
              </a:rPr>
              <a:t>  </a:t>
            </a:r>
            <a:r>
              <a:rPr lang="ru-RU" sz="1400" b="1" i="1" dirty="0" err="1" smtClean="0">
                <a:latin typeface="Georgia" pitchFamily="18" charset="0"/>
              </a:rPr>
              <a:t>й</a:t>
            </a:r>
            <a:r>
              <a:rPr lang="ru-RU" sz="1400" b="1" i="1" dirty="0" smtClean="0">
                <a:latin typeface="Georgia" pitchFamily="18" charset="0"/>
              </a:rPr>
              <a:t> </a:t>
            </a:r>
            <a:r>
              <a:rPr lang="ru-RU" sz="1400" b="1" i="1" dirty="0" err="1" smtClean="0">
                <a:latin typeface="Georgia" pitchFamily="18" charset="0"/>
              </a:rPr>
              <a:t>словосполучення</a:t>
            </a:r>
            <a:r>
              <a:rPr lang="ru-RU" sz="1400" b="1" i="1" dirty="0" smtClean="0">
                <a:latin typeface="Georgia" pitchFamily="18" charset="0"/>
              </a:rPr>
              <a:t>. </a:t>
            </a:r>
            <a:endParaRPr lang="ru-RU" sz="1400" b="1" i="1" dirty="0">
              <a:latin typeface="Georgia" pitchFamily="18" charset="0"/>
            </a:endParaRPr>
          </a:p>
        </p:txBody>
      </p:sp>
      <p:pic>
        <p:nvPicPr>
          <p:cNvPr id="13" name="Рисунок 12" descr="3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57158" y="3286124"/>
            <a:ext cx="4000528" cy="4000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54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Безымянный.png2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-32" y="-1"/>
            <a:ext cx="9144000" cy="6879265"/>
          </a:xfrm>
          <a:prstGeom prst="rect">
            <a:avLst/>
          </a:prstGeom>
        </p:spPr>
      </p:pic>
      <p:pic>
        <p:nvPicPr>
          <p:cNvPr id="5" name="Рисунок 4" descr="15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42876" y="-140463"/>
            <a:ext cx="4429124" cy="4576737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3428992" y="285728"/>
            <a:ext cx="5500726" cy="9771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ts val="2300"/>
              </a:lnSpc>
            </a:pPr>
            <a:r>
              <a:rPr lang="ru-RU" sz="14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Романов, С. Д. Большой современный немецко-русский русско-немецкий словарь : </a:t>
            </a:r>
            <a:r>
              <a:rPr lang="ru-RU" sz="1400" b="1" i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160</a:t>
            </a:r>
            <a:r>
              <a:rPr lang="ru-RU" sz="14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000 слов / С. Д. Романов. </a:t>
            </a:r>
            <a:r>
              <a:rPr lang="ru-RU" sz="14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  <a:cs typeface="Times New Roman" pitchFamily="18" charset="0"/>
              </a:rPr>
              <a:t>–</a:t>
            </a:r>
            <a:r>
              <a:rPr lang="ru-RU" sz="14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Донецк : ООО ПКФ "БАО", </a:t>
            </a:r>
            <a:r>
              <a:rPr lang="ru-RU" sz="1400" b="1" i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2006</a:t>
            </a:r>
            <a:r>
              <a:rPr lang="ru-RU" sz="14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. </a:t>
            </a:r>
            <a:r>
              <a:rPr lang="ru-RU" sz="14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  <a:cs typeface="Times New Roman" pitchFamily="18" charset="0"/>
              </a:rPr>
              <a:t>–</a:t>
            </a:r>
            <a:r>
              <a:rPr lang="ru-RU" sz="14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</a:t>
            </a:r>
            <a:r>
              <a:rPr lang="ru-RU" sz="1400" b="1" i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640</a:t>
            </a:r>
            <a:r>
              <a:rPr lang="ru-RU" sz="14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с. 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428992" y="1142984"/>
            <a:ext cx="5500726" cy="1862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ts val="2300"/>
              </a:lnSpc>
            </a:pPr>
            <a:r>
              <a:rPr lang="ru-RU" sz="1400" b="1" i="1" dirty="0" smtClean="0">
                <a:latin typeface="Georgia" pitchFamily="18" charset="0"/>
              </a:rPr>
              <a:t> Современный немецко-русский русско-немецкий словарь включает около </a:t>
            </a:r>
            <a:r>
              <a:rPr lang="ru-RU" sz="1400" b="1" i="1" dirty="0" smtClean="0">
                <a:latin typeface="Times New Roman" pitchFamily="18" charset="0"/>
                <a:cs typeface="Times New Roman" pitchFamily="18" charset="0"/>
              </a:rPr>
              <a:t>160</a:t>
            </a:r>
            <a:r>
              <a:rPr lang="ru-RU" sz="1400" b="1" i="1" dirty="0" smtClean="0">
                <a:latin typeface="Georgia" pitchFamily="18" charset="0"/>
              </a:rPr>
              <a:t> 000 слов с детальной обработкой их значений. В словаре приводятся фонетическая и грамматическая характеристики слова. Даны наиболее </a:t>
            </a:r>
            <a:r>
              <a:rPr lang="ru-RU" sz="1400" b="1" i="1" dirty="0" err="1" smtClean="0">
                <a:latin typeface="Georgia" pitchFamily="18" charset="0"/>
              </a:rPr>
              <a:t>употребимые</a:t>
            </a:r>
            <a:r>
              <a:rPr lang="ru-RU" sz="1400" b="1" i="1" dirty="0" smtClean="0">
                <a:latin typeface="Georgia" pitchFamily="18" charset="0"/>
              </a:rPr>
              <a:t> словосочетания, фразеологизмы, пословицы и т. п. </a:t>
            </a:r>
          </a:p>
        </p:txBody>
      </p:sp>
      <p:pic>
        <p:nvPicPr>
          <p:cNvPr id="8" name="Рисунок 7" descr="16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1406" y="3071810"/>
            <a:ext cx="4567567" cy="4500594"/>
          </a:xfrm>
          <a:prstGeom prst="rect">
            <a:avLst/>
          </a:prstGeom>
        </p:spPr>
      </p:pic>
      <p:sp>
        <p:nvSpPr>
          <p:cNvPr id="9" name="Прямоугольник 8"/>
          <p:cNvSpPr/>
          <p:nvPr/>
        </p:nvSpPr>
        <p:spPr>
          <a:xfrm>
            <a:off x="3643338" y="3214686"/>
            <a:ext cx="5429256" cy="24519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ts val="2300"/>
              </a:lnSpc>
            </a:pPr>
            <a:r>
              <a:rPr lang="ru-RU" sz="1400" b="1" i="1" dirty="0" err="1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Янкельсон</a:t>
            </a:r>
            <a:r>
              <a:rPr lang="ru-RU" sz="14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, И. С. Немецко-русский словарь по радиоэлектронике : около </a:t>
            </a:r>
            <a:r>
              <a:rPr lang="ru-RU" sz="1400" b="1" i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65</a:t>
            </a:r>
            <a:r>
              <a:rPr lang="ru-RU" sz="14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000 терминов / И. С. </a:t>
            </a:r>
            <a:r>
              <a:rPr lang="ru-RU" sz="1400" b="1" i="1" dirty="0" err="1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Янкельсон</a:t>
            </a:r>
            <a:r>
              <a:rPr lang="ru-RU" sz="14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, Л. М. </a:t>
            </a:r>
            <a:r>
              <a:rPr lang="ru-RU" sz="1400" b="1" i="1" dirty="0" err="1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Миримов</a:t>
            </a:r>
            <a:r>
              <a:rPr lang="ru-RU" sz="14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, Г. П. </a:t>
            </a:r>
            <a:r>
              <a:rPr lang="ru-RU" sz="1400" b="1" i="1" dirty="0" err="1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Шеров-Игнатьев</a:t>
            </a:r>
            <a:r>
              <a:rPr lang="ru-RU" sz="14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; под ред. И. С. </a:t>
            </a:r>
            <a:r>
              <a:rPr lang="ru-RU" sz="1400" b="1" i="1" dirty="0" err="1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Янкельсона</a:t>
            </a:r>
            <a:r>
              <a:rPr lang="ru-RU" sz="14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. </a:t>
            </a:r>
            <a:r>
              <a:rPr lang="ru-RU" sz="14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  <a:cs typeface="Times New Roman" pitchFamily="18" charset="0"/>
              </a:rPr>
              <a:t>–</a:t>
            </a:r>
            <a:r>
              <a:rPr lang="ru-RU" sz="14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3-е изд., </a:t>
            </a:r>
            <a:r>
              <a:rPr lang="ru-RU" sz="1400" b="1" i="1" dirty="0" err="1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перераб</a:t>
            </a:r>
            <a:r>
              <a:rPr lang="ru-RU" sz="14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. и доп. </a:t>
            </a:r>
            <a:r>
              <a:rPr lang="ru-RU" sz="14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  <a:cs typeface="Times New Roman" pitchFamily="18" charset="0"/>
              </a:rPr>
              <a:t>– </a:t>
            </a:r>
            <a:r>
              <a:rPr lang="ru-RU" sz="14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Москва : Русский язык; Берлин: </a:t>
            </a:r>
            <a:r>
              <a:rPr lang="ru-RU" sz="1400" b="1" i="1" dirty="0" err="1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Ферлаг</a:t>
            </a:r>
            <a:r>
              <a:rPr lang="ru-RU" sz="14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Техник, </a:t>
            </a:r>
            <a:r>
              <a:rPr lang="ru-RU" sz="1400" b="1" i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1990</a:t>
            </a:r>
            <a:r>
              <a:rPr lang="ru-RU" sz="14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. </a:t>
            </a:r>
            <a:r>
              <a:rPr lang="ru-RU" sz="14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  <a:cs typeface="Times New Roman" pitchFamily="18" charset="0"/>
              </a:rPr>
              <a:t>–  </a:t>
            </a:r>
            <a:r>
              <a:rPr lang="ru-RU" sz="1400" b="1" i="1" dirty="0" smtClean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808</a:t>
            </a:r>
            <a:r>
              <a:rPr lang="ru-RU" sz="14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с. </a:t>
            </a:r>
          </a:p>
          <a:p>
            <a:pPr indent="457200" algn="just">
              <a:lnSpc>
                <a:spcPts val="2300"/>
              </a:lnSpc>
            </a:pPr>
            <a:endParaRPr lang="ru-RU" sz="1400" b="1" i="1" dirty="0" smtClean="0">
              <a:solidFill>
                <a:schemeClr val="accent2">
                  <a:lumMod val="50000"/>
                </a:schemeClr>
              </a:solidFill>
              <a:latin typeface="Georgia" pitchFamily="18" charset="0"/>
            </a:endParaRPr>
          </a:p>
          <a:p>
            <a:pPr indent="457200" algn="just">
              <a:lnSpc>
                <a:spcPts val="2300"/>
              </a:lnSpc>
            </a:pPr>
            <a:r>
              <a:rPr lang="ru-RU" sz="14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  </a:t>
            </a:r>
            <a:endParaRPr lang="ru-RU" sz="1400" b="1" i="1" dirty="0">
              <a:solidFill>
                <a:schemeClr val="accent2">
                  <a:lumMod val="50000"/>
                </a:schemeClr>
              </a:solidFill>
              <a:latin typeface="Georgia" pitchFamily="18" charset="0"/>
            </a:endParaRPr>
          </a:p>
        </p:txBody>
      </p:sp>
      <p:sp>
        <p:nvSpPr>
          <p:cNvPr id="10" name="Прямоугольник 9"/>
          <p:cNvSpPr/>
          <p:nvPr/>
        </p:nvSpPr>
        <p:spPr>
          <a:xfrm>
            <a:off x="3571868" y="4929198"/>
            <a:ext cx="5429256" cy="18620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457200" algn="just">
              <a:lnSpc>
                <a:spcPts val="2300"/>
              </a:lnSpc>
            </a:pPr>
            <a:r>
              <a:rPr lang="ru-RU" sz="1400" b="1" i="1" dirty="0" smtClean="0">
                <a:latin typeface="Georgia" pitchFamily="18" charset="0"/>
              </a:rPr>
              <a:t>Содержит около </a:t>
            </a:r>
            <a:r>
              <a:rPr lang="ru-RU" sz="1400" b="1" i="1" dirty="0" smtClean="0">
                <a:latin typeface="Times New Roman" pitchFamily="18" charset="0"/>
                <a:cs typeface="Times New Roman" pitchFamily="18" charset="0"/>
              </a:rPr>
              <a:t>65</a:t>
            </a:r>
            <a:r>
              <a:rPr lang="ru-RU" sz="1400" b="1" i="1" dirty="0" smtClean="0">
                <a:latin typeface="Georgia" pitchFamily="18" charset="0"/>
              </a:rPr>
              <a:t> тыс. терминов по радиотехнике и электронике, телевидению, различным видам связи, радиолокации, физике твердого тела, кристаллографии, записи хранению и воспроизведению информации, вычислительной технике и микроэлектронике. </a:t>
            </a:r>
            <a:endParaRPr lang="ru-RU" sz="1400" b="1" i="1" dirty="0"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54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Безымянный.png22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79265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 rot="20889930">
            <a:off x="967688" y="387972"/>
            <a:ext cx="7531836" cy="255454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r>
              <a:rPr lang="uk-UA" sz="8000" b="1" cap="all" dirty="0" smtClean="0">
                <a:ln w="28575">
                  <a:solidFill>
                    <a:srgbClr val="002060"/>
                  </a:solidFill>
                </a:ln>
                <a:solidFill>
                  <a:schemeClr val="accent2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   </a:t>
            </a:r>
            <a:r>
              <a:rPr lang="en-US" sz="8000" b="1" cap="all" dirty="0" smtClean="0">
                <a:ln w="28575">
                  <a:solidFill>
                    <a:srgbClr val="002060"/>
                  </a:solidFill>
                </a:ln>
                <a:solidFill>
                  <a:schemeClr val="accent2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Deutsch </a:t>
            </a:r>
            <a:r>
              <a:rPr lang="uk-UA" sz="8000" b="1" cap="all" dirty="0" smtClean="0">
                <a:ln w="28575">
                  <a:solidFill>
                    <a:srgbClr val="002060"/>
                  </a:solidFill>
                </a:ln>
                <a:solidFill>
                  <a:schemeClr val="accent2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     </a:t>
            </a:r>
          </a:p>
          <a:p>
            <a:r>
              <a:rPr lang="uk-UA" sz="8000" b="1" cap="all" dirty="0" smtClean="0">
                <a:ln w="28575">
                  <a:solidFill>
                    <a:srgbClr val="002060"/>
                  </a:solidFill>
                </a:ln>
                <a:solidFill>
                  <a:schemeClr val="accent2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           </a:t>
            </a:r>
            <a:r>
              <a:rPr lang="en-US" sz="8000" b="1" cap="all" dirty="0" smtClean="0">
                <a:ln w="28575">
                  <a:solidFill>
                    <a:srgbClr val="002060"/>
                  </a:solidFill>
                </a:ln>
                <a:solidFill>
                  <a:schemeClr val="accent2">
                    <a:lumMod val="50000"/>
                  </a:schemeClr>
                </a:solidFill>
                <a:effectLst>
                  <a:reflection blurRad="12700" stA="50000" endPos="50000" dist="5000" dir="5400000" sy="-100000" rotWithShape="0"/>
                </a:effectLst>
              </a:rPr>
              <a:t>Online</a:t>
            </a:r>
          </a:p>
        </p:txBody>
      </p:sp>
      <p:pic>
        <p:nvPicPr>
          <p:cNvPr id="3074" name="Picture 2" descr="Похожее изображение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231"/>
          <a:stretch/>
        </p:blipFill>
        <p:spPr bwMode="auto">
          <a:xfrm>
            <a:off x="6643702" y="3284984"/>
            <a:ext cx="2428892" cy="35343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 rot="10131619" flipV="1">
            <a:off x="1135756" y="3118220"/>
            <a:ext cx="8016674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4400" b="1" i="1" dirty="0" smtClean="0">
                <a:ln w="19050">
                  <a:solidFill>
                    <a:srgbClr val="002060"/>
                  </a:solidFill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Georgia" pitchFamily="18" charset="0"/>
              </a:rPr>
              <a:t>Німецька мова </a:t>
            </a:r>
            <a:r>
              <a:rPr lang="uk-UA" sz="4400" b="1" i="1" dirty="0" err="1" smtClean="0">
                <a:ln w="19050">
                  <a:solidFill>
                    <a:srgbClr val="002060"/>
                  </a:solidFill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Georgia" pitchFamily="18" charset="0"/>
              </a:rPr>
              <a:t>онлайн</a:t>
            </a:r>
            <a:r>
              <a:rPr lang="uk-UA" sz="4400" b="1" i="1" dirty="0" smtClean="0">
                <a:ln w="19050">
                  <a:solidFill>
                    <a:srgbClr val="002060"/>
                  </a:solidFill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Georgia" pitchFamily="18" charset="0"/>
              </a:rPr>
              <a:t> </a:t>
            </a:r>
            <a:endParaRPr lang="en-US" sz="4400" b="1" i="1" dirty="0" smtClean="0">
              <a:ln w="19050">
                <a:solidFill>
                  <a:srgbClr val="002060"/>
                </a:solidFill>
              </a:ln>
              <a:solidFill>
                <a:schemeClr val="accent2">
                  <a:lumMod val="60000"/>
                  <a:lumOff val="40000"/>
                </a:schemeClr>
              </a:solidFill>
              <a:effectLst>
                <a:reflection blurRad="6350" stA="55000" endA="300" endPos="45500" dir="5400000" sy="-100000" algn="bl" rotWithShape="0"/>
              </a:effectLst>
              <a:latin typeface="Georgia" pitchFamily="18" charset="0"/>
            </a:endParaRPr>
          </a:p>
          <a:p>
            <a:pPr algn="ctr"/>
            <a:r>
              <a:rPr lang="uk-UA" sz="4400" b="1" i="1" dirty="0" smtClean="0">
                <a:ln w="19050">
                  <a:solidFill>
                    <a:srgbClr val="002060"/>
                  </a:solidFill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Georgia" pitchFamily="18" charset="0"/>
              </a:rPr>
              <a:t> </a:t>
            </a:r>
            <a:r>
              <a:rPr lang="en-US" sz="4400" b="1" i="1" dirty="0" smtClean="0">
                <a:ln w="19050">
                  <a:solidFill>
                    <a:srgbClr val="002060"/>
                  </a:solidFill>
                </a:ln>
                <a:solidFill>
                  <a:schemeClr val="accent2">
                    <a:lumMod val="60000"/>
                    <a:lumOff val="40000"/>
                  </a:schemeClr>
                </a:solidFill>
                <a:effectLst>
                  <a:reflection blurRad="6350" stA="55000" endA="300" endPos="45500" dir="5400000" sy="-100000" algn="bl" rotWithShape="0"/>
                </a:effectLst>
                <a:latin typeface="Georgia" pitchFamily="18" charset="0"/>
              </a:rPr>
              <a:t> </a:t>
            </a:r>
            <a:endParaRPr lang="en-US" sz="4400" b="1" i="1" dirty="0">
              <a:ln w="19050">
                <a:solidFill>
                  <a:srgbClr val="002060"/>
                </a:solidFill>
              </a:ln>
              <a:solidFill>
                <a:schemeClr val="accent2">
                  <a:lumMod val="60000"/>
                  <a:lumOff val="40000"/>
                </a:schemeClr>
              </a:solidFill>
              <a:effectLst>
                <a:reflection blurRad="6350" stA="55000" endA="300" endPos="45500" dir="5400000" sy="-100000" algn="bl" rotWithShape="0"/>
              </a:effectLst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954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69"/>
          <a:stretch/>
        </p:blipFill>
        <p:spPr>
          <a:xfrm>
            <a:off x="0" y="0"/>
            <a:ext cx="9144000" cy="6855619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1259632" y="357166"/>
            <a:ext cx="7670086" cy="609397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indent="457200" algn="just">
              <a:lnSpc>
                <a:spcPts val="2300"/>
              </a:lnSpc>
            </a:pPr>
            <a:r>
              <a:rPr lang="uk-UA" sz="1400" b="1" i="1" dirty="0" smtClean="0">
                <a:solidFill>
                  <a:srgbClr val="002060"/>
                </a:solidFill>
                <a:latin typeface="Georgia" pitchFamily="18" charset="0"/>
              </a:rPr>
              <a:t>Для </a:t>
            </a:r>
            <a:r>
              <a:rPr lang="uk-UA" sz="1400" b="1" i="1" dirty="0">
                <a:solidFill>
                  <a:srgbClr val="002060"/>
                </a:solidFill>
                <a:latin typeface="Georgia" pitchFamily="18" charset="0"/>
              </a:rPr>
              <a:t>тих, хто вирішив оволодіти чи покращити </a:t>
            </a:r>
            <a:r>
              <a:rPr lang="uk-UA" sz="1400" b="1" i="1" dirty="0" smtClean="0">
                <a:solidFill>
                  <a:srgbClr val="002060"/>
                </a:solidFill>
                <a:latin typeface="Georgia" pitchFamily="18" charset="0"/>
              </a:rPr>
              <a:t>свої знання із німецької,  </a:t>
            </a:r>
            <a:r>
              <a:rPr lang="uk-UA" sz="1400" b="1" i="1" dirty="0" smtClean="0">
                <a:solidFill>
                  <a:srgbClr val="002060"/>
                </a:solidFill>
                <a:latin typeface="Georgia" pitchFamily="18" charset="0"/>
                <a:hlinkClick r:id="rId3"/>
              </a:rPr>
              <a:t>науково-технічна бібліотека</a:t>
            </a:r>
            <a:r>
              <a:rPr lang="uk-UA" sz="1400" b="1" i="1" dirty="0" smtClean="0">
                <a:solidFill>
                  <a:srgbClr val="002060"/>
                </a:solidFill>
                <a:latin typeface="Georgia" pitchFamily="18" charset="0"/>
              </a:rPr>
              <a:t> підготувала </a:t>
            </a:r>
            <a:r>
              <a:rPr lang="uk-UA" sz="14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перелік ресурсів</a:t>
            </a:r>
            <a:r>
              <a:rPr lang="uk-UA" sz="1400" b="1" i="1" dirty="0">
                <a:solidFill>
                  <a:srgbClr val="002060"/>
                </a:solidFill>
                <a:latin typeface="Georgia" pitchFamily="18" charset="0"/>
              </a:rPr>
              <a:t>, </a:t>
            </a:r>
            <a:r>
              <a:rPr lang="uk-UA" sz="1400" b="1" i="1" dirty="0" smtClean="0">
                <a:solidFill>
                  <a:srgbClr val="002060"/>
                </a:solidFill>
                <a:latin typeface="Georgia" pitchFamily="18" charset="0"/>
              </a:rPr>
              <a:t>які </a:t>
            </a:r>
            <a:r>
              <a:rPr lang="uk-UA" sz="1400" b="1" i="1" dirty="0">
                <a:solidFill>
                  <a:srgbClr val="002060"/>
                </a:solidFill>
                <a:latin typeface="Georgia" pitchFamily="18" charset="0"/>
              </a:rPr>
              <a:t>допоможуть вчитися за комп’ютером, чи навіть у маршрутці із планшетом або телефоном</a:t>
            </a:r>
            <a:r>
              <a:rPr lang="uk-UA" sz="1400" b="1" i="1" dirty="0" smtClean="0">
                <a:solidFill>
                  <a:srgbClr val="002060"/>
                </a:solidFill>
                <a:latin typeface="Georgia" pitchFamily="18" charset="0"/>
              </a:rPr>
              <a:t>.</a:t>
            </a:r>
          </a:p>
          <a:p>
            <a:pPr indent="457200" algn="just">
              <a:lnSpc>
                <a:spcPts val="2300"/>
              </a:lnSpc>
            </a:pPr>
            <a:r>
              <a:rPr lang="uk-UA" sz="1400" b="1" i="1" dirty="0" smtClean="0">
                <a:solidFill>
                  <a:schemeClr val="accent2">
                    <a:lumMod val="50000"/>
                  </a:schemeClr>
                </a:solidFill>
                <a:effectLst/>
                <a:latin typeface="Georgia" pitchFamily="18" charset="0"/>
              </a:rPr>
              <a:t>Німецька, як для людей, що </a:t>
            </a:r>
            <a:r>
              <a:rPr lang="uk-UA" sz="1400" b="1" i="1" dirty="0">
                <a:solidFill>
                  <a:schemeClr val="accent2">
                    <a:lumMod val="50000"/>
                  </a:schemeClr>
                </a:solidFill>
                <a:effectLst/>
                <a:latin typeface="Georgia" pitchFamily="18" charset="0"/>
              </a:rPr>
              <a:t>не знають жодного слова німецькою, так і вправи для середнього рівня </a:t>
            </a:r>
            <a:r>
              <a:rPr lang="uk-UA" sz="1400" b="1" i="1" dirty="0" smtClean="0">
                <a:solidFill>
                  <a:srgbClr val="002060"/>
                </a:solidFill>
                <a:effectLst/>
                <a:latin typeface="Georgia" pitchFamily="18" charset="0"/>
              </a:rPr>
              <a:t>на </a:t>
            </a:r>
            <a:r>
              <a:rPr lang="uk-UA" sz="1400" b="1" i="1" dirty="0">
                <a:solidFill>
                  <a:srgbClr val="002060"/>
                </a:solidFill>
                <a:effectLst/>
                <a:latin typeface="Georgia" pitchFamily="18" charset="0"/>
              </a:rPr>
              <a:t>сайті </a:t>
            </a:r>
            <a:r>
              <a:rPr lang="en-US" sz="1400" b="1" i="1" dirty="0">
                <a:solidFill>
                  <a:srgbClr val="00B0F0"/>
                </a:solidFill>
                <a:effectLst/>
                <a:latin typeface="Georgia" pitchFamily="18" charset="0"/>
                <a:hlinkClick r:id="rId4"/>
              </a:rPr>
              <a:t>easy-online-german.com.</a:t>
            </a:r>
            <a:r>
              <a:rPr lang="en-US" sz="1400" b="1" i="1" dirty="0">
                <a:solidFill>
                  <a:schemeClr val="accent2">
                    <a:lumMod val="50000"/>
                  </a:schemeClr>
                </a:solidFill>
                <a:effectLst/>
                <a:latin typeface="Georgia" pitchFamily="18" charset="0"/>
              </a:rPr>
              <a:t> </a:t>
            </a:r>
            <a:r>
              <a:rPr lang="uk-UA" sz="1400" b="1" i="1" dirty="0" smtClean="0">
                <a:solidFill>
                  <a:schemeClr val="accent2">
                    <a:lumMod val="50000"/>
                  </a:schemeClr>
                </a:solidFill>
                <a:effectLst/>
                <a:latin typeface="Georgia" pitchFamily="18" charset="0"/>
              </a:rPr>
              <a:t> Розмі</a:t>
            </a:r>
            <a:r>
              <a:rPr lang="uk-UA" sz="14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щ</a:t>
            </a:r>
            <a:r>
              <a:rPr lang="uk-UA" sz="1400" b="1" i="1" dirty="0" smtClean="0">
                <a:solidFill>
                  <a:schemeClr val="accent2">
                    <a:lumMod val="50000"/>
                  </a:schemeClr>
                </a:solidFill>
                <a:effectLst/>
                <a:latin typeface="Georgia" pitchFamily="18" charset="0"/>
              </a:rPr>
              <a:t>ено </a:t>
            </a:r>
            <a:r>
              <a:rPr lang="uk-UA" sz="1400" b="1" i="1" dirty="0">
                <a:solidFill>
                  <a:schemeClr val="accent2">
                    <a:lumMod val="50000"/>
                  </a:schemeClr>
                </a:solidFill>
                <a:effectLst/>
                <a:latin typeface="Georgia" pitchFamily="18" charset="0"/>
              </a:rPr>
              <a:t>матеріали від вчителя </a:t>
            </a:r>
            <a:r>
              <a:rPr lang="uk-UA" sz="1400" b="1" i="1" dirty="0" smtClean="0">
                <a:solidFill>
                  <a:schemeClr val="accent2">
                    <a:lumMod val="50000"/>
                  </a:schemeClr>
                </a:solidFill>
                <a:effectLst/>
                <a:latin typeface="Georgia" pitchFamily="18" charset="0"/>
              </a:rPr>
              <a:t>німецької мови  із Німеччини.</a:t>
            </a:r>
            <a:r>
              <a:rPr lang="uk-UA" sz="1400" dirty="0" smtClean="0">
                <a:effectLst/>
              </a:rPr>
              <a:t> </a:t>
            </a:r>
            <a:r>
              <a:rPr lang="uk-UA" sz="14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Більшість  матеріалів, що тут викладені, можна завантажити безкоштовно.</a:t>
            </a:r>
            <a:endParaRPr lang="uk-UA" sz="1400" dirty="0" smtClean="0">
              <a:effectLst/>
            </a:endParaRPr>
          </a:p>
          <a:p>
            <a:pPr indent="457200" algn="just">
              <a:lnSpc>
                <a:spcPts val="1900"/>
              </a:lnSpc>
            </a:pPr>
            <a:endParaRPr lang="uk-UA" sz="1600" b="1" i="1" spc="50" dirty="0" smtClean="0">
              <a:ln w="12700" cmpd="sng">
                <a:noFill/>
                <a:prstDash val="solid"/>
              </a:ln>
              <a:solidFill>
                <a:srgbClr val="002060"/>
              </a:solidFill>
              <a:effectLst/>
              <a:latin typeface="Georgia" pitchFamily="18" charset="0"/>
            </a:endParaRPr>
          </a:p>
          <a:p>
            <a:pPr indent="457200" algn="just">
              <a:lnSpc>
                <a:spcPts val="1900"/>
              </a:lnSpc>
            </a:pPr>
            <a:r>
              <a:rPr lang="uk-UA" sz="1600" b="1" i="1" spc="50" dirty="0" smtClean="0">
                <a:ln w="12700" cmpd="sng">
                  <a:noFill/>
                  <a:prstDash val="solid"/>
                </a:ln>
                <a:solidFill>
                  <a:srgbClr val="002060"/>
                </a:solidFill>
                <a:effectLst/>
                <a:latin typeface="Georgia" pitchFamily="18" charset="0"/>
              </a:rPr>
              <a:t>Безкоштовні ресурси</a:t>
            </a:r>
            <a:r>
              <a:rPr lang="uk-UA" sz="1600" b="1" i="1" spc="50" dirty="0">
                <a:ln w="12700" cmpd="sng">
                  <a:noFill/>
                  <a:prstDash val="solid"/>
                </a:ln>
                <a:solidFill>
                  <a:srgbClr val="002060"/>
                </a:solidFill>
                <a:effectLst/>
                <a:latin typeface="Georgia" pitchFamily="18" charset="0"/>
              </a:rPr>
              <a:t>: </a:t>
            </a:r>
            <a:r>
              <a:rPr lang="uk-UA" sz="1600" b="1" i="1" spc="50" dirty="0" err="1" smtClean="0">
                <a:ln w="12700" cmpd="sng">
                  <a:noFill/>
                  <a:prstDash val="solid"/>
                </a:ln>
                <a:solidFill>
                  <a:srgbClr val="002060"/>
                </a:solidFill>
                <a:effectLst/>
                <a:latin typeface="Georgia" pitchFamily="18" charset="0"/>
              </a:rPr>
              <a:t>Goethe</a:t>
            </a:r>
            <a:r>
              <a:rPr lang="uk-UA" sz="1600" b="1" i="1" spc="50" dirty="0" smtClean="0">
                <a:ln w="12700" cmpd="sng">
                  <a:noFill/>
                  <a:prstDash val="solid"/>
                </a:ln>
                <a:solidFill>
                  <a:srgbClr val="002060"/>
                </a:solidFill>
                <a:effectLst/>
                <a:latin typeface="Georgia" pitchFamily="18" charset="0"/>
              </a:rPr>
              <a:t> </a:t>
            </a:r>
            <a:r>
              <a:rPr lang="uk-UA" sz="1600" b="1" i="1" spc="50" dirty="0" err="1" smtClean="0">
                <a:ln w="12700" cmpd="sng">
                  <a:noFill/>
                  <a:prstDash val="solid"/>
                </a:ln>
                <a:solidFill>
                  <a:srgbClr val="002060"/>
                </a:solidFill>
                <a:effectLst/>
                <a:latin typeface="Georgia" pitchFamily="18" charset="0"/>
              </a:rPr>
              <a:t>Institut</a:t>
            </a:r>
            <a:r>
              <a:rPr lang="uk-UA" sz="1600" b="1" i="1" spc="50" dirty="0" smtClean="0">
                <a:ln w="12700" cmpd="sng">
                  <a:noFill/>
                  <a:prstDash val="solid"/>
                </a:ln>
                <a:solidFill>
                  <a:srgbClr val="002060"/>
                </a:solidFill>
                <a:effectLst/>
                <a:latin typeface="Georgia" pitchFamily="18" charset="0"/>
              </a:rPr>
              <a:t>  та </a:t>
            </a:r>
            <a:r>
              <a:rPr lang="uk-UA" sz="1600" b="1" i="1" spc="50" dirty="0" err="1" smtClean="0">
                <a:ln w="12700" cmpd="sng">
                  <a:noFill/>
                  <a:prstDash val="solid"/>
                </a:ln>
                <a:solidFill>
                  <a:srgbClr val="002060"/>
                </a:solidFill>
                <a:effectLst/>
                <a:latin typeface="Georgia" pitchFamily="18" charset="0"/>
              </a:rPr>
              <a:t>DW.de</a:t>
            </a:r>
            <a:endParaRPr lang="uk-UA" sz="1600" b="1" i="1" spc="50" dirty="0" smtClean="0">
              <a:ln w="12700" cmpd="sng">
                <a:noFill/>
                <a:prstDash val="solid"/>
              </a:ln>
              <a:solidFill>
                <a:srgbClr val="002060"/>
              </a:solidFill>
              <a:effectLst/>
              <a:latin typeface="Georgia" pitchFamily="18" charset="0"/>
            </a:endParaRPr>
          </a:p>
          <a:p>
            <a:pPr indent="457200" algn="just">
              <a:lnSpc>
                <a:spcPts val="2300"/>
              </a:lnSpc>
            </a:pPr>
            <a:r>
              <a:rPr lang="uk-UA" sz="1400" b="1" i="1" spc="50" dirty="0" smtClean="0">
                <a:ln w="12700" cmpd="sng">
                  <a:noFill/>
                  <a:prstDash val="solid"/>
                </a:ln>
                <a:solidFill>
                  <a:schemeClr val="accent2">
                    <a:lumMod val="50000"/>
                  </a:schemeClr>
                </a:solidFill>
                <a:effectLst/>
                <a:latin typeface="Georgia" pitchFamily="18" charset="0"/>
              </a:rPr>
              <a:t>Особливістю </a:t>
            </a:r>
            <a:r>
              <a:rPr lang="uk-UA" sz="1400" b="1" i="1" spc="50" dirty="0" err="1" smtClean="0">
                <a:ln w="12700" cmpd="sng">
                  <a:noFill/>
                  <a:prstDash val="solid"/>
                </a:ln>
                <a:solidFill>
                  <a:schemeClr val="accent2">
                    <a:lumMod val="50000"/>
                  </a:schemeClr>
                </a:solidFill>
                <a:effectLst/>
                <a:latin typeface="Georgia" pitchFamily="18" charset="0"/>
                <a:hlinkClick r:id="rId5"/>
              </a:rPr>
              <a:t>DW.de</a:t>
            </a:r>
            <a:r>
              <a:rPr lang="uk-UA" sz="1400" b="1" i="1" spc="50" dirty="0" smtClean="0">
                <a:ln w="12700" cmpd="sng">
                  <a:noFill/>
                  <a:prstDash val="solid"/>
                </a:ln>
                <a:solidFill>
                  <a:schemeClr val="accent2">
                    <a:lumMod val="50000"/>
                  </a:schemeClr>
                </a:solidFill>
                <a:effectLst/>
                <a:latin typeface="Georgia" pitchFamily="18" charset="0"/>
                <a:hlinkClick r:id="rId5"/>
              </a:rPr>
              <a:t> </a:t>
            </a:r>
            <a:r>
              <a:rPr lang="uk-UA" sz="1400" b="1" i="1" spc="50" dirty="0" smtClean="0">
                <a:ln w="12700" cmpd="sng">
                  <a:noFill/>
                  <a:prstDash val="solid"/>
                </a:ln>
                <a:solidFill>
                  <a:schemeClr val="accent2">
                    <a:lumMod val="50000"/>
                  </a:schemeClr>
                </a:solidFill>
                <a:effectLst/>
                <a:latin typeface="Georgia" pitchFamily="18" charset="0"/>
              </a:rPr>
              <a:t>є </a:t>
            </a:r>
            <a:r>
              <a:rPr lang="uk-UA" sz="1400" b="1" i="1" spc="50" dirty="0">
                <a:ln w="12700" cmpd="sng">
                  <a:noFill/>
                  <a:prstDash val="solid"/>
                </a:ln>
                <a:solidFill>
                  <a:schemeClr val="accent2">
                    <a:lumMod val="50000"/>
                  </a:schemeClr>
                </a:solidFill>
                <a:effectLst/>
                <a:latin typeface="Georgia" pitchFamily="18" charset="0"/>
              </a:rPr>
              <a:t>те, що цей ресурс постійно поповнюється свіжими навчальними текстами та завданнями. Він розрахований для учнів різних рівнів. Ви зможете періодично отримувати актуальні новини і тексти, що відповідають власне вашому рівню знань німецької. Позитивом цього ресурсу є те, що окрім текстів тут є також і відео, що допоможе сприймати розмовну мову та запам’ятати, як правильно </a:t>
            </a:r>
            <a:r>
              <a:rPr lang="uk-UA" sz="1400" b="1" i="1" spc="50" dirty="0" smtClean="0">
                <a:ln w="12700" cmpd="sng">
                  <a:noFill/>
                  <a:prstDash val="solid"/>
                </a:ln>
                <a:solidFill>
                  <a:schemeClr val="accent2">
                    <a:lumMod val="50000"/>
                  </a:schemeClr>
                </a:solidFill>
                <a:effectLst/>
                <a:latin typeface="Georgia" pitchFamily="18" charset="0"/>
              </a:rPr>
              <a:t>вимовляються </a:t>
            </a:r>
            <a:r>
              <a:rPr lang="uk-UA" sz="1400" b="1" i="1" spc="50" dirty="0">
                <a:ln w="12700" cmpd="sng">
                  <a:noFill/>
                  <a:prstDash val="solid"/>
                </a:ln>
                <a:solidFill>
                  <a:schemeClr val="accent2">
                    <a:lumMod val="50000"/>
                  </a:schemeClr>
                </a:solidFill>
                <a:effectLst/>
                <a:latin typeface="Georgia" pitchFamily="18" charset="0"/>
              </a:rPr>
              <a:t>слова</a:t>
            </a:r>
            <a:r>
              <a:rPr lang="uk-UA" sz="1400" b="1" i="1" spc="50" dirty="0" smtClean="0">
                <a:ln w="12700" cmpd="sng">
                  <a:noFill/>
                  <a:prstDash val="solid"/>
                </a:ln>
                <a:solidFill>
                  <a:schemeClr val="accent2">
                    <a:lumMod val="50000"/>
                  </a:schemeClr>
                </a:solidFill>
                <a:effectLst/>
                <a:latin typeface="Georgia" pitchFamily="18" charset="0"/>
              </a:rPr>
              <a:t>.</a:t>
            </a:r>
            <a:endParaRPr lang="uk-UA" sz="1400" b="1" i="1" spc="50" dirty="0" smtClean="0">
              <a:ln w="12700" cmpd="sng">
                <a:noFill/>
                <a:prstDash val="solid"/>
              </a:ln>
              <a:solidFill>
                <a:schemeClr val="accent2">
                  <a:lumMod val="50000"/>
                </a:schemeClr>
              </a:solidFill>
              <a:latin typeface="Georgia" pitchFamily="18" charset="0"/>
            </a:endParaRPr>
          </a:p>
          <a:p>
            <a:pPr indent="457200" algn="just">
              <a:lnSpc>
                <a:spcPts val="1600"/>
              </a:lnSpc>
            </a:pPr>
            <a:endParaRPr lang="uk-UA" sz="1400" b="1" i="1" spc="50" dirty="0" smtClean="0">
              <a:ln w="12700" cmpd="sng">
                <a:noFill/>
                <a:prstDash val="solid"/>
              </a:ln>
              <a:solidFill>
                <a:schemeClr val="accent2">
                  <a:lumMod val="50000"/>
                </a:schemeClr>
              </a:solidFill>
              <a:effectLst/>
              <a:latin typeface="Georgia" pitchFamily="18" charset="0"/>
            </a:endParaRPr>
          </a:p>
          <a:p>
            <a:pPr indent="457200" algn="just">
              <a:lnSpc>
                <a:spcPts val="2300"/>
              </a:lnSpc>
            </a:pPr>
            <a:r>
              <a:rPr lang="uk-UA" sz="1400" b="1" i="1" spc="50" dirty="0" smtClean="0">
                <a:ln w="12700" cmpd="sng">
                  <a:noFill/>
                  <a:prstDash val="solid"/>
                </a:ln>
                <a:solidFill>
                  <a:schemeClr val="accent2">
                    <a:lumMod val="50000"/>
                  </a:schemeClr>
                </a:solidFill>
                <a:effectLst/>
                <a:latin typeface="Georgia" pitchFamily="18" charset="0"/>
              </a:rPr>
              <a:t>На сторінці </a:t>
            </a:r>
            <a:r>
              <a:rPr lang="uk-UA" sz="1400" b="1" i="1" spc="50" dirty="0" err="1" smtClean="0">
                <a:ln w="12700" cmpd="sng">
                  <a:noFill/>
                  <a:prstDash val="solid"/>
                </a:ln>
                <a:solidFill>
                  <a:schemeClr val="accent2">
                    <a:lumMod val="50000"/>
                  </a:schemeClr>
                </a:solidFill>
                <a:effectLst/>
                <a:latin typeface="Georgia" pitchFamily="18" charset="0"/>
              </a:rPr>
              <a:t>Goethe</a:t>
            </a:r>
            <a:r>
              <a:rPr lang="uk-UA" sz="1400" b="1" i="1" spc="50" dirty="0" smtClean="0">
                <a:ln w="12700" cmpd="sng">
                  <a:noFill/>
                  <a:prstDash val="solid"/>
                </a:ln>
                <a:solidFill>
                  <a:schemeClr val="accent2">
                    <a:lumMod val="50000"/>
                  </a:schemeClr>
                </a:solidFill>
                <a:effectLst/>
                <a:latin typeface="Georgia" pitchFamily="18" charset="0"/>
              </a:rPr>
              <a:t> </a:t>
            </a:r>
            <a:r>
              <a:rPr lang="uk-UA" sz="1400" b="1" i="1" spc="50" dirty="0" err="1" smtClean="0">
                <a:ln w="12700" cmpd="sng">
                  <a:noFill/>
                  <a:prstDash val="solid"/>
                </a:ln>
                <a:solidFill>
                  <a:schemeClr val="accent2">
                    <a:lumMod val="50000"/>
                  </a:schemeClr>
                </a:solidFill>
                <a:effectLst/>
                <a:latin typeface="Georgia" pitchFamily="18" charset="0"/>
              </a:rPr>
              <a:t>Institut</a:t>
            </a:r>
            <a:r>
              <a:rPr lang="uk-UA" sz="1400" b="1" i="1" spc="50" dirty="0" smtClean="0">
                <a:ln w="12700" cmpd="sng">
                  <a:noFill/>
                  <a:prstDash val="solid"/>
                </a:ln>
                <a:solidFill>
                  <a:schemeClr val="accent2">
                    <a:lumMod val="50000"/>
                  </a:schemeClr>
                </a:solidFill>
                <a:effectLst/>
                <a:latin typeface="Georgia" pitchFamily="18" charset="0"/>
              </a:rPr>
              <a:t>  у </a:t>
            </a:r>
            <a:r>
              <a:rPr lang="uk-UA" sz="1400" b="1" i="1" spc="50" dirty="0">
                <a:ln w="12700" cmpd="sng">
                  <a:noFill/>
                  <a:prstDash val="solid"/>
                </a:ln>
                <a:solidFill>
                  <a:schemeClr val="accent2">
                    <a:lumMod val="50000"/>
                  </a:schemeClr>
                </a:solidFill>
                <a:effectLst/>
                <a:latin typeface="Georgia" pitchFamily="18" charset="0"/>
              </a:rPr>
              <a:t>закладці «</a:t>
            </a:r>
            <a:r>
              <a:rPr lang="uk-UA" sz="1400" b="1" i="1" spc="50" dirty="0">
                <a:ln w="12700" cmpd="sng">
                  <a:noFill/>
                  <a:prstDash val="solid"/>
                </a:ln>
                <a:solidFill>
                  <a:schemeClr val="accent2">
                    <a:lumMod val="50000"/>
                  </a:schemeClr>
                </a:solidFill>
                <a:effectLst/>
                <a:latin typeface="Georgia" pitchFamily="18" charset="0"/>
                <a:hlinkClick r:id="rId6"/>
              </a:rPr>
              <a:t>Безкоштовні німецькі вправи</a:t>
            </a:r>
            <a:r>
              <a:rPr lang="uk-UA" sz="1400" b="1" i="1" spc="50" dirty="0">
                <a:ln w="12700" cmpd="sng">
                  <a:noFill/>
                  <a:prstDash val="solid"/>
                </a:ln>
                <a:solidFill>
                  <a:schemeClr val="accent2">
                    <a:lumMod val="50000"/>
                  </a:schemeClr>
                </a:solidFill>
                <a:effectLst/>
                <a:latin typeface="Georgia" pitchFamily="18" charset="0"/>
              </a:rPr>
              <a:t>» можна знайти посилання на навчальні ігри, які можна завантажити для телефону чи </a:t>
            </a:r>
            <a:r>
              <a:rPr lang="uk-UA" sz="1400" b="1" i="1" spc="50" dirty="0" smtClean="0">
                <a:ln w="12700" cmpd="sng">
                  <a:noFill/>
                  <a:prstDash val="solid"/>
                </a:ln>
                <a:solidFill>
                  <a:schemeClr val="accent2">
                    <a:lumMod val="50000"/>
                  </a:schemeClr>
                </a:solidFill>
                <a:effectLst/>
                <a:latin typeface="Georgia" pitchFamily="18" charset="0"/>
              </a:rPr>
              <a:t>планшету </a:t>
            </a:r>
            <a:r>
              <a:rPr lang="uk-UA" sz="1400" b="1" i="1" spc="50" dirty="0">
                <a:ln w="12700" cmpd="sng">
                  <a:noFill/>
                  <a:prstDash val="solid"/>
                </a:ln>
                <a:solidFill>
                  <a:schemeClr val="accent2">
                    <a:lumMod val="50000"/>
                  </a:schemeClr>
                </a:solidFill>
                <a:effectLst/>
                <a:latin typeface="Georgia" pitchFamily="18" charset="0"/>
              </a:rPr>
              <a:t>в </a:t>
            </a:r>
            <a:r>
              <a:rPr lang="uk-UA" sz="1400" b="1" i="1" spc="50" dirty="0" err="1" smtClean="0">
                <a:ln w="12700" cmpd="sng">
                  <a:noFill/>
                  <a:prstDash val="solid"/>
                </a:ln>
                <a:solidFill>
                  <a:schemeClr val="accent2">
                    <a:lumMod val="50000"/>
                  </a:schemeClr>
                </a:solidFill>
                <a:effectLst/>
                <a:latin typeface="Georgia" pitchFamily="18" charset="0"/>
              </a:rPr>
              <a:t>Google</a:t>
            </a:r>
            <a:r>
              <a:rPr lang="uk-UA" sz="1400" b="1" i="1" spc="50" dirty="0" smtClean="0">
                <a:ln w="12700" cmpd="sng">
                  <a:noFill/>
                  <a:prstDash val="solid"/>
                </a:ln>
                <a:solidFill>
                  <a:schemeClr val="accent2">
                    <a:lumMod val="50000"/>
                  </a:schemeClr>
                </a:solidFill>
                <a:effectLst/>
                <a:latin typeface="Georgia" pitchFamily="18" charset="0"/>
              </a:rPr>
              <a:t> </a:t>
            </a:r>
            <a:r>
              <a:rPr lang="uk-UA" sz="1400" b="1" i="1" spc="50" dirty="0" err="1" smtClean="0">
                <a:ln w="12700" cmpd="sng">
                  <a:noFill/>
                  <a:prstDash val="solid"/>
                </a:ln>
                <a:solidFill>
                  <a:schemeClr val="accent2">
                    <a:lumMod val="50000"/>
                  </a:schemeClr>
                </a:solidFill>
                <a:effectLst/>
                <a:latin typeface="Georgia" pitchFamily="18" charset="0"/>
              </a:rPr>
              <a:t>Play</a:t>
            </a:r>
            <a:r>
              <a:rPr lang="uk-UA" sz="1400" b="1" i="1" spc="50" dirty="0" smtClean="0">
                <a:ln w="12700" cmpd="sng">
                  <a:noFill/>
                  <a:prstDash val="solid"/>
                </a:ln>
                <a:solidFill>
                  <a:schemeClr val="accent2">
                    <a:lumMod val="50000"/>
                  </a:schemeClr>
                </a:solidFill>
                <a:effectLst/>
                <a:latin typeface="Georgia" pitchFamily="18" charset="0"/>
              </a:rPr>
              <a:t> та </a:t>
            </a:r>
            <a:r>
              <a:rPr lang="uk-UA" sz="1400" b="1" i="1" spc="50" dirty="0" err="1" smtClean="0">
                <a:ln w="12700" cmpd="sng">
                  <a:noFill/>
                  <a:prstDash val="solid"/>
                </a:ln>
                <a:solidFill>
                  <a:schemeClr val="accent2">
                    <a:lumMod val="50000"/>
                  </a:schemeClr>
                </a:solidFill>
                <a:effectLst/>
                <a:latin typeface="Georgia" pitchFamily="18" charset="0"/>
              </a:rPr>
              <a:t>App</a:t>
            </a:r>
            <a:r>
              <a:rPr lang="uk-UA" sz="1400" b="1" i="1" spc="50" dirty="0" smtClean="0">
                <a:ln w="12700" cmpd="sng">
                  <a:noFill/>
                  <a:prstDash val="solid"/>
                </a:ln>
                <a:solidFill>
                  <a:schemeClr val="accent2">
                    <a:lumMod val="50000"/>
                  </a:schemeClr>
                </a:solidFill>
                <a:effectLst/>
                <a:latin typeface="Georgia" pitchFamily="18" charset="0"/>
              </a:rPr>
              <a:t> </a:t>
            </a:r>
            <a:r>
              <a:rPr lang="uk-UA" sz="1400" b="1" i="1" spc="50" dirty="0" err="1" smtClean="0">
                <a:ln w="12700" cmpd="sng">
                  <a:noFill/>
                  <a:prstDash val="solid"/>
                </a:ln>
                <a:solidFill>
                  <a:schemeClr val="accent2">
                    <a:lumMod val="50000"/>
                  </a:schemeClr>
                </a:solidFill>
                <a:effectLst/>
                <a:latin typeface="Georgia" pitchFamily="18" charset="0"/>
              </a:rPr>
              <a:t>Store</a:t>
            </a:r>
            <a:r>
              <a:rPr lang="uk-UA" sz="1400" b="1" i="1" spc="50" dirty="0" smtClean="0">
                <a:ln w="12700" cmpd="sng">
                  <a:noFill/>
                  <a:prstDash val="solid"/>
                </a:ln>
                <a:solidFill>
                  <a:schemeClr val="accent2">
                    <a:lumMod val="50000"/>
                  </a:schemeClr>
                </a:solidFill>
                <a:effectLst/>
                <a:latin typeface="Georgia" pitchFamily="18" charset="0"/>
              </a:rPr>
              <a:t>. </a:t>
            </a:r>
            <a:r>
              <a:rPr lang="uk-UA" sz="1400" b="1" i="1" spc="50" dirty="0" smtClean="0">
                <a:ln w="12700" cmpd="sng">
                  <a:noFill/>
                  <a:prstDash val="solid"/>
                </a:ln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</a:t>
            </a:r>
            <a:endParaRPr lang="uk-UA" sz="1400" b="1" i="1" spc="50" dirty="0" smtClean="0">
              <a:ln w="12700" cmpd="sng">
                <a:noFill/>
                <a:prstDash val="solid"/>
              </a:ln>
              <a:solidFill>
                <a:schemeClr val="accent2">
                  <a:lumMod val="50000"/>
                </a:schemeClr>
              </a:solidFill>
              <a:effectLst/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55905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69"/>
          <a:stretch/>
        </p:blipFill>
        <p:spPr>
          <a:xfrm>
            <a:off x="0" y="0"/>
            <a:ext cx="9144000" cy="6855619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1259632" y="276735"/>
            <a:ext cx="7670086" cy="658128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indent="457200" algn="just">
              <a:lnSpc>
                <a:spcPts val="2300"/>
              </a:lnSpc>
            </a:pPr>
            <a:r>
              <a:rPr lang="uk-UA" sz="1400" b="1" i="1" spc="50" dirty="0" smtClean="0">
                <a:ln w="12700" cmpd="sng">
                  <a:noFill/>
                  <a:prstDash val="solid"/>
                </a:ln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Важливо, що тут пропонують як програми для початківців, що допоможуть вивчити основні слова та фрази, так і для більш підготовлених у німецькій мові</a:t>
            </a:r>
            <a:r>
              <a:rPr lang="en-US" sz="1400" b="1" i="1" spc="50" dirty="0" smtClean="0">
                <a:ln w="12700" cmpd="sng">
                  <a:noFill/>
                  <a:prstDash val="solid"/>
                </a:ln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.</a:t>
            </a:r>
            <a:r>
              <a:rPr lang="uk-UA" sz="1400" b="1" i="1" spc="50" dirty="0" smtClean="0">
                <a:ln w="12700" cmpd="sng">
                  <a:noFill/>
                  <a:prstDash val="solid"/>
                </a:ln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 </a:t>
            </a:r>
            <a:r>
              <a:rPr lang="uk-UA" sz="1400" b="1" i="1" dirty="0" smtClean="0">
                <a:solidFill>
                  <a:schemeClr val="accent2">
                    <a:lumMod val="50000"/>
                  </a:schemeClr>
                </a:solidFill>
                <a:latin typeface="Georgia" pitchFamily="18" charset="0"/>
              </a:rPr>
              <a:t>На сторінці також є можливість завантажити безкоштовний словник.</a:t>
            </a:r>
            <a:endParaRPr lang="en-US" sz="1400" b="1" i="1" spc="50" dirty="0" smtClean="0">
              <a:ln w="12700" cmpd="sng">
                <a:noFill/>
                <a:prstDash val="solid"/>
              </a:ln>
              <a:solidFill>
                <a:schemeClr val="accent2">
                  <a:lumMod val="50000"/>
                </a:schemeClr>
              </a:solidFill>
              <a:latin typeface="Georgia" pitchFamily="18" charset="0"/>
            </a:endParaRPr>
          </a:p>
          <a:p>
            <a:pPr indent="457200" algn="just">
              <a:lnSpc>
                <a:spcPts val="2300"/>
              </a:lnSpc>
            </a:pPr>
            <a:r>
              <a:rPr lang="en-US" sz="1400" b="1" i="1" spc="50" dirty="0" smtClean="0">
                <a:ln w="12700" cmpd="sng">
                  <a:noFill/>
                  <a:prstDash val="solid"/>
                </a:ln>
                <a:solidFill>
                  <a:schemeClr val="accent2">
                    <a:lumMod val="50000"/>
                  </a:schemeClr>
                </a:solidFill>
                <a:effectLst/>
                <a:latin typeface="Georgia" pitchFamily="18" charset="0"/>
              </a:rPr>
              <a:t>                                         </a:t>
            </a:r>
            <a:r>
              <a:rPr lang="uk-UA" sz="1600" b="1" i="1" dirty="0" smtClean="0">
                <a:solidFill>
                  <a:srgbClr val="002060"/>
                </a:solidFill>
                <a:effectLst/>
                <a:latin typeface="Georgia" pitchFamily="18" charset="0"/>
              </a:rPr>
              <a:t>Навчання з відео</a:t>
            </a:r>
          </a:p>
          <a:p>
            <a:pPr indent="457200" algn="just">
              <a:lnSpc>
                <a:spcPts val="2300"/>
              </a:lnSpc>
            </a:pPr>
            <a:r>
              <a:rPr lang="uk-UA" sz="1400" b="1" i="1" dirty="0" smtClean="0">
                <a:solidFill>
                  <a:schemeClr val="accent2">
                    <a:lumMod val="50000"/>
                  </a:schemeClr>
                </a:solidFill>
                <a:effectLst/>
                <a:latin typeface="Georgia" pitchFamily="18" charset="0"/>
              </a:rPr>
              <a:t>Покращити </a:t>
            </a:r>
            <a:r>
              <a:rPr lang="uk-UA" sz="1400" b="1" i="1" dirty="0">
                <a:solidFill>
                  <a:schemeClr val="accent2">
                    <a:lumMod val="50000"/>
                  </a:schemeClr>
                </a:solidFill>
                <a:effectLst/>
                <a:latin typeface="Georgia" pitchFamily="18" charset="0"/>
              </a:rPr>
              <a:t>свої мовні знання, одночасно переглядаючи цікаві кінострічки, можна на сторінці </a:t>
            </a:r>
            <a:r>
              <a:rPr lang="uk-UA" sz="1400" b="1" i="1" dirty="0">
                <a:solidFill>
                  <a:schemeClr val="accent2">
                    <a:lumMod val="50000"/>
                  </a:schemeClr>
                </a:solidFill>
                <a:effectLst/>
                <a:latin typeface="Georgia" pitchFamily="18" charset="0"/>
                <a:hlinkClick r:id="rId3"/>
              </a:rPr>
              <a:t>із німецькомовним відео на </a:t>
            </a:r>
            <a:r>
              <a:rPr lang="en-US" sz="1400" b="1" i="1" dirty="0">
                <a:solidFill>
                  <a:schemeClr val="accent2">
                    <a:lumMod val="50000"/>
                  </a:schemeClr>
                </a:solidFill>
                <a:effectLst/>
                <a:latin typeface="Georgia" pitchFamily="18" charset="0"/>
                <a:hlinkClick r:id="rId3"/>
              </a:rPr>
              <a:t>EX.UA. </a:t>
            </a:r>
            <a:r>
              <a:rPr lang="uk-UA" sz="1400" b="1" i="1" dirty="0">
                <a:solidFill>
                  <a:schemeClr val="accent2">
                    <a:lumMod val="50000"/>
                  </a:schemeClr>
                </a:solidFill>
                <a:effectLst/>
                <a:latin typeface="Georgia" pitchFamily="18" charset="0"/>
              </a:rPr>
              <a:t>Тут є кілька сотень художніх фільмів, </a:t>
            </a:r>
            <a:r>
              <a:rPr lang="uk-UA" sz="1400" b="1" i="1" dirty="0" smtClean="0">
                <a:solidFill>
                  <a:schemeClr val="accent2">
                    <a:lumMod val="50000"/>
                  </a:schemeClr>
                </a:solidFill>
                <a:effectLst/>
                <a:latin typeface="Georgia" pitchFamily="18" charset="0"/>
              </a:rPr>
              <a:t>серіалів, мультфільмів</a:t>
            </a:r>
            <a:r>
              <a:rPr lang="uk-UA" sz="1400" b="1" i="1" dirty="0">
                <a:solidFill>
                  <a:schemeClr val="accent2">
                    <a:lumMod val="50000"/>
                  </a:schemeClr>
                </a:solidFill>
                <a:effectLst/>
                <a:latin typeface="Georgia" pitchFamily="18" charset="0"/>
              </a:rPr>
              <a:t>, тощо.</a:t>
            </a:r>
          </a:p>
          <a:p>
            <a:pPr indent="457200" algn="just">
              <a:lnSpc>
                <a:spcPts val="2300"/>
              </a:lnSpc>
            </a:pPr>
            <a:r>
              <a:rPr lang="uk-UA" sz="1400" b="1" i="1" dirty="0">
                <a:solidFill>
                  <a:schemeClr val="accent2">
                    <a:lumMod val="50000"/>
                  </a:schemeClr>
                </a:solidFill>
                <a:effectLst/>
                <a:latin typeface="Georgia" pitchFamily="18" charset="0"/>
              </a:rPr>
              <a:t>Однак, щоб перегляд цікавих фільмів був більш корисним, а фільми більш </a:t>
            </a:r>
            <a:r>
              <a:rPr lang="uk-UA" sz="1400" b="1" i="1" dirty="0" smtClean="0">
                <a:solidFill>
                  <a:schemeClr val="accent2">
                    <a:lumMod val="50000"/>
                  </a:schemeClr>
                </a:solidFill>
                <a:effectLst/>
                <a:latin typeface="Georgia" pitchFamily="18" charset="0"/>
              </a:rPr>
              <a:t>зрозумілими – </a:t>
            </a:r>
            <a:r>
              <a:rPr lang="uk-UA" sz="1400" b="1" i="1" dirty="0">
                <a:solidFill>
                  <a:schemeClr val="accent2">
                    <a:lumMod val="50000"/>
                  </a:schemeClr>
                </a:solidFill>
                <a:effectLst/>
                <a:latin typeface="Georgia" pitchFamily="18" charset="0"/>
              </a:rPr>
              <a:t>варто дивитися їх із субтитрами. Доволі великий вибір субтитрів є на сайті </a:t>
            </a:r>
            <a:r>
              <a:rPr lang="en-US" sz="1400" b="1" i="1" dirty="0">
                <a:solidFill>
                  <a:schemeClr val="accent2">
                    <a:lumMod val="50000"/>
                  </a:schemeClr>
                </a:solidFill>
                <a:effectLst/>
                <a:latin typeface="Georgia" pitchFamily="18" charset="0"/>
                <a:hlinkClick r:id="rId4"/>
              </a:rPr>
              <a:t>tvsubs.net.</a:t>
            </a:r>
            <a:r>
              <a:rPr lang="en-US" sz="1400" b="1" i="1" dirty="0">
                <a:solidFill>
                  <a:schemeClr val="accent2">
                    <a:lumMod val="50000"/>
                  </a:schemeClr>
                </a:solidFill>
                <a:effectLst/>
                <a:latin typeface="Georgia" pitchFamily="18" charset="0"/>
              </a:rPr>
              <a:t> </a:t>
            </a:r>
            <a:r>
              <a:rPr lang="uk-UA" sz="1400" b="1" i="1" dirty="0">
                <a:solidFill>
                  <a:schemeClr val="accent2">
                    <a:lumMod val="50000"/>
                  </a:schemeClr>
                </a:solidFill>
                <a:effectLst/>
                <a:latin typeface="Georgia" pitchFamily="18" charset="0"/>
              </a:rPr>
              <a:t>Тут можна знайти не лише німецькі субтитри, але і англійські, українські, російські , польські, тощо. </a:t>
            </a:r>
            <a:endParaRPr lang="uk-UA" sz="1400" b="1" i="1" dirty="0" smtClean="0">
              <a:solidFill>
                <a:schemeClr val="accent2">
                  <a:lumMod val="50000"/>
                </a:schemeClr>
              </a:solidFill>
              <a:effectLst/>
              <a:latin typeface="Georgia" pitchFamily="18" charset="0"/>
            </a:endParaRPr>
          </a:p>
          <a:p>
            <a:pPr indent="457200" algn="just">
              <a:lnSpc>
                <a:spcPts val="2300"/>
              </a:lnSpc>
            </a:pPr>
            <a:r>
              <a:rPr lang="uk-UA" sz="1400" b="1" i="1" dirty="0" smtClean="0">
                <a:solidFill>
                  <a:schemeClr val="accent2">
                    <a:lumMod val="50000"/>
                  </a:schemeClr>
                </a:solidFill>
                <a:effectLst/>
                <a:latin typeface="Georgia" pitchFamily="18" charset="0"/>
              </a:rPr>
              <a:t>Якщо </a:t>
            </a:r>
            <a:r>
              <a:rPr lang="uk-UA" sz="1400" b="1" i="1" dirty="0">
                <a:solidFill>
                  <a:schemeClr val="accent2">
                    <a:lumMod val="50000"/>
                  </a:schemeClr>
                </a:solidFill>
                <a:effectLst/>
                <a:latin typeface="Georgia" pitchFamily="18" charset="0"/>
              </a:rPr>
              <a:t>ж ви хочете </a:t>
            </a:r>
            <a:r>
              <a:rPr lang="uk-UA" sz="1400" b="1" i="1" dirty="0" smtClean="0">
                <a:solidFill>
                  <a:schemeClr val="accent2">
                    <a:lumMod val="50000"/>
                  </a:schemeClr>
                </a:solidFill>
                <a:effectLst/>
                <a:latin typeface="Georgia" pitchFamily="18" charset="0"/>
              </a:rPr>
              <a:t>покращити </a:t>
            </a:r>
            <a:r>
              <a:rPr lang="uk-UA" sz="1400" b="1" i="1" dirty="0">
                <a:solidFill>
                  <a:schemeClr val="accent2">
                    <a:lumMod val="50000"/>
                  </a:schemeClr>
                </a:solidFill>
                <a:effectLst/>
                <a:latin typeface="Georgia" pitchFamily="18" charset="0"/>
              </a:rPr>
              <a:t>знання та розширити словниковий запас у певній </a:t>
            </a:r>
            <a:r>
              <a:rPr lang="uk-UA" sz="1400" b="1" i="1" dirty="0" smtClean="0">
                <a:solidFill>
                  <a:schemeClr val="accent2">
                    <a:lumMod val="50000"/>
                  </a:schemeClr>
                </a:solidFill>
                <a:effectLst/>
                <a:latin typeface="Georgia" pitchFamily="18" charset="0"/>
              </a:rPr>
              <a:t>галузі, Вам </a:t>
            </a:r>
            <a:r>
              <a:rPr lang="uk-UA" sz="1400" b="1" i="1" dirty="0">
                <a:solidFill>
                  <a:schemeClr val="accent2">
                    <a:lumMod val="50000"/>
                  </a:schemeClr>
                </a:solidFill>
                <a:effectLst/>
                <a:latin typeface="Georgia" pitchFamily="18" charset="0"/>
              </a:rPr>
              <a:t>допоможе ресурс </a:t>
            </a:r>
            <a:r>
              <a:rPr lang="en-US" sz="1400" b="1" i="1" dirty="0">
                <a:solidFill>
                  <a:schemeClr val="accent2">
                    <a:lumMod val="50000"/>
                  </a:schemeClr>
                </a:solidFill>
                <a:effectLst/>
                <a:latin typeface="Georgia" pitchFamily="18" charset="0"/>
              </a:rPr>
              <a:t>wdr.de, </a:t>
            </a:r>
            <a:r>
              <a:rPr lang="uk-UA" sz="1400" b="1" i="1" dirty="0">
                <a:solidFill>
                  <a:schemeClr val="accent2">
                    <a:lumMod val="50000"/>
                  </a:schemeClr>
                </a:solidFill>
                <a:effectLst/>
                <a:latin typeface="Georgia" pitchFamily="18" charset="0"/>
              </a:rPr>
              <a:t>що пропонує </a:t>
            </a:r>
            <a:r>
              <a:rPr lang="uk-UA" sz="1400" b="1" i="1" dirty="0">
                <a:solidFill>
                  <a:srgbClr val="002060"/>
                </a:solidFill>
                <a:effectLst/>
                <a:latin typeface="Georgia" pitchFamily="18" charset="0"/>
              </a:rPr>
              <a:t>цікаві передачі на актуальні теми із субтитрами. </a:t>
            </a:r>
            <a:r>
              <a:rPr lang="uk-UA" sz="1400" b="1" i="1" dirty="0">
                <a:solidFill>
                  <a:srgbClr val="002060"/>
                </a:solidFill>
                <a:effectLst/>
                <a:latin typeface="Georgia" pitchFamily="18" charset="0"/>
                <a:hlinkClick r:id="rId5"/>
              </a:rPr>
              <a:t>У медіатеці на цьому сайті </a:t>
            </a:r>
            <a:r>
              <a:rPr lang="uk-UA" sz="1400" b="1" i="1" dirty="0">
                <a:solidFill>
                  <a:schemeClr val="accent2">
                    <a:lumMod val="50000"/>
                  </a:schemeClr>
                </a:solidFill>
                <a:effectLst/>
                <a:latin typeface="Georgia" pitchFamily="18" charset="0"/>
              </a:rPr>
              <a:t>можна посортувати відео</a:t>
            </a:r>
            <a:r>
              <a:rPr lang="uk-UA" sz="1400" b="1" i="1" dirty="0">
                <a:solidFill>
                  <a:srgbClr val="002060"/>
                </a:solidFill>
                <a:effectLst/>
                <a:latin typeface="Georgia" pitchFamily="18" charset="0"/>
              </a:rPr>
              <a:t> </a:t>
            </a:r>
            <a:r>
              <a:rPr lang="uk-UA" sz="1400" b="1" i="1" dirty="0">
                <a:solidFill>
                  <a:schemeClr val="accent2">
                    <a:lumMod val="50000"/>
                  </a:schemeClr>
                </a:solidFill>
                <a:effectLst/>
                <a:latin typeface="Georgia" pitchFamily="18" charset="0"/>
                <a:hlinkClick r:id="rId6"/>
              </a:rPr>
              <a:t>за тегами</a:t>
            </a:r>
            <a:r>
              <a:rPr lang="uk-UA" sz="1400" b="1" i="1" dirty="0">
                <a:solidFill>
                  <a:schemeClr val="accent2">
                    <a:lumMod val="50000"/>
                  </a:schemeClr>
                </a:solidFill>
                <a:effectLst/>
                <a:latin typeface="Georgia" pitchFamily="18" charset="0"/>
              </a:rPr>
              <a:t>, і обрати те, що вам найбільш цікаво чи потрібно. </a:t>
            </a:r>
            <a:r>
              <a:rPr lang="uk-UA" sz="1400" b="1" i="1" dirty="0" smtClean="0">
                <a:solidFill>
                  <a:schemeClr val="accent2">
                    <a:lumMod val="50000"/>
                  </a:schemeClr>
                </a:solidFill>
                <a:effectLst/>
                <a:latin typeface="Georgia" pitchFamily="18" charset="0"/>
              </a:rPr>
              <a:t>Тут також </a:t>
            </a:r>
            <a:r>
              <a:rPr lang="uk-UA" sz="1400" b="1" i="1" dirty="0">
                <a:solidFill>
                  <a:schemeClr val="accent2">
                    <a:lumMod val="50000"/>
                  </a:schemeClr>
                </a:solidFill>
                <a:effectLst/>
                <a:latin typeface="Georgia" pitchFamily="18" charset="0"/>
              </a:rPr>
              <a:t>можна прослуховувати радіо та читати новини. А у </a:t>
            </a:r>
            <a:r>
              <a:rPr lang="uk-UA" sz="1400" b="1" i="1" dirty="0" smtClean="0">
                <a:solidFill>
                  <a:schemeClr val="accent2">
                    <a:lumMod val="50000"/>
                  </a:schemeClr>
                </a:solidFill>
                <a:effectLst/>
                <a:latin typeface="Georgia" pitchFamily="18" charset="0"/>
              </a:rPr>
              <a:t>закладці </a:t>
            </a:r>
            <a:r>
              <a:rPr lang="uk-UA" sz="1400" b="1" i="1" dirty="0">
                <a:solidFill>
                  <a:schemeClr val="accent2">
                    <a:lumMod val="50000"/>
                  </a:schemeClr>
                </a:solidFill>
                <a:effectLst/>
                <a:latin typeface="Georgia" pitchFamily="18" charset="0"/>
                <a:hlinkClick r:id="rId7"/>
              </a:rPr>
              <a:t>«Телебачення» </a:t>
            </a:r>
            <a:r>
              <a:rPr lang="uk-UA" sz="1400" b="1" i="1" dirty="0" smtClean="0">
                <a:solidFill>
                  <a:schemeClr val="accent2">
                    <a:lumMod val="50000"/>
                  </a:schemeClr>
                </a:solidFill>
                <a:effectLst/>
                <a:latin typeface="Georgia" pitchFamily="18" charset="0"/>
              </a:rPr>
              <a:t> можна </a:t>
            </a:r>
            <a:r>
              <a:rPr lang="uk-UA" sz="1400" b="1" i="1" dirty="0">
                <a:solidFill>
                  <a:schemeClr val="accent2">
                    <a:lumMod val="50000"/>
                  </a:schemeClr>
                </a:solidFill>
                <a:effectLst/>
                <a:latin typeface="Georgia" pitchFamily="18" charset="0"/>
              </a:rPr>
              <a:t>переглядати не лише передачі, а також фільми та німецькі серіали.</a:t>
            </a:r>
          </a:p>
          <a:p>
            <a:pPr indent="457200" algn="just">
              <a:lnSpc>
                <a:spcPts val="2300"/>
              </a:lnSpc>
            </a:pPr>
            <a:r>
              <a:rPr lang="uk-UA" sz="1400" b="1" i="1" dirty="0">
                <a:solidFill>
                  <a:schemeClr val="accent2">
                    <a:lumMod val="50000"/>
                  </a:schemeClr>
                </a:solidFill>
                <a:effectLst/>
                <a:latin typeface="Georgia" pitchFamily="18" charset="0"/>
              </a:rPr>
              <a:t>І, наостанок, якщо Вас досі лякає вимова німецького «ррр» - спробуйте потренуватися із носіями мови у цьому </a:t>
            </a:r>
            <a:r>
              <a:rPr lang="uk-UA" sz="1400" b="1" i="1" dirty="0" smtClean="0">
                <a:solidFill>
                  <a:schemeClr val="accent2">
                    <a:lumMod val="50000"/>
                  </a:schemeClr>
                </a:solidFill>
                <a:effectLst/>
                <a:latin typeface="Georgia" pitchFamily="18" charset="0"/>
              </a:rPr>
              <a:t>короткому відео: </a:t>
            </a:r>
          </a:p>
          <a:p>
            <a:pPr indent="457200" algn="just">
              <a:lnSpc>
                <a:spcPts val="2300"/>
              </a:lnSpc>
            </a:pPr>
            <a:r>
              <a:rPr lang="uk-UA" sz="1400" b="1" i="1" spc="50" dirty="0" smtClean="0">
                <a:ln w="12700" cmpd="sng">
                  <a:noFill/>
                  <a:prstDash val="solid"/>
                </a:ln>
                <a:solidFill>
                  <a:srgbClr val="002060"/>
                </a:solidFill>
                <a:effectLst/>
                <a:latin typeface="Georgia" pitchFamily="18" charset="0"/>
              </a:rPr>
              <a:t>          </a:t>
            </a:r>
            <a:r>
              <a:rPr lang="en-US" sz="1400" b="1" i="1" spc="50" dirty="0" smtClean="0">
                <a:ln w="12700" cmpd="sng">
                  <a:noFill/>
                  <a:prstDash val="solid"/>
                </a:ln>
                <a:solidFill>
                  <a:srgbClr val="002060"/>
                </a:solidFill>
                <a:effectLst/>
                <a:latin typeface="Georgia" pitchFamily="18" charset="0"/>
              </a:rPr>
              <a:t>https://www.youtube.com/watch?v=ckFEhgb4YRA</a:t>
            </a:r>
            <a:endParaRPr lang="uk-UA" sz="1400" b="1" i="1" spc="50" dirty="0" smtClean="0">
              <a:ln w="12700" cmpd="sng">
                <a:noFill/>
                <a:prstDash val="solid"/>
              </a:ln>
              <a:solidFill>
                <a:srgbClr val="002060"/>
              </a:solidFill>
              <a:effectLst/>
              <a:latin typeface="Georgia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20745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Рисунок 13" descr="Безымянный.png22.png"/>
          <p:cNvPicPr>
            <a:picLocks noChangeAspect="1"/>
          </p:cNvPicPr>
          <p:nvPr/>
        </p:nvPicPr>
        <p:blipFill>
          <a:blip r:embed="rId2" cstate="print"/>
          <a:srcRect l="11718" t="3115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6876" name="Picture 12" descr="Похожее изображение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ffectLst>
            <a:glow rad="101600">
              <a:schemeClr val="accent5">
                <a:lumMod val="20000"/>
                <a:lumOff val="80000"/>
                <a:alpha val="60000"/>
              </a:schemeClr>
            </a:glow>
            <a:softEdge rad="635000"/>
          </a:effectLst>
        </p:spPr>
      </p:pic>
      <p:sp>
        <p:nvSpPr>
          <p:cNvPr id="36866" name="AutoShape 2" descr="Картинки по запросу цікаві факти про німеччину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68" name="AutoShape 4" descr="Картинки по запросу цікаві факти про німеччину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2" name="AutoShape 8" descr="Картинки по запросу германи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36874" name="AutoShape 10" descr="Картинки по запросу германия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2" name="Ромб 11"/>
          <p:cNvSpPr/>
          <p:nvPr/>
        </p:nvSpPr>
        <p:spPr>
          <a:xfrm>
            <a:off x="1000100" y="142852"/>
            <a:ext cx="7215238" cy="3286148"/>
          </a:xfrm>
          <a:prstGeom prst="diamond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Горизонтальный свиток 15"/>
          <p:cNvSpPr/>
          <p:nvPr/>
        </p:nvSpPr>
        <p:spPr>
          <a:xfrm>
            <a:off x="3929058" y="3143248"/>
            <a:ext cx="5072066" cy="3571900"/>
          </a:xfrm>
          <a:prstGeom prst="horizontalScroll">
            <a:avLst>
              <a:gd name="adj" fmla="val 17164"/>
            </a:avLst>
          </a:prstGeom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TextBox 12"/>
          <p:cNvSpPr txBox="1"/>
          <p:nvPr/>
        </p:nvSpPr>
        <p:spPr>
          <a:xfrm>
            <a:off x="3643306" y="3786190"/>
            <a:ext cx="5286412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457200" algn="r">
              <a:lnSpc>
                <a:spcPct val="80000"/>
              </a:lnSpc>
            </a:pPr>
            <a:r>
              <a:rPr lang="uk-UA" sz="2400" b="1" i="1" dirty="0" err="1" smtClean="0">
                <a:ln w="3175">
                  <a:solidFill>
                    <a:srgbClr val="C00000"/>
                  </a:solidFill>
                </a:ln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cs typeface="Times New Roman" pitchFamily="18" charset="0"/>
              </a:rPr>
              <a:t>Шовгур</a:t>
            </a:r>
            <a:r>
              <a:rPr lang="uk-UA" sz="2400" b="1" i="1" dirty="0" smtClean="0">
                <a:ln w="3175">
                  <a:solidFill>
                    <a:srgbClr val="C00000"/>
                  </a:solidFill>
                </a:ln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cs typeface="Times New Roman" pitchFamily="18" charset="0"/>
              </a:rPr>
              <a:t> Ю. В. </a:t>
            </a:r>
          </a:p>
          <a:p>
            <a:pPr indent="457200" algn="r">
              <a:lnSpc>
                <a:spcPct val="80000"/>
              </a:lnSpc>
            </a:pPr>
            <a:r>
              <a:rPr lang="uk-UA" sz="2400" b="1" i="1" dirty="0" smtClean="0">
                <a:ln w="3175"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cs typeface="Times New Roman" pitchFamily="18" charset="0"/>
              </a:rPr>
              <a:t>бібліотекар відділу </a:t>
            </a:r>
          </a:p>
          <a:p>
            <a:pPr indent="457200" algn="r">
              <a:lnSpc>
                <a:spcPct val="80000"/>
              </a:lnSpc>
            </a:pPr>
            <a:r>
              <a:rPr lang="uk-UA" sz="2400" b="1" i="1" dirty="0" smtClean="0">
                <a:ln w="3175"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cs typeface="Times New Roman" pitchFamily="18" charset="0"/>
              </a:rPr>
              <a:t>наукової інформації та бібліографії</a:t>
            </a:r>
          </a:p>
          <a:p>
            <a:pPr indent="457200" algn="r">
              <a:lnSpc>
                <a:spcPct val="80000"/>
              </a:lnSpc>
            </a:pPr>
            <a:endParaRPr lang="uk-UA" b="1" i="1" dirty="0" smtClean="0">
              <a:ln w="3175"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  <a:cs typeface="Times New Roman" pitchFamily="18" charset="0"/>
            </a:endParaRPr>
          </a:p>
          <a:p>
            <a:pPr indent="457200" algn="r">
              <a:lnSpc>
                <a:spcPct val="80000"/>
              </a:lnSpc>
            </a:pPr>
            <a:r>
              <a:rPr lang="uk-UA" sz="2400" b="1" i="1" dirty="0" smtClean="0">
                <a:ln w="3175"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cs typeface="Times New Roman" pitchFamily="18" charset="0"/>
              </a:rPr>
              <a:t>Науково-технічна бібліотека  Вінницького національного </a:t>
            </a:r>
            <a:endParaRPr lang="en-US" sz="2400" b="1" i="1" dirty="0" smtClean="0">
              <a:ln w="3175">
                <a:noFill/>
              </a:ln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  <a:cs typeface="Times New Roman" pitchFamily="18" charset="0"/>
            </a:endParaRPr>
          </a:p>
          <a:p>
            <a:pPr indent="457200" algn="r">
              <a:lnSpc>
                <a:spcPct val="80000"/>
              </a:lnSpc>
            </a:pPr>
            <a:r>
              <a:rPr lang="uk-UA" sz="2400" b="1" i="1" dirty="0" smtClean="0">
                <a:ln w="3175"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cs typeface="Times New Roman" pitchFamily="18" charset="0"/>
              </a:rPr>
              <a:t>технічного університету</a:t>
            </a:r>
          </a:p>
          <a:p>
            <a:pPr indent="457200" algn="r">
              <a:lnSpc>
                <a:spcPct val="80000"/>
              </a:lnSpc>
            </a:pPr>
            <a:r>
              <a:rPr lang="en-US" sz="2400" b="1" i="1" dirty="0" smtClean="0">
                <a:ln w="3175">
                  <a:noFill/>
                </a:ln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  <a:cs typeface="Times New Roman" pitchFamily="18" charset="0"/>
                <a:hlinkClick r:id="rId4"/>
              </a:rPr>
              <a:t>library@vntu.edu.ua</a:t>
            </a:r>
            <a:endParaRPr lang="ru-RU" sz="2400" b="1" i="1" dirty="0">
              <a:ln w="3175">
                <a:noFill/>
              </a:ln>
              <a:solidFill>
                <a:srgbClr val="002060"/>
              </a:solidFill>
              <a:latin typeface="Monotype Corsiva" pitchFamily="66" charset="0"/>
              <a:cs typeface="Times New Roman" pitchFamily="18" charset="0"/>
            </a:endParaRPr>
          </a:p>
        </p:txBody>
      </p:sp>
      <p:pic>
        <p:nvPicPr>
          <p:cNvPr id="17" name="Рисунок 16" descr="corp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4638493" y="5205424"/>
            <a:ext cx="896670" cy="866781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1142976" y="662400"/>
            <a:ext cx="6982529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6600" b="1" i="1" cap="all" dirty="0" err="1" smtClean="0">
                <a:ln w="12700">
                  <a:solidFill>
                    <a:srgbClr val="0070C0"/>
                  </a:solidFill>
                </a:ln>
                <a:solidFill>
                  <a:schemeClr val="accent2">
                    <a:lumMod val="50000"/>
                  </a:schemeClr>
                </a:solidFill>
                <a:effectLst>
                  <a:glow rad="101600">
                    <a:schemeClr val="accent2">
                      <a:lumMod val="20000"/>
                      <a:lumOff val="80000"/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50000" endPos="50000" dist="5000" dir="5400000" sy="-100000" rotWithShape="0"/>
                </a:effectLst>
                <a:latin typeface="+mj-lt"/>
              </a:rPr>
              <a:t>ДЯКУю</a:t>
            </a:r>
            <a:endParaRPr lang="uk-UA" sz="6600" b="1" i="1" cap="all" dirty="0" smtClean="0">
              <a:ln w="12700">
                <a:solidFill>
                  <a:srgbClr val="0070C0"/>
                </a:solidFill>
              </a:ln>
              <a:solidFill>
                <a:schemeClr val="accent2">
                  <a:lumMod val="50000"/>
                </a:schemeClr>
              </a:solidFill>
              <a:effectLst>
                <a:glow rad="101600">
                  <a:schemeClr val="accent2">
                    <a:lumMod val="20000"/>
                    <a:lumOff val="80000"/>
                    <a:alpha val="6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50000" endPos="50000" dist="5000" dir="5400000" sy="-100000" rotWithShape="0"/>
              </a:effectLst>
              <a:latin typeface="+mj-lt"/>
            </a:endParaRPr>
          </a:p>
          <a:p>
            <a:pPr algn="ctr"/>
            <a:r>
              <a:rPr lang="uk-UA" sz="6600" b="1" i="1" cap="all" dirty="0" smtClean="0">
                <a:ln w="12700">
                  <a:solidFill>
                    <a:srgbClr val="0070C0"/>
                  </a:solidFill>
                </a:ln>
                <a:solidFill>
                  <a:schemeClr val="accent2">
                    <a:lumMod val="50000"/>
                  </a:schemeClr>
                </a:solidFill>
                <a:effectLst>
                  <a:glow rad="101600">
                    <a:schemeClr val="accent2">
                      <a:lumMod val="20000"/>
                      <a:lumOff val="80000"/>
                      <a:alpha val="6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50000" endPos="50000" dist="5000" dir="5400000" sy="-100000" rotWithShape="0"/>
                </a:effectLst>
                <a:latin typeface="+mj-lt"/>
              </a:rPr>
              <a:t> ЗА УВАГУ!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2018</TotalTime>
  <Words>2545</Words>
  <Application>Microsoft Office PowerPoint</Application>
  <PresentationFormat>Экран (4:3)</PresentationFormat>
  <Paragraphs>130</Paragraphs>
  <Slides>23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user304</dc:creator>
  <cp:lastModifiedBy>Acomp</cp:lastModifiedBy>
  <cp:revision>264</cp:revision>
  <dcterms:created xsi:type="dcterms:W3CDTF">2017-09-05T10:17:27Z</dcterms:created>
  <dcterms:modified xsi:type="dcterms:W3CDTF">2017-10-06T13:32:41Z</dcterms:modified>
</cp:coreProperties>
</file>