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69" r:id="rId3"/>
    <p:sldId id="259" r:id="rId4"/>
    <p:sldId id="260" r:id="rId5"/>
    <p:sldId id="262" r:id="rId6"/>
    <p:sldId id="261" r:id="rId7"/>
    <p:sldId id="265" r:id="rId8"/>
    <p:sldId id="270" r:id="rId9"/>
    <p:sldId id="271" r:id="rId10"/>
    <p:sldId id="272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2028" y="-7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oleObject" Target="../embeddings/oleObject1.bin"/><Relationship Id="rId7" Type="http://schemas.openxmlformats.org/officeDocument/2006/relationships/image" Target="../media/image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7.emf"/><Relationship Id="rId4" Type="http://schemas.openxmlformats.org/officeDocument/2006/relationships/image" Target="../media/image4.wmf"/><Relationship Id="rId9" Type="http://schemas.openxmlformats.org/officeDocument/2006/relationships/image" Target="../media/image6.wm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24372" y="332656"/>
            <a:ext cx="7344816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Вінницький національний технічний університет</a:t>
            </a:r>
          </a:p>
          <a:p>
            <a:pPr algn="ctr">
              <a:lnSpc>
                <a:spcPct val="100000"/>
              </a:lnSpc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Факультет машинобудування і транспорту</a:t>
            </a:r>
          </a:p>
          <a:p>
            <a:pPr algn="ctr">
              <a:lnSpc>
                <a:spcPct val="100000"/>
              </a:lnSpc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автомобілів та транспортного менеджменту</a:t>
            </a:r>
          </a:p>
          <a:p>
            <a:pPr algn="ctr">
              <a:lnSpc>
                <a:spcPct val="100000"/>
              </a:lnSpc>
            </a:pPr>
            <a:endParaRPr lang="uk-UA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0000"/>
              </a:lnSpc>
            </a:pP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ГРАФІЧНІ МАТЕРІАЛИ ДО МАГІСТЕРСЬКОЇ КВАЛІФІКАЦІЙНОЇ РОБОТИ</a:t>
            </a:r>
          </a:p>
          <a:p>
            <a:pPr algn="ctr">
              <a:lnSpc>
                <a:spcPct val="100000"/>
              </a:lnSpc>
            </a:pP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0000"/>
              </a:lnSpc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зі спеціальності 8.07010601 – Автомобілі та автомобільне господарство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47056" y="4797152"/>
            <a:ext cx="849694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Керівник роботи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д.т.н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 доцент                                                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Кашканов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А.А. </a:t>
            </a: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Розробив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 гр. 1АТ-14м                                 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Квасневський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С.О.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endParaRPr lang="uk-UA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0000"/>
              </a:lnSpc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Вінниця ВНТУ 2015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3030835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/>
              <a:t>Обґрунтування доцільності вибору типу двигуна на основі оптимізації витрат на експлуатацію вантажного автомобіля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50707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899592" y="692696"/>
            <a:ext cx="7632848" cy="5256584"/>
          </a:xfrm>
        </p:spPr>
        <p:txBody>
          <a:bodyPr>
            <a:normAutofit fontScale="77500" lnSpcReduction="20000"/>
          </a:bodyPr>
          <a:lstStyle/>
          <a:p>
            <a:pPr marL="45720" indent="0" algn="ctr">
              <a:buNone/>
            </a:pPr>
            <a:r>
              <a:rPr lang="uk-UA" b="1" dirty="0"/>
              <a:t>Метою роботи є підвищення паливної економічності та зниження викидів ДТЗ шляхом вибору доцільного типу двигуна для вантажних автомобілів з урахуванням умов експлуатації</a:t>
            </a:r>
            <a:r>
              <a:rPr lang="uk-UA" b="1" dirty="0" smtClean="0"/>
              <a:t>.</a:t>
            </a:r>
          </a:p>
          <a:p>
            <a:pPr marL="45720" indent="0">
              <a:buNone/>
            </a:pPr>
            <a:endParaRPr lang="en-US" b="1" dirty="0" smtClean="0"/>
          </a:p>
          <a:p>
            <a:pPr marL="45720" indent="0">
              <a:buNone/>
            </a:pPr>
            <a:endParaRPr lang="ru-RU" b="1" dirty="0"/>
          </a:p>
          <a:p>
            <a:pPr marL="45720" indent="0">
              <a:buNone/>
            </a:pPr>
            <a:r>
              <a:rPr lang="uk-UA" dirty="0"/>
              <a:t>Для досягнення мети в дипломній роботі вирішуються такі задачі:</a:t>
            </a:r>
            <a:endParaRPr lang="ru-RU" dirty="0"/>
          </a:p>
          <a:p>
            <a:pPr marL="45720" indent="0">
              <a:buNone/>
            </a:pPr>
            <a:r>
              <a:rPr lang="en-US" dirty="0" smtClean="0"/>
              <a:t>	</a:t>
            </a:r>
            <a:r>
              <a:rPr lang="uk-UA" dirty="0" smtClean="0"/>
              <a:t>1</a:t>
            </a:r>
            <a:r>
              <a:rPr lang="uk-UA" dirty="0"/>
              <a:t>. </a:t>
            </a:r>
            <a:r>
              <a:rPr lang="ru-RU" dirty="0" err="1"/>
              <a:t>Удосконалення</a:t>
            </a:r>
            <a:r>
              <a:rPr lang="uk-UA" dirty="0"/>
              <a:t> методики вибору доцільного типу двигуна для вантажного автомобіля з урахуванням умов експлуатації.</a:t>
            </a:r>
            <a:endParaRPr lang="ru-RU" dirty="0"/>
          </a:p>
          <a:p>
            <a:pPr marL="45720" indent="0">
              <a:buNone/>
            </a:pPr>
            <a:r>
              <a:rPr lang="en-US" dirty="0" smtClean="0"/>
              <a:t>	</a:t>
            </a:r>
            <a:r>
              <a:rPr lang="uk-UA" dirty="0" smtClean="0"/>
              <a:t>2</a:t>
            </a:r>
            <a:r>
              <a:rPr lang="uk-UA" dirty="0"/>
              <a:t>. </a:t>
            </a:r>
            <a:r>
              <a:rPr lang="uk-UA" dirty="0" err="1"/>
              <a:t>Уточненняа</a:t>
            </a:r>
            <a:r>
              <a:rPr lang="uk-UA" dirty="0"/>
              <a:t> математичних моделей розрахунку паливної економічності та екологічних показників ДТЗ з урахуванням типу двигуна та умов експлуатації.</a:t>
            </a:r>
            <a:endParaRPr lang="ru-RU" dirty="0"/>
          </a:p>
          <a:p>
            <a:pPr marL="45720" indent="0">
              <a:buNone/>
            </a:pPr>
            <a:r>
              <a:rPr lang="en-US" dirty="0" smtClean="0"/>
              <a:t>	</a:t>
            </a:r>
            <a:r>
              <a:rPr lang="uk-UA" dirty="0" smtClean="0"/>
              <a:t>3</a:t>
            </a:r>
            <a:r>
              <a:rPr lang="uk-UA" dirty="0"/>
              <a:t>. Проведення експериментальних досліджень по визначенню показників дизеля і вантажного автомобіля з ним.</a:t>
            </a:r>
            <a:endParaRPr lang="ru-RU" dirty="0"/>
          </a:p>
          <a:p>
            <a:pPr marL="45720" indent="0">
              <a:buNone/>
            </a:pPr>
            <a:r>
              <a:rPr lang="en-US" dirty="0" smtClean="0"/>
              <a:t>	</a:t>
            </a:r>
            <a:r>
              <a:rPr lang="uk-UA" dirty="0" smtClean="0"/>
              <a:t>4</a:t>
            </a:r>
            <a:r>
              <a:rPr lang="uk-UA" dirty="0"/>
              <a:t>. Перевірка адекватності математичних моделей дизеля і автомобіля.</a:t>
            </a:r>
            <a:endParaRPr lang="ru-RU" dirty="0"/>
          </a:p>
          <a:p>
            <a:pPr marL="45720" indent="0">
              <a:buNone/>
            </a:pPr>
            <a:r>
              <a:rPr lang="en-US" dirty="0" smtClean="0"/>
              <a:t>	</a:t>
            </a:r>
            <a:r>
              <a:rPr lang="uk-UA" dirty="0" smtClean="0"/>
              <a:t>5</a:t>
            </a:r>
            <a:r>
              <a:rPr lang="uk-UA" dirty="0"/>
              <a:t>. Проведення розрахунків на математичних моделях та розробка рекомендацій щодо вибору доцільного типу двигуна для вантажного автомобіля з урахуванням умов експлуатації.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13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335846"/>
            <a:ext cx="8352928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u="sng" dirty="0"/>
              <a:t>Наукова новизна одержаних результатів</a:t>
            </a:r>
            <a:r>
              <a:rPr lang="uk-UA" b="1" dirty="0"/>
              <a:t>: </a:t>
            </a:r>
            <a:endParaRPr lang="ru-RU" dirty="0"/>
          </a:p>
          <a:p>
            <a:pPr algn="just"/>
            <a:r>
              <a:rPr lang="uk-UA" sz="1600" dirty="0"/>
              <a:t>- Удосконалено методику, яка дозволяє вибирати доцільний тип двигуна для вантажного автомобіля з урахуванням витрати палива, викидів шкідливих речовин та енергетичних показників двигуна автомобіля в залежності від умов його експлуатації;</a:t>
            </a:r>
            <a:endParaRPr lang="ru-RU" sz="1600" dirty="0"/>
          </a:p>
          <a:p>
            <a:pPr algn="just"/>
            <a:r>
              <a:rPr lang="uk-UA" sz="1600" dirty="0"/>
              <a:t>- уточнено математичну модель шляхом введення в неї додаткової кількості показників роботи дизеля, що дозволяє більш об’єктивно оцінювати його екологічні показники в різних умовах експлуатації;</a:t>
            </a:r>
            <a:endParaRPr lang="ru-RU" sz="1600" dirty="0"/>
          </a:p>
          <a:p>
            <a:pPr algn="just"/>
            <a:r>
              <a:rPr lang="uk-UA" sz="1600" dirty="0"/>
              <a:t>- запропоновано оцінювати доцільний тип двигуна з урахуванням витрат на експлуатацію автомобіля, які включають: витрати на паливо, збитки від шкідливої дії відпрацьованих газів двигуна та суми цих складових в різних умовах експлуатації.</a:t>
            </a:r>
            <a:endParaRPr lang="ru-RU" sz="1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03548" y="3501008"/>
            <a:ext cx="82809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600" b="1" u="sng" dirty="0"/>
              <a:t>Практичне значення одержаних результатів</a:t>
            </a:r>
            <a:r>
              <a:rPr lang="uk-UA" sz="1600" dirty="0"/>
              <a:t> роботи становлять:</a:t>
            </a:r>
            <a:endParaRPr lang="ru-RU" sz="1600" dirty="0"/>
          </a:p>
          <a:p>
            <a:pPr algn="just"/>
            <a:r>
              <a:rPr lang="uk-UA" sz="1600" dirty="0"/>
              <a:t>- числові значення: витрати палива, шкідливих викидів, енергетичних показників бензинового двигуна і дизеля, витрат на паливо, збитків від шкідливої дії відпрацьованих газів двигунів та суми витрат на паливо і збитків від шкідливої дії відпрацьованих газів вантажними автомобілями з бензиновим двигуном і дизелем, які дають можливість визначити доцільний тип двигуна для вантажного автомобіля з урахуванням умов експлуатації;</a:t>
            </a:r>
            <a:endParaRPr lang="ru-RU" sz="1600" dirty="0"/>
          </a:p>
          <a:p>
            <a:pPr algn="just"/>
            <a:r>
              <a:rPr lang="uk-UA" sz="1600" dirty="0"/>
              <a:t>- поліноміальні залежності, які описують енергетичні і екологічні показники та паливну економічність дизеля в різних швидкісних і навантажувальних режимах;</a:t>
            </a:r>
            <a:endParaRPr lang="ru-RU" sz="1600" dirty="0"/>
          </a:p>
          <a:p>
            <a:pPr algn="just"/>
            <a:r>
              <a:rPr lang="uk-UA" sz="1600" dirty="0"/>
              <a:t>- рекомендації щодо вибору доцільного типу двигуна для вантажного автомобіля з урахуванням умов експлуатації.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27058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7268996"/>
              </p:ext>
            </p:extLst>
          </p:nvPr>
        </p:nvGraphicFramePr>
        <p:xfrm>
          <a:off x="1115616" y="908720"/>
          <a:ext cx="7272810" cy="15121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11766"/>
                <a:gridCol w="1211766"/>
                <a:gridCol w="1211766"/>
                <a:gridCol w="1212504"/>
                <a:gridCol w="1212504"/>
                <a:gridCol w="1212504"/>
              </a:tblGrid>
              <a:tr h="324352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Всього</a:t>
                      </a:r>
                      <a:endParaRPr lang="ru-RU" sz="1400" b="1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gridSpan="5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тому числі за видами використовуємого палива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908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Бензин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Дизельне паливо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Стиснений природний газ (СПГ)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Зріджений нафтовий газ (ЗНГ)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Бензин і СПГ одночасно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9695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546758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376317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150106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8203</a:t>
                      </a:r>
                      <a:endParaRPr lang="ru-RU" sz="1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4305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7283</a:t>
                      </a:r>
                      <a:endParaRPr lang="ru-RU" sz="1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021530" y="316871"/>
            <a:ext cx="6838732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720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1400" b="1" dirty="0"/>
              <a:t>Використання вантажних автомобілів приватної і державної власності</a:t>
            </a:r>
            <a:endParaRPr kumimoji="0" lang="uk-UA" sz="1800" b="1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3158842"/>
              </p:ext>
            </p:extLst>
          </p:nvPr>
        </p:nvGraphicFramePr>
        <p:xfrm>
          <a:off x="1202530" y="3717032"/>
          <a:ext cx="6780858" cy="25638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60286"/>
                <a:gridCol w="2260286"/>
                <a:gridCol w="2260286"/>
              </a:tblGrid>
              <a:tr h="643580">
                <a:tc rowSpan="2">
                  <a:txBody>
                    <a:bodyPr/>
                    <a:lstStyle/>
                    <a:p>
                      <a:pPr indent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Компоненти ВГ</a:t>
                      </a:r>
                      <a:endParaRPr lang="ru-RU" sz="1400" b="1" kern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indent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Кількість ШР, кг на 1000 кг палива, яке згоріло в циліндрах двигуна</a:t>
                      </a:r>
                      <a:endParaRPr lang="ru-RU" sz="1400" b="1" ker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13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бензиновий двигун</a:t>
                      </a:r>
                      <a:endParaRPr lang="ru-RU" sz="1400" b="1" kern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Дизель</a:t>
                      </a:r>
                      <a:endParaRPr lang="ru-RU" sz="1400" b="1" ker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01316">
                <a:tc>
                  <a:txBody>
                    <a:bodyPr/>
                    <a:lstStyle/>
                    <a:p>
                      <a:pPr indent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Оксид вуглецю</a:t>
                      </a:r>
                      <a:endParaRPr lang="ru-RU" sz="1400" b="1" ker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267,0</a:t>
                      </a:r>
                      <a:endParaRPr lang="ru-RU" sz="1400" b="1" ker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28,4</a:t>
                      </a:r>
                      <a:endParaRPr lang="ru-RU" sz="1400" b="1" ker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01316">
                <a:tc>
                  <a:txBody>
                    <a:bodyPr/>
                    <a:lstStyle/>
                    <a:p>
                      <a:pPr indent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Вуглеводні</a:t>
                      </a:r>
                      <a:endParaRPr lang="ru-RU" sz="1400" b="1" ker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33,2</a:t>
                      </a:r>
                      <a:endParaRPr lang="ru-RU" sz="1400" b="1" ker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9,1</a:t>
                      </a:r>
                      <a:endParaRPr lang="ru-RU" sz="1400" b="1" ker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01316">
                <a:tc>
                  <a:txBody>
                    <a:bodyPr/>
                    <a:lstStyle/>
                    <a:p>
                      <a:pPr indent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Оксиди азоту</a:t>
                      </a:r>
                      <a:endParaRPr lang="ru-RU" sz="1400" b="1" ker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26,6</a:t>
                      </a:r>
                      <a:endParaRPr lang="ru-RU" sz="1400" b="1" ker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40,8</a:t>
                      </a:r>
                      <a:endParaRPr lang="ru-RU" sz="1400" b="1" ker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01316">
                <a:tc>
                  <a:txBody>
                    <a:bodyPr/>
                    <a:lstStyle/>
                    <a:p>
                      <a:pPr indent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Оксиди сірки</a:t>
                      </a:r>
                      <a:endParaRPr lang="ru-RU" sz="1400" b="1" ker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1,34</a:t>
                      </a:r>
                      <a:endParaRPr lang="ru-RU" sz="1400" b="1" ker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34,4</a:t>
                      </a:r>
                      <a:endParaRPr lang="ru-RU" sz="1400" b="1" ker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01316">
                <a:tc>
                  <a:txBody>
                    <a:bodyPr/>
                    <a:lstStyle/>
                    <a:p>
                      <a:pPr indent="457200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Сажа</a:t>
                      </a:r>
                      <a:endParaRPr lang="ru-RU" sz="1400" b="1" ker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1,34</a:t>
                      </a:r>
                      <a:endParaRPr lang="ru-RU" sz="1400" b="1" ker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45720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kern="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3,4</a:t>
                      </a:r>
                      <a:endParaRPr lang="ru-RU" sz="1400" b="1" kern="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2310539" y="3013224"/>
            <a:ext cx="4564840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Масова кількість ШР у ВГ бензинового двигуна і дизеля 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220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598930755"/>
              </p:ext>
            </p:extLst>
          </p:nvPr>
        </p:nvGraphicFramePr>
        <p:xfrm>
          <a:off x="1259631" y="1340773"/>
          <a:ext cx="6912768" cy="468051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07785"/>
                <a:gridCol w="820999"/>
                <a:gridCol w="894974"/>
                <a:gridCol w="1033019"/>
                <a:gridCol w="1033019"/>
                <a:gridCol w="911486"/>
                <a:gridCol w="911486"/>
              </a:tblGrid>
              <a:tr h="275815"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Тип ДТЗ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Кла-сифі-кація ЄС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Значення показників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912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Витрата палива, л / км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Оксиди вуглецю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Вуглеводні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Оксиди азоту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Тверді частинки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</a:tr>
              <a:tr h="2758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г / км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5815">
                <a:tc rowSpan="6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Пасажирські:</a:t>
                      </a:r>
                      <a:endParaRPr lang="ru-RU" sz="1200" dirty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бензинові</a:t>
                      </a:r>
                      <a:endParaRPr lang="ru-RU" sz="1200" dirty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двигуни;</a:t>
                      </a:r>
                      <a:endParaRPr lang="ru-RU" sz="1200" dirty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дизелі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ВМ1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0</a:t>
                      </a:r>
                      <a:r>
                        <a:rPr lang="uk-UA" sz="1200">
                          <a:effectLst/>
                        </a:rPr>
                        <a:t>,092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12,40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2,07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1,89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–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</a:tr>
              <a:tr h="2758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ВМ2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0,191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40,19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3,14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1,29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–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</a:tr>
              <a:tr h="2758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ВМ3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0,543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139,95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8,20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12,72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–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</a:tr>
              <a:tr h="2758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DM1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0,067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3,13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1,11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5,59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0,18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</a:tr>
              <a:tr h="2758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DM2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0,109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1,62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0,44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1,96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0,35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</a:tr>
              <a:tr h="30369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DM3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0,408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7,07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4,73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11,18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0,96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</a:tr>
              <a:tr h="275815">
                <a:tc rowSpan="6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Вантажні: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бензинові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двигуни;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ru-RU" sz="1200">
                        <a:effectLst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дизелі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BN1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0,135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39,62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4,02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3,00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–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</a:tr>
              <a:tr h="2758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BN2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0,367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118,49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10,67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10,08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–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</a:tr>
              <a:tr h="2758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BN3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0,673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113,84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7,12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16,39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–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</a:tr>
              <a:tr h="2758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DN1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0,075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5,12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1,58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8,29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0,36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</a:tr>
              <a:tr h="2758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DN2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0,265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9,24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1,99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8,38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1,49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</a:tr>
              <a:tr h="27581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DN</a:t>
                      </a: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0,457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15,92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4,75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19,48</a:t>
                      </a:r>
                      <a:endParaRPr lang="ru-RU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1,06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6541" marR="46541" marT="0" marB="0" anchor="ctr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195736" y="334782"/>
            <a:ext cx="576064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16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В</a:t>
            </a:r>
            <a:r>
              <a:rPr kumimoji="0" lang="uk-UA" sz="1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итрати </a:t>
            </a:r>
            <a:r>
              <a:rPr kumimoji="0" lang="uk-UA" sz="1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палива і викидів ШР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згідно з класифікацією ЄС </a:t>
            </a:r>
            <a:endParaRPr kumimoji="0" lang="uk-UA" sz="20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81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747683828"/>
              </p:ext>
            </p:extLst>
          </p:nvPr>
        </p:nvGraphicFramePr>
        <p:xfrm>
          <a:off x="2123728" y="620688"/>
          <a:ext cx="5688630" cy="35204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37726"/>
                <a:gridCol w="1137726"/>
                <a:gridCol w="1137726"/>
                <a:gridCol w="1137726"/>
                <a:gridCol w="1137726"/>
              </a:tblGrid>
              <a:tr h="248755">
                <a:tc row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Швидкість руху км / </a:t>
                      </a:r>
                      <a:r>
                        <a:rPr lang="uk-UA" sz="1400" dirty="0" err="1">
                          <a:effectLst/>
                        </a:rPr>
                        <a:t>год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Витрата палива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8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л / 100 км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%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8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бензиновий 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Дизельний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бензиновий 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дизельний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</a:tr>
              <a:tr h="24875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30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8,8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5,0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100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57,0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</a:tr>
              <a:tr h="24875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40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8,8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5,3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100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60,0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</a:tr>
              <a:tr h="24875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50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9,2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5,7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100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62,0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</a:tr>
              <a:tr h="24875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60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9,7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6,1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100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63,0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</a:tr>
              <a:tr h="24875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70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10,3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6,8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100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66,0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</a:tr>
              <a:tr h="24875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80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11,2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7,6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100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68,0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</a:tr>
              <a:tr h="24875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90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12,2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8,6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100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70,5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</a:tr>
              <a:tr h="24875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100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13,6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10,2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100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75,0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7696" marR="67696" marT="0" marB="0" anchor="ctr"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27514" y="185274"/>
            <a:ext cx="843378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Порівняння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паливної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економічності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вантажного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автомобіля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з дизелем тракторного типу</a:t>
            </a:r>
            <a:endParaRPr kumimoji="0" lang="uk-UA" sz="2000" b="1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173416"/>
              </p:ext>
            </p:extLst>
          </p:nvPr>
        </p:nvGraphicFramePr>
        <p:xfrm>
          <a:off x="1541796" y="4941168"/>
          <a:ext cx="6205220" cy="144627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43200"/>
                <a:gridCol w="1731010"/>
                <a:gridCol w="1731010"/>
              </a:tblGrid>
              <a:tr h="86360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Показники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Автомобілі з двигунами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з дизелем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З бензиновим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304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Середня швидкість руху, км / год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36,8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34,7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24155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Витрата палива,л / 100 км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12,0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17,1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684924" y="4337097"/>
            <a:ext cx="769127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Середні швидкості руху автомобілів з дизелем і бензиновим двигуном в міських умовах руху </a:t>
            </a:r>
            <a:endParaRPr kumimoji="0" lang="uk-UA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201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509907"/>
            <a:ext cx="4793609" cy="567097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228982" y="123931"/>
            <a:ext cx="5630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/>
              <a:t>Порівняння двигунів при різних їздових циклах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14682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497508"/>
            <a:ext cx="4398002" cy="568454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099609" y="147911"/>
            <a:ext cx="55983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/>
              <a:t>Порівняння двигунів при різних їздових циклах 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23115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dsa\Desktop\Снимок5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5" y="476672"/>
            <a:ext cx="4608512" cy="6193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0" y="88975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/>
              <a:t>Методика вибору доцільного типу двигуна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2894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5349792"/>
              </p:ext>
            </p:extLst>
          </p:nvPr>
        </p:nvGraphicFramePr>
        <p:xfrm>
          <a:off x="3275856" y="1201599"/>
          <a:ext cx="226695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2" name="Формула" r:id="rId3" imgW="2247900" imgH="457200" progId="Equation.3">
                  <p:embed/>
                </p:oleObj>
              </mc:Choice>
              <mc:Fallback>
                <p:oleObj name="Формула" r:id="rId3" imgW="2247900" imgH="4572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5856" y="1201599"/>
                        <a:ext cx="2266950" cy="45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89756" y="629980"/>
            <a:ext cx="8820472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  <a:tab pos="5311775" algn="r"/>
              </a:tabLst>
            </a:pP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При розганянні дизеля в режимі активного холостого ходу від мінімальної частоти </a:t>
            </a:r>
            <a:r>
              <a:rPr kumimoji="0" lang="en-GB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uk-UA" sz="14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хх.мін</a:t>
            </a: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до частоти обертання, при якій водій відпускає педаль зчеплення </a:t>
            </a:r>
            <a:r>
              <a:rPr kumimoji="0" lang="en-GB" sz="1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uk-UA" sz="14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до</a:t>
            </a:r>
            <a:r>
              <a:rPr kumimoji="0" lang="uk-UA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рівняння руху дизеля має вигляд: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49263" algn="r"/>
                <a:tab pos="5311775" algn="r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259632" y="260648"/>
            <a:ext cx="64807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fontAlgn="base">
              <a:spcBef>
                <a:spcPct val="0"/>
              </a:spcBef>
              <a:spcAft>
                <a:spcPct val="0"/>
              </a:spcAft>
              <a:tabLst>
                <a:tab pos="449263" algn="r"/>
                <a:tab pos="5311775" algn="r"/>
              </a:tabLst>
            </a:pPr>
            <a:r>
              <a:rPr lang="uk-UA" dirty="0">
                <a:latin typeface="Arial" pitchFamily="34" charset="0"/>
                <a:ea typeface="Times New Roman" pitchFamily="18" charset="0"/>
                <a:cs typeface="Arial" pitchFamily="34" charset="0"/>
              </a:rPr>
              <a:t>Розганяння дизеля в режимі активного холостого ходу</a:t>
            </a:r>
            <a:endParaRPr lang="ru-RU" sz="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1592312"/>
            <a:ext cx="6121400" cy="175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0800997"/>
              </p:ext>
            </p:extLst>
          </p:nvPr>
        </p:nvGraphicFramePr>
        <p:xfrm>
          <a:off x="2882454" y="4509120"/>
          <a:ext cx="2952750" cy="67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3" name="Формула" r:id="rId6" imgW="2705100" imgH="673100" progId="Equation.3">
                  <p:embed/>
                </p:oleObj>
              </mc:Choice>
              <mc:Fallback>
                <p:oleObj name="Формула" r:id="rId6" imgW="2705100" imgH="6731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82454" y="4509120"/>
                        <a:ext cx="2952750" cy="676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Прямоугольник 17"/>
          <p:cNvSpPr/>
          <p:nvPr/>
        </p:nvSpPr>
        <p:spPr>
          <a:xfrm>
            <a:off x="5502245" y="5373216"/>
            <a:ext cx="22477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600" i="1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en-GB" sz="1600" i="1" baseline="-25000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GB" sz="1600" dirty="0">
                <a:latin typeface="Times New Roman" pitchFamily="18" charset="0"/>
                <a:cs typeface="Times New Roman" pitchFamily="18" charset="0"/>
              </a:rPr>
              <a:t>  = (</a:t>
            </a:r>
            <a:r>
              <a:rPr lang="ru-RU" sz="1600" i="1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600" baseline="-250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1600" dirty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ru-RU" sz="1600" i="1" dirty="0" err="1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600" baseline="-25000" dirty="0" err="1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en-GB" sz="160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1600" dirty="0">
                <a:latin typeface="Times New Roman" pitchFamily="18" charset="0"/>
                <a:cs typeface="Times New Roman" pitchFamily="18" charset="0"/>
                <a:sym typeface="Symbol"/>
              </a:rPr>
              <a:t></a:t>
            </a:r>
            <a:r>
              <a:rPr lang="en-GB" sz="1600" i="1" dirty="0" err="1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GB" sz="1600" dirty="0" err="1">
                <a:latin typeface="Times New Roman" pitchFamily="18" charset="0"/>
                <a:cs typeface="Times New Roman" pitchFamily="18" charset="0"/>
                <a:sym typeface="Symbol"/>
              </a:rPr>
              <a:t></a:t>
            </a:r>
            <a:r>
              <a:rPr lang="en-GB" sz="1600" dirty="0" err="1">
                <a:latin typeface="Times New Roman" pitchFamily="18" charset="0"/>
                <a:cs typeface="Times New Roman" pitchFamily="18" charset="0"/>
              </a:rPr>
              <a:t>cos</a:t>
            </a:r>
            <a:r>
              <a:rPr lang="en-GB" sz="1600" i="1" dirty="0">
                <a:latin typeface="Times New Roman" pitchFamily="18" charset="0"/>
                <a:cs typeface="Times New Roman" pitchFamily="18" charset="0"/>
                <a:sym typeface="Symbol"/>
              </a:rPr>
              <a:t></a:t>
            </a:r>
            <a:r>
              <a:rPr lang="en-GB" sz="1600" dirty="0">
                <a:latin typeface="Times New Roman" pitchFamily="18" charset="0"/>
                <a:cs typeface="Times New Roman" pitchFamily="18" charset="0"/>
                <a:sym typeface="Symbol"/>
              </a:rPr>
              <a:t></a:t>
            </a:r>
            <a:r>
              <a:rPr lang="en-GB" sz="1600" i="1" dirty="0">
                <a:latin typeface="Times New Roman" pitchFamily="18" charset="0"/>
                <a:cs typeface="Times New Roman" pitchFamily="18" charset="0"/>
              </a:rPr>
              <a:t>g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2807916" y="5361632"/>
            <a:ext cx="202491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600" i="1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en-GB" sz="1600" i="1" baseline="-250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= (</a:t>
            </a:r>
            <a:r>
              <a:rPr lang="uk-UA" sz="1600" i="1" dirty="0" err="1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uk-UA" sz="1600" baseline="-25000" dirty="0" err="1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uk-UA" sz="1600" i="1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uk-UA" sz="1600" baseline="-250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1600" dirty="0">
                <a:latin typeface="Times New Roman" pitchFamily="18" charset="0"/>
                <a:cs typeface="Times New Roman" pitchFamily="18" charset="0"/>
                <a:sym typeface="Symbol"/>
              </a:rPr>
              <a:t></a:t>
            </a:r>
            <a:r>
              <a:rPr lang="en-GB" sz="1600" dirty="0">
                <a:latin typeface="Times New Roman" pitchFamily="18" charset="0"/>
                <a:cs typeface="Times New Roman" pitchFamily="18" charset="0"/>
              </a:rPr>
              <a:t>sin</a:t>
            </a:r>
            <a:r>
              <a:rPr lang="en-GB" sz="1600" i="1" dirty="0">
                <a:latin typeface="Times New Roman" pitchFamily="18" charset="0"/>
                <a:cs typeface="Times New Roman" pitchFamily="18" charset="0"/>
                <a:sym typeface="Symbol"/>
              </a:rPr>
              <a:t></a:t>
            </a:r>
            <a:r>
              <a:rPr lang="en-GB" sz="1600" dirty="0">
                <a:latin typeface="Times New Roman" pitchFamily="18" charset="0"/>
                <a:cs typeface="Times New Roman" pitchFamily="18" charset="0"/>
                <a:sym typeface="Symbol"/>
              </a:rPr>
              <a:t></a:t>
            </a:r>
            <a:r>
              <a:rPr lang="en-GB" sz="1600" i="1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18270" y="5373216"/>
            <a:ext cx="128272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600" i="1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uk-UA" sz="1600" i="1" baseline="-25000" dirty="0">
                <a:latin typeface="Times New Roman" pitchFamily="18" charset="0"/>
                <a:cs typeface="Times New Roman" pitchFamily="18" charset="0"/>
                <a:sym typeface="Symbol"/>
              </a:rPr>
              <a:t>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GB" sz="1600" i="1" dirty="0" err="1">
                <a:latin typeface="Times New Roman" pitchFamily="18" charset="0"/>
                <a:cs typeface="Times New Roman" pitchFamily="18" charset="0"/>
              </a:rPr>
              <a:t>kF</a:t>
            </a:r>
            <a:r>
              <a:rPr lang="en-GB" sz="1600" dirty="0">
                <a:latin typeface="Times New Roman" pitchFamily="18" charset="0"/>
                <a:cs typeface="Times New Roman" pitchFamily="18" charset="0"/>
                <a:sym typeface="Symbol"/>
              </a:rPr>
              <a:t></a:t>
            </a:r>
            <a:r>
              <a:rPr lang="en-GB" sz="1600" i="1" dirty="0">
                <a:latin typeface="Times New Roman" pitchFamily="18" charset="0"/>
                <a:cs typeface="Times New Roman" pitchFamily="18" charset="0"/>
                <a:sym typeface="Symbol"/>
              </a:rPr>
              <a:t></a:t>
            </a:r>
            <a:r>
              <a:rPr lang="uk-UA" sz="160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1600" dirty="0">
                <a:latin typeface="Times New Roman" pitchFamily="18" charset="0"/>
                <a:cs typeface="Times New Roman" pitchFamily="18" charset="0"/>
                <a:sym typeface="Symbol"/>
              </a:rPr>
              <a:t></a:t>
            </a:r>
            <a:r>
              <a:rPr lang="en-GB" sz="1600" i="1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95536" y="5953635"/>
            <a:ext cx="85146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600" i="1" dirty="0">
                <a:latin typeface="Times New Roman" pitchFamily="18" charset="0"/>
                <a:cs typeface="Times New Roman" pitchFamily="18" charset="0"/>
                <a:sym typeface="Symbol"/>
              </a:rPr>
              <a:t>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 – коефіцієнт врахування мас автомобіля, що обертаються; сили </a:t>
            </a:r>
            <a:r>
              <a:rPr lang="uk-UA" sz="1600" i="1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en-GB" sz="1600" i="1" baseline="-25000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i="1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en-GB" sz="1600" i="1" baseline="-250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1600" i="1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uk-UA" sz="1600" i="1" baseline="-25000" dirty="0">
                <a:latin typeface="Times New Roman" pitchFamily="18" charset="0"/>
                <a:cs typeface="Times New Roman" pitchFamily="18" charset="0"/>
                <a:sym typeface="Symbol"/>
              </a:rPr>
              <a:t></a:t>
            </a:r>
            <a:r>
              <a:rPr lang="uk-UA" sz="1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відповідно опору дороги, опору підйому та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опору </a:t>
            </a:r>
            <a:r>
              <a:rPr lang="uk-UA" sz="1600" dirty="0">
                <a:latin typeface="Times New Roman" pitchFamily="18" charset="0"/>
                <a:cs typeface="Times New Roman" pitchFamily="18" charset="0"/>
              </a:rPr>
              <a:t>повітря визначаються по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залежностям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3" name="Объект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720399"/>
              </p:ext>
            </p:extLst>
          </p:nvPr>
        </p:nvGraphicFramePr>
        <p:xfrm>
          <a:off x="1896867" y="4005064"/>
          <a:ext cx="4657725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4" name="Формула" r:id="rId8" imgW="4660900" imgH="495300" progId="Equation.3">
                  <p:embed/>
                </p:oleObj>
              </mc:Choice>
              <mc:Fallback>
                <p:oleObj name="Формула" r:id="rId8" imgW="4660900" imgH="49530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6867" y="4005064"/>
                        <a:ext cx="4657725" cy="495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Прямоугольник 23"/>
          <p:cNvSpPr/>
          <p:nvPr/>
        </p:nvSpPr>
        <p:spPr>
          <a:xfrm>
            <a:off x="3084152" y="3356397"/>
            <a:ext cx="25994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Рівняння руху автомобіля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371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87624" y="548681"/>
            <a:ext cx="71287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/>
              <a:t>Визначення середньої ефективної витрати палива та середнього ефективного коефіцієнта корисної дії (ККД) дизеля та бензинового двигуна</a:t>
            </a:r>
            <a:endParaRPr lang="ru-RU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00808"/>
            <a:ext cx="7416824" cy="4668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5482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51" y="332656"/>
            <a:ext cx="4515465" cy="580796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741" y="378149"/>
            <a:ext cx="8680734" cy="578715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971600" y="33766"/>
            <a:ext cx="78488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/>
              <a:t>схема алгоритму розрахунку шкідливих </a:t>
            </a:r>
            <a:r>
              <a:rPr lang="uk-UA" b="1" dirty="0" smtClean="0"/>
              <a:t>викидів </a:t>
            </a:r>
            <a:r>
              <a:rPr lang="uk-UA" b="1" dirty="0"/>
              <a:t>і витрати палива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80842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332656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uk-UA" dirty="0" smtClean="0"/>
              <a:t>Висновок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1484784"/>
            <a:ext cx="7848872" cy="4608512"/>
          </a:xfrm>
        </p:spPr>
        <p:txBody>
          <a:bodyPr>
            <a:normAutofit lnSpcReduction="10000"/>
          </a:bodyPr>
          <a:lstStyle/>
          <a:p>
            <a:pPr marL="45720" indent="0" algn="just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400" dirty="0"/>
              <a:t>На основі проведених розрахунково-теоретичних досліджень видно, що як в міському так і в магістральному їздових циклах у автомобіля з </a:t>
            </a:r>
            <a:r>
              <a:rPr lang="uk-UA" sz="2400" dirty="0" smtClean="0"/>
              <a:t>дизелем, </a:t>
            </a:r>
            <a:r>
              <a:rPr lang="uk-UA" sz="2400" dirty="0"/>
              <a:t>беззаперечно, краща паливна економічність в порівнянні з автомобілем на якому встановлено бензиновий двигун. Щодо токсичності відпрацьованих газів, то автомобіль з дизелем переважає тільки в магістральному їздовому циклі. </a:t>
            </a:r>
            <a:r>
              <a:rPr lang="uk-UA" sz="2400" dirty="0" smtClean="0"/>
              <a:t>	Тому </a:t>
            </a:r>
            <a:r>
              <a:rPr lang="uk-UA" sz="2400" dirty="0"/>
              <a:t>вантажний автомобіль з дизелем Д-243, який відповідає комплектації (коробками передач) наведеній в роботі доцільно рекомендувати (з точки зору екологічної безпеки) для експлуатації по заміських маршрутах.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38343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150</TotalTime>
  <Words>757</Words>
  <Application>Microsoft Office PowerPoint</Application>
  <PresentationFormat>Экран (4:3)</PresentationFormat>
  <Paragraphs>231</Paragraphs>
  <Slides>13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5" baseType="lpstr">
      <vt:lpstr>Воздушный поток</vt:lpstr>
      <vt:lpstr>Microsoft Equation 3.0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Висновок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dsa</dc:creator>
  <cp:lastModifiedBy>dsa</cp:lastModifiedBy>
  <cp:revision>13</cp:revision>
  <cp:lastPrinted>2015-11-24T05:11:28Z</cp:lastPrinted>
  <dcterms:created xsi:type="dcterms:W3CDTF">2015-11-20T09:39:43Z</dcterms:created>
  <dcterms:modified xsi:type="dcterms:W3CDTF">2015-11-24T05:16:03Z</dcterms:modified>
</cp:coreProperties>
</file>