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0" r:id="rId5"/>
    <p:sldId id="271" r:id="rId6"/>
    <p:sldId id="272" r:id="rId7"/>
    <p:sldId id="273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65" r:id="rId16"/>
    <p:sldId id="275" r:id="rId17"/>
    <p:sldId id="267" r:id="rId18"/>
    <p:sldId id="268" r:id="rId19"/>
    <p:sldId id="274" r:id="rId20"/>
    <p:sldId id="26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0" autoAdjust="0"/>
  </p:normalViewPr>
  <p:slideViewPr>
    <p:cSldViewPr>
      <p:cViewPr>
        <p:scale>
          <a:sx n="60" d="100"/>
          <a:sy n="60" d="100"/>
        </p:scale>
        <p:origin x="-1434" y="-9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4458D-A84B-4845-987A-6E5D32CA34BD}" type="datetimeFigureOut">
              <a:rPr lang="ru-RU" smtClean="0"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EAE9-7534-47C5-93E0-308FA605F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99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4458D-A84B-4845-987A-6E5D32CA34BD}" type="datetimeFigureOut">
              <a:rPr lang="ru-RU" smtClean="0"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EAE9-7534-47C5-93E0-308FA605F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612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4458D-A84B-4845-987A-6E5D32CA34BD}" type="datetimeFigureOut">
              <a:rPr lang="ru-RU" smtClean="0"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EAE9-7534-47C5-93E0-308FA605F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727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4458D-A84B-4845-987A-6E5D32CA34BD}" type="datetimeFigureOut">
              <a:rPr lang="ru-RU" smtClean="0"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EAE9-7534-47C5-93E0-308FA605F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64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4458D-A84B-4845-987A-6E5D32CA34BD}" type="datetimeFigureOut">
              <a:rPr lang="ru-RU" smtClean="0"/>
              <a:t>24.06.2015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EAE9-7534-47C5-93E0-308FA605F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972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4458D-A84B-4845-987A-6E5D32CA34BD}" type="datetimeFigureOut">
              <a:rPr lang="ru-RU" smtClean="0"/>
              <a:t>24.06.2015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EAE9-7534-47C5-93E0-308FA605F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317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4458D-A84B-4845-987A-6E5D32CA34BD}" type="datetimeFigureOut">
              <a:rPr lang="ru-RU" smtClean="0"/>
              <a:t>24.06.2015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EAE9-7534-47C5-93E0-308FA605F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73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4458D-A84B-4845-987A-6E5D32CA34BD}" type="datetimeFigureOut">
              <a:rPr lang="ru-RU" smtClean="0"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EAE9-7534-47C5-93E0-308FA605F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713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4458D-A84B-4845-987A-6E5D32CA34BD}" type="datetimeFigureOut">
              <a:rPr lang="ru-RU" smtClean="0"/>
              <a:t>24.06.2015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EAE9-7534-47C5-93E0-308FA605F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53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4458D-A84B-4845-987A-6E5D32CA34BD}" type="datetimeFigureOut">
              <a:rPr lang="ru-RU" smtClean="0"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EAE9-7534-47C5-93E0-308FA605F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9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4458D-A84B-4845-987A-6E5D32CA34BD}" type="datetimeFigureOut">
              <a:rPr lang="ru-RU" smtClean="0"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EEAE9-7534-47C5-93E0-308FA605F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304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100000">
              <a:schemeClr val="accent5">
                <a:lumMod val="7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4458D-A84B-4845-987A-6E5D32CA34BD}" type="datetimeFigureOut">
              <a:rPr lang="ru-RU" smtClean="0"/>
              <a:t>24.06.2015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EEAE9-7534-47C5-93E0-308FA605F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67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88640"/>
            <a:ext cx="7200800" cy="6480720"/>
          </a:xfrm>
        </p:spPr>
        <p:txBody>
          <a:bodyPr>
            <a:normAutofit fontScale="32500" lnSpcReduction="20000"/>
          </a:bodyPr>
          <a:lstStyle/>
          <a:p>
            <a:r>
              <a:rPr lang="uk-UA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Міністерство освіти і науки України</a:t>
            </a: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Вінницький національний технічний університет</a:t>
            </a: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Факультет машинобудування та транспорту</a:t>
            </a: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Кафедра металорізальних верстатів та обладнання автоматизованих виробництв</a:t>
            </a: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ru-RU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uk-UA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3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Дипломний проект</a:t>
            </a: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тему:</a:t>
            </a: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49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ГІДРАВЛІЧНИЙ ПРИВОД ГОЛОВНОГО КОНВЕЄРА </a:t>
            </a:r>
            <a:br>
              <a:rPr lang="ru-RU" sz="49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49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ДРОБИЛЬНО-СОРТУВАЛЬНОГО ЗАВОДУ </a:t>
            </a:r>
            <a:r>
              <a:rPr lang="ru-RU" sz="4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49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ПрАТ</a:t>
            </a:r>
            <a:r>
              <a:rPr lang="ru-RU" sz="4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9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"СТРИЖАВСЬКИЙ КАР'ЄР"</a:t>
            </a:r>
            <a:endParaRPr lang="ru-RU" sz="49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				</a:t>
            </a:r>
            <a:r>
              <a:rPr lang="ru-RU" sz="37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Виконав</a:t>
            </a:r>
            <a:r>
              <a:rPr lang="ru-RU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студент </a:t>
            </a:r>
            <a:r>
              <a:rPr lang="ru-RU" sz="37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групи</a:t>
            </a:r>
            <a:r>
              <a:rPr lang="ru-RU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1МВ-14сп</a:t>
            </a:r>
          </a:p>
          <a:p>
            <a:r>
              <a:rPr lang="ru-RU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		  Ющенко </a:t>
            </a:r>
            <a:r>
              <a:rPr lang="ru-RU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Серг</a:t>
            </a:r>
            <a:r>
              <a:rPr lang="uk-UA" sz="37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ій</a:t>
            </a:r>
            <a:r>
              <a:rPr lang="uk-UA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Олександрович</a:t>
            </a:r>
          </a:p>
          <a:p>
            <a:r>
              <a:rPr lang="uk-UA" sz="3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		Керівник проекту: к.т.н., професор</a:t>
            </a:r>
          </a:p>
          <a:p>
            <a:r>
              <a:rPr lang="uk-UA" sz="37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		Поліщук Леонід Клавдійович</a:t>
            </a:r>
            <a:r>
              <a:rPr lang="uk-UA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uk-UA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uk-UA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uk-UA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uk-UA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3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Вінниця – 2015</a:t>
            </a: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1000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uk-UA" sz="1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ВІДВАЛОУТВОРЮВАЧ ДРОБИЛЬНО-СОРТУВАЛЬНОГО ЗАВОДУ</a:t>
            </a:r>
            <a:r>
              <a:rPr lang="uk-UA" sz="21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21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1800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ПрАТ</a:t>
            </a:r>
            <a:r>
              <a:rPr lang="uk-UA" sz="1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«Стрижавський кар</a:t>
            </a:r>
            <a:r>
              <a:rPr lang="en-US" sz="1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uk-UA" sz="1800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єр</a:t>
            </a:r>
            <a:r>
              <a:rPr lang="uk-UA" sz="1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endParaRPr lang="ru-RU" sz="18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21"/>
          <a:stretch/>
        </p:blipFill>
        <p:spPr>
          <a:xfrm>
            <a:off x="847060" y="1809320"/>
            <a:ext cx="7449881" cy="4500000"/>
          </a:xfrm>
        </p:spPr>
      </p:pic>
    </p:spTree>
    <p:extLst>
      <p:ext uri="{BB962C8B-B14F-4D97-AF65-F5344CB8AC3E}">
        <p14:creationId xmlns:p14="http://schemas.microsoft.com/office/powerpoint/2010/main" val="9909481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72" y="1414315"/>
            <a:ext cx="8229600" cy="4029371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/>
          </a:bodyPr>
          <a:lstStyle/>
          <a:p>
            <a:r>
              <a:rPr lang="uk-UA" sz="16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ПРИВОД З ЕЛЕКТРИЧНИМ МОТОР-РЕДУТОРОМ</a:t>
            </a:r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16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ВІДВАЛОУТВОРЮВАЧА ДРОБИЛЬНО-СОРТУВАЛЬНОГО ЗАВОДУ</a:t>
            </a:r>
            <a:r>
              <a:rPr lang="uk-UA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1600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ПрАТ</a:t>
            </a:r>
            <a:r>
              <a:rPr lang="uk-UA" sz="16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«Стрижавський кар</a:t>
            </a:r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uk-UA" sz="1600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єр</a:t>
            </a:r>
            <a:r>
              <a:rPr lang="uk-UA" sz="16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3435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000" y="620688"/>
            <a:ext cx="6240000" cy="46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75656" y="5661248"/>
            <a:ext cx="6192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Світлина </a:t>
            </a:r>
            <a:r>
              <a:rPr lang="uk-UA" sz="1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конічно-циліндричного двоступінчастого </a:t>
            </a:r>
            <a:r>
              <a:rPr lang="uk-UA" sz="1400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мотор-редутора</a:t>
            </a:r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що використовується як привод барабана конвеєра на </a:t>
            </a:r>
            <a:r>
              <a:rPr lang="uk-UA" sz="1400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ПрАТ</a:t>
            </a:r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«Стрижавський кар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uk-UA" sz="1400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єр</a:t>
            </a:r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4568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261248"/>
            <a:ext cx="720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475656" y="585868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Елементи </a:t>
            </a:r>
            <a:r>
              <a:rPr lang="uk-UA" sz="1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конічної передачі мотор-редуктора</a:t>
            </a:r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які вийшли з ладу</a:t>
            </a:r>
            <a:b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після 3-х років експлуатації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06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260648"/>
            <a:ext cx="7200000" cy="54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475656" y="585868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Елементи </a:t>
            </a:r>
            <a:r>
              <a:rPr lang="uk-UA" sz="1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конічної передачі мотор-редуктора</a:t>
            </a:r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які вийшли з ладу</a:t>
            </a:r>
          </a:p>
          <a:p>
            <a:pPr algn="ctr"/>
            <a:r>
              <a:rPr lang="uk-UA" sz="14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після 3-х років експлуатації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1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uk-UA" sz="34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Метою проекту</a:t>
            </a:r>
            <a:r>
              <a:rPr lang="uk-UA" sz="3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4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є підвищення ефективності використання головного конвеєра дробильно-сортувального заводу за рахунок використання вмонтованого гідравлічного привода оснащеного засобами гальмування при аварійні зупинці транспортера</a:t>
            </a:r>
            <a:r>
              <a:rPr lang="uk-UA" sz="3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3400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 зв’язку з поставленою метою необхідно розв’язати такі </a:t>
            </a:r>
            <a:r>
              <a:rPr lang="uk-UA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задачі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виконати техніко-економічне обґрунтування доцільності виконання ДП за означеною темою;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вибрати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 підставі аналізу тип приводу конвеєра;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провести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аналіз існуючих типів механічних передач та обґрунтувати вибір передачі, що забезпечує умовам компактності, високої несівної здатності та жорсткості,  підвищеного ресурсу роботи за умови забезпечення заданого передаточного відношення;  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виконати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проектування хвильової передачі з проміжними тілами кочення, розрахувати геометричні параметри, які необхідні для профілювання зубців жорсткого колеса та розрахунки нерухомих спряжень привода;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виконати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розрахунки економічних витрат на розробку та термін окупності нового обладнання; 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uk-UA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виконати </a:t>
            </a:r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необхідні розрахунки з безпеки життєдіяльності та цивільного захисту розробити заходи щодо забезпечення умов охорони праці на робочому місці.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ГІДРАВЛІЧНИЙ ПРИВОД ГОЛОВНОГО КОНВЕЄРА </a:t>
            </a:r>
            <a:b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ДРОБИЛЬНО-СОРТУВАЛЬНОГО ЗАВОДУ </a:t>
            </a:r>
            <a:b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ПрАТ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"СТРИЖАВСЬКИЙ КАР'ЄР"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1387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6314" r="1748" b="72641"/>
          <a:stretch/>
        </p:blipFill>
        <p:spPr>
          <a:xfrm>
            <a:off x="615605" y="2169000"/>
            <a:ext cx="7912791" cy="2520000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096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АНАЛІЗ СХЕМ ПРИВОДІВ СТРІЧКОВИХ КОНВЕЄРІВ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3136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0" t="32830" r="5918" b="38337"/>
          <a:stretch/>
        </p:blipFill>
        <p:spPr>
          <a:xfrm>
            <a:off x="1689147" y="2033414"/>
            <a:ext cx="5765706" cy="2791172"/>
          </a:xfr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096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АНАЛІЗ СХЕМ ПРИВОДІВ СТРІЧКОВИХ КОНВЕЄРІВ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67744" y="4941168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Діаграма розподілу тягового зусилля в стрічці</a:t>
            </a:r>
          </a:p>
          <a:p>
            <a:pPr algn="ctr"/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 – однобарабанний привод;</a:t>
            </a:r>
          </a:p>
          <a:p>
            <a:pPr algn="ctr"/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 – двобарабанний привод;</a:t>
            </a:r>
          </a:p>
          <a:p>
            <a:pPr algn="ctr"/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 – багатобарабанний привод.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23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" t="69660" r="2939" b="1929"/>
          <a:stretch/>
        </p:blipFill>
        <p:spPr>
          <a:xfrm>
            <a:off x="996775" y="1872047"/>
            <a:ext cx="7150451" cy="3113906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096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АНАЛІЗ СХЕМ ПРИВОДІВ СТРІЧКОВИХ КОНВЕЄРІВ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7704" y="5085184"/>
            <a:ext cx="55446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Габарити:</a:t>
            </a:r>
          </a:p>
          <a:p>
            <a:pPr algn="ctr"/>
            <a:r>
              <a:rPr lang="uk-UA" sz="1400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 </a:t>
            </a:r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роздільного привода</a:t>
            </a:r>
          </a:p>
          <a:p>
            <a:pPr algn="ctr"/>
            <a:r>
              <a:rPr lang="uk-UA" sz="1400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</a:t>
            </a:r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мотор-барабана</a:t>
            </a:r>
          </a:p>
          <a:p>
            <a:pPr algn="ctr"/>
            <a:r>
              <a:rPr lang="uk-UA" sz="1400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редукторного електродвигуна</a:t>
            </a:r>
          </a:p>
          <a:p>
            <a:pPr algn="ctr"/>
            <a:r>
              <a:rPr lang="uk-UA" sz="1400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uk-UA" sz="14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uk-UA" sz="1400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мотор-редутора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76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9"/>
          <a:stretch/>
        </p:blipFill>
        <p:spPr>
          <a:xfrm>
            <a:off x="659642" y="1268760"/>
            <a:ext cx="7824717" cy="5040000"/>
          </a:xfr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096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АНАЛІЗ ВІДОМИХ ТЕХНІЧНИХ РІШЕНЬ ВМОНТОВАНИХ ПРИВОДІВ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7655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3" t="19993" r="13123" b="10979"/>
          <a:stretch/>
        </p:blipFill>
        <p:spPr>
          <a:xfrm>
            <a:off x="1190414" y="1485304"/>
            <a:ext cx="6763172" cy="4680000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096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ПОРІВНЯЛЬНИЙ АНАЛІЗ МЕХАНІЧНИХ ПЕРЕДАЧ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0219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5" t="15363" r="8364" b="4034"/>
          <a:stretch/>
        </p:blipFill>
        <p:spPr>
          <a:xfrm>
            <a:off x="1052835" y="1484784"/>
            <a:ext cx="7038330" cy="4680000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096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ОБГРУНТУВАННЯ ВИБОРУ </a:t>
            </a:r>
            <a:b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ТИПУ ХВИЛЬОВОЇ ПЕРЕДАЧІ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3424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train wave gear principle Harmonic Drive AG english [NEW]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97898.8416" end="35501.771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1975" y="1196752"/>
            <a:ext cx="8021638" cy="4525963"/>
          </a:xfr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ПРИНЦИП РОБОТИ  ЗУБЧАСТОЇ </a:t>
            </a:r>
            <a:b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ХВИЛЬОВОЇ ПЕРЕДАЧІ</a:t>
            </a:r>
          </a:p>
          <a:p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7644" y="6073551"/>
            <a:ext cx="64087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500" b="1" spc="3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Зубчаста хвильова передача</a:t>
            </a:r>
            <a:endParaRPr lang="ru-RU" sz="1500" b="1" spc="3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34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Відео 1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4999.4464" end="7707.478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8488" y="1268760"/>
            <a:ext cx="7987025" cy="4493096"/>
          </a:xfrm>
        </p:spPr>
      </p:pic>
      <p:sp>
        <p:nvSpPr>
          <p:cNvPr id="6" name="TextBox 5"/>
          <p:cNvSpPr txBox="1"/>
          <p:nvPr/>
        </p:nvSpPr>
        <p:spPr>
          <a:xfrm>
            <a:off x="1025606" y="6073551"/>
            <a:ext cx="709278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500" b="1" spc="3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Хвильова передача з проміжними тілами кочення</a:t>
            </a:r>
            <a:endParaRPr lang="ru-RU" sz="1500" b="1" spc="3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ПРИНЦИП РОБОТИ</a:t>
            </a:r>
            <a:b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ХВИЛЬОВОЇ ПЕРЕДАЧІ З </a:t>
            </a:r>
            <a:b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ПРОМІЖНИМИ ТІЛАМИ КОЧЕННЯ</a:t>
            </a:r>
          </a:p>
          <a:p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65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4" t="24194" r="25000" b="3726"/>
          <a:stretch/>
        </p:blipFill>
        <p:spPr bwMode="auto">
          <a:xfrm>
            <a:off x="2576926" y="1628800"/>
            <a:ext cx="3990148" cy="4671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096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ВМОНТОВАНИЙ ГІДРАВЛІЧНИЙ ПРИВОД КОНВЕЄРА (КОНСТРУКТИВНА СХЕМА)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883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096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СКЛАДАЛЬНЕ КРЕСЛЕННЯ</a:t>
            </a:r>
          </a:p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РОЗРОБЛЕНОГО МОТОР-БАРАБАНА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05" y="1486629"/>
            <a:ext cx="7626390" cy="3600000"/>
          </a:xfrm>
        </p:spPr>
      </p:pic>
    </p:spTree>
    <p:extLst>
      <p:ext uri="{BB962C8B-B14F-4D97-AF65-F5344CB8AC3E}">
        <p14:creationId xmlns:p14="http://schemas.microsoft.com/office/powerpoint/2010/main" val="278755957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99" y="1412776"/>
            <a:ext cx="3561093" cy="5040000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096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СКЛАДАЛЬНЕ КРЕСЛЕННЯ</a:t>
            </a:r>
          </a:p>
          <a:p>
            <a:r>
              <a:rPr lang="uk-UA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РОЗРОБЛЕНОГО МОТОР-БАРАБАНА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412776"/>
            <a:ext cx="3561094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32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uk-UA" sz="4900" b="1" spc="3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ВИСНОВКИ</a:t>
            </a:r>
          </a:p>
          <a:p>
            <a:pPr marL="0" indent="0" algn="ctr">
              <a:buNone/>
            </a:pPr>
            <a:endParaRPr lang="en-US" sz="3500" b="1" spc="300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uk-UA" sz="43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uk-UA" sz="43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Проведено техніко-економічне обґрунтування теми дипломного проекту, яке засвідчило доцільність розробки конструкції гідравлічного приводу. Порівняння технічних показників аналога і нової конструкції показує, що нова розробка має значно менші габарити, меншу кількість вузлів, а також керовані робочі параметри, що значно збільшує економічний ефект.</a:t>
            </a:r>
            <a:endParaRPr lang="ru-RU" sz="43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uk-UA" sz="43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Проведено аналіз відомих конструкцій вмонтованих гідравлічних приводів конвеєрів, на підставі якого встановлено, що розроблена конструктивна схема гідравлічного привода конвеєра стріли є актуальною. Виконано необхідні проектні та перевірочні розрахунки на міцність основних вузлів та деталей розробленого привода з метою його подальшого конструювання.</a:t>
            </a:r>
            <a:endParaRPr lang="ru-RU" sz="43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uk-UA" sz="43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3.Виконано проектування хвильової передачі з проміжними тілами кочення, розраховано геометричні параметри, які необхідні для профілювання зубців жорсткого колеса та розрахунки нерухомих спряжень привода;</a:t>
            </a:r>
            <a:endParaRPr lang="ru-RU" sz="43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uk-UA" sz="43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4. Запропоновано використати як гальмівний пристрій при аварійному відключенні привода обгінну муфту. Виконано проектний розрахунок, що дозволило застосувати її в розробленому приводі.</a:t>
            </a:r>
            <a:endParaRPr lang="ru-RU" sz="43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uk-UA" sz="43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5. В економічному розділі встановлено, що розробка гідравлічного привода конвеєра стріли головного конвеєра дробильно-сортувального заводу шляхом покращення експлуатаційних характеристик, комплектуючих частин дасть річний економічний ефект в розмірі 40%. Конструкція дозволить окупити вкладені на розробку кошти за 2,7 року, що менше нормативного терміну окупності, який складає 4...5 років.</a:t>
            </a:r>
            <a:endParaRPr lang="ru-RU" sz="43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uk-UA" sz="43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6. Проведено аналіз умов праці, обґрунтовано заходи по техніці безпеки та електробезпеці, описано умови виробничої санітарії, мікроклімату, освітлення. Розраховано режими радіаційного захисту, природне освітлення на дільниці та встановлені протипожежні заходи.</a:t>
            </a:r>
            <a:endParaRPr lang="ru-RU" sz="37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ГІДРАВЛІЧНИЙ ПРИВОД ГОЛОВНОГО КОНВЕЄРА </a:t>
            </a:r>
            <a:b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ДРОБИЛЬНО-СОРТУВАЛЬНОГО ЗАВОДУ </a:t>
            </a:r>
            <a:b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ПрАТ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"СТРИЖАВСЬКИЙ КАР'ЄР"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9877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70075"/>
            <a:ext cx="8229600" cy="7508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3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ДЯКУЮ</a:t>
            </a:r>
            <a:r>
              <a:rPr lang="uk-UA" sz="33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ЗА УВАГУ!</a:t>
            </a:r>
            <a:endParaRPr lang="ru-RU" sz="33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23998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</TotalTime>
  <Words>559</Words>
  <Application>Microsoft Office PowerPoint</Application>
  <PresentationFormat>Экран (4:3)</PresentationFormat>
  <Paragraphs>85</Paragraphs>
  <Slides>20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ВІДВАЛОУТВОРЮВАЧ ДРОБИЛЬНО-СОРТУВАЛЬНОГО ЗАВОДУ ПрАТ «Стрижавський кар’єр» </vt:lpstr>
      <vt:lpstr>ПРИВОД З ЕЛЕКТРИЧНИМ МОТОР-РЕДУТОРОМ ВІДВАЛОУТВОРЮВАЧА ДРОБИЛЬНО-СОРТУВАЛЬНОГО ЗАВОДУ ПрАТ «Стрижавський кар’єр» </vt:lpstr>
      <vt:lpstr>Презентация PowerPoint</vt:lpstr>
      <vt:lpstr>Презентация PowerPoint</vt:lpstr>
      <vt:lpstr>Презентация PowerPoint</vt:lpstr>
      <vt:lpstr>ГІДРАВЛІЧНИЙ ПРИВОД ГОЛОВНОГО КОНВЕЄРА  ДРОБИЛЬНО-СОРТУВАЛЬНОГО ЗАВОДУ  ПрАТ "СТРИЖАВСЬКИЙ КАР'ЄР"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ГІДРАВЛІЧНИЙ ПРИВОД ГОЛОВНОГО КОНВЕЄРА  ДРОБИЛЬНО-СОРТУВАЛЬНОГО ЗАВОДУ  ПрАТ "СТРИЖАВСЬКИЙ КАР'ЄР"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</dc:creator>
  <cp:lastModifiedBy>Леонид</cp:lastModifiedBy>
  <cp:revision>24</cp:revision>
  <dcterms:created xsi:type="dcterms:W3CDTF">2015-06-18T07:45:39Z</dcterms:created>
  <dcterms:modified xsi:type="dcterms:W3CDTF">2015-06-24T06:50:51Z</dcterms:modified>
</cp:coreProperties>
</file>