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sldIdLst>
    <p:sldId id="256" r:id="rId2"/>
    <p:sldId id="268" r:id="rId3"/>
    <p:sldId id="257" r:id="rId4"/>
    <p:sldId id="258" r:id="rId5"/>
    <p:sldId id="259" r:id="rId6"/>
    <p:sldId id="260" r:id="rId7"/>
    <p:sldId id="261" r:id="rId8"/>
    <p:sldId id="276" r:id="rId9"/>
    <p:sldId id="277" r:id="rId10"/>
    <p:sldId id="278" r:id="rId11"/>
    <p:sldId id="279" r:id="rId12"/>
    <p:sldId id="263" r:id="rId13"/>
    <p:sldId id="264" r:id="rId14"/>
    <p:sldId id="275" r:id="rId15"/>
    <p:sldId id="265" r:id="rId16"/>
    <p:sldId id="273" r:id="rId17"/>
    <p:sldId id="269" r:id="rId18"/>
    <p:sldId id="270" r:id="rId19"/>
    <p:sldId id="271" r:id="rId20"/>
    <p:sldId id="272" r:id="rId21"/>
    <p:sldId id="266" r:id="rId22"/>
    <p:sldId id="281" r:id="rId23"/>
    <p:sldId id="280" r:id="rId24"/>
    <p:sldId id="267"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888"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D:\WORKS\&#1085;&#1072;&#1074;&#1095;&#1072;&#1085;&#1085;&#1103;\5%20&#1082;&#1091;&#1088;&#1089;\!&#1052;&#1040;&#1043;&#1030;&#1057;&#1058;&#1045;&#1056;&#1057;&#1068;&#1050;&#1040;\vgb_10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WORKS\&#1085;&#1072;&#1074;&#1095;&#1072;&#1085;&#1085;&#1103;\5%20&#1082;&#1091;&#1088;&#1089;\!&#1052;&#1040;&#1043;&#1030;&#1057;&#1058;&#1045;&#1056;&#1057;&#1068;&#1050;&#1040;\vgb_10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554591820600737E-2"/>
          <c:y val="0.15224804364034605"/>
          <c:w val="0.946809148856393"/>
          <c:h val="0.70051849549411205"/>
        </c:manualLayout>
      </c:layout>
      <c:scatterChart>
        <c:scatterStyle val="lineMarker"/>
        <c:varyColors val="0"/>
        <c:ser>
          <c:idx val="0"/>
          <c:order val="0"/>
          <c:tx>
            <c:strRef>
              <c:f>'Криві забезпеченості'!$Q$273</c:f>
              <c:strCache>
                <c:ptCount val="1"/>
                <c:pt idx="0">
                  <c:v>Qi за зменш., м3/c</c:v>
                </c:pt>
              </c:strCache>
            </c:strRef>
          </c:tx>
          <c:spPr>
            <a:ln w="28575">
              <a:noFill/>
            </a:ln>
          </c:spPr>
          <c:marker>
            <c:symbol val="circle"/>
            <c:size val="4"/>
          </c:marker>
          <c:trendline>
            <c:name>Крива забезпеченості</c:name>
            <c:spPr>
              <a:ln w="25400" cmpd="sng">
                <a:solidFill>
                  <a:schemeClr val="accent2">
                    <a:lumMod val="75000"/>
                  </a:schemeClr>
                </a:solidFill>
              </a:ln>
              <a:effectLst>
                <a:outerShdw blurRad="50800" dist="38100" dir="2700000" algn="tl" rotWithShape="0">
                  <a:prstClr val="black">
                    <a:alpha val="40000"/>
                  </a:prstClr>
                </a:outerShdw>
              </a:effectLst>
            </c:spPr>
            <c:trendlineType val="poly"/>
            <c:order val="2"/>
            <c:dispRSqr val="0"/>
            <c:dispEq val="1"/>
            <c:trendlineLbl>
              <c:layout>
                <c:manualLayout>
                  <c:x val="-0.14936361870428846"/>
                  <c:y val="-1.3195010887579156E-2"/>
                </c:manualLayout>
              </c:layout>
              <c:numFmt formatCode="General" sourceLinked="0"/>
              <c:txPr>
                <a:bodyPr/>
                <a:lstStyle/>
                <a:p>
                  <a:pPr>
                    <a:defRPr b="1"/>
                  </a:pPr>
                  <a:endParaRPr lang="uk-UA"/>
                </a:p>
              </c:txPr>
            </c:trendlineLbl>
          </c:trendline>
          <c:xVal>
            <c:numRef>
              <c:f>'Криві забезпеченості'!$V$274:$V$359</c:f>
              <c:numCache>
                <c:formatCode>0.0</c:formatCode>
                <c:ptCount val="86"/>
                <c:pt idx="0">
                  <c:v>0.81018518518518512</c:v>
                </c:pt>
                <c:pt idx="1">
                  <c:v>1.9675925925925923</c:v>
                </c:pt>
                <c:pt idx="2">
                  <c:v>3.125</c:v>
                </c:pt>
                <c:pt idx="3">
                  <c:v>4.2824074074074066</c:v>
                </c:pt>
                <c:pt idx="4">
                  <c:v>5.4398148148148149</c:v>
                </c:pt>
                <c:pt idx="5">
                  <c:v>6.5972222222222223</c:v>
                </c:pt>
                <c:pt idx="6">
                  <c:v>7.7546296296296298</c:v>
                </c:pt>
                <c:pt idx="7">
                  <c:v>8.9120370370370363</c:v>
                </c:pt>
                <c:pt idx="8">
                  <c:v>10.069444444444443</c:v>
                </c:pt>
                <c:pt idx="9">
                  <c:v>11.226851851851851</c:v>
                </c:pt>
                <c:pt idx="10">
                  <c:v>12.384259259259258</c:v>
                </c:pt>
                <c:pt idx="11">
                  <c:v>13.541666666666666</c:v>
                </c:pt>
                <c:pt idx="12">
                  <c:v>14.699074074074073</c:v>
                </c:pt>
                <c:pt idx="13">
                  <c:v>15.856481481481479</c:v>
                </c:pt>
                <c:pt idx="14">
                  <c:v>17.013888888888886</c:v>
                </c:pt>
                <c:pt idx="15">
                  <c:v>18.171296296296294</c:v>
                </c:pt>
                <c:pt idx="16">
                  <c:v>19.328703703703702</c:v>
                </c:pt>
                <c:pt idx="17">
                  <c:v>20.486111111111107</c:v>
                </c:pt>
                <c:pt idx="18">
                  <c:v>21.643518518518519</c:v>
                </c:pt>
                <c:pt idx="19">
                  <c:v>22.800925925925924</c:v>
                </c:pt>
                <c:pt idx="20">
                  <c:v>23.958333333333332</c:v>
                </c:pt>
                <c:pt idx="21">
                  <c:v>25.115740740740737</c:v>
                </c:pt>
                <c:pt idx="22">
                  <c:v>26.273148148148145</c:v>
                </c:pt>
                <c:pt idx="23">
                  <c:v>27.430555555555554</c:v>
                </c:pt>
                <c:pt idx="24">
                  <c:v>28.587962962962958</c:v>
                </c:pt>
                <c:pt idx="25">
                  <c:v>29.745370370370367</c:v>
                </c:pt>
                <c:pt idx="26">
                  <c:v>30.902777777777775</c:v>
                </c:pt>
                <c:pt idx="27">
                  <c:v>32.060185185185183</c:v>
                </c:pt>
                <c:pt idx="28">
                  <c:v>33.217592592592588</c:v>
                </c:pt>
                <c:pt idx="29">
                  <c:v>34.374999999999993</c:v>
                </c:pt>
                <c:pt idx="30">
                  <c:v>35.532407407407405</c:v>
                </c:pt>
                <c:pt idx="31">
                  <c:v>36.689814814814817</c:v>
                </c:pt>
                <c:pt idx="32">
                  <c:v>37.847222222222221</c:v>
                </c:pt>
                <c:pt idx="33">
                  <c:v>39.004629629629626</c:v>
                </c:pt>
                <c:pt idx="34">
                  <c:v>40.162037037037038</c:v>
                </c:pt>
                <c:pt idx="35">
                  <c:v>41.31944444444445</c:v>
                </c:pt>
                <c:pt idx="36">
                  <c:v>42.476851851851855</c:v>
                </c:pt>
                <c:pt idx="37">
                  <c:v>43.63425925925926</c:v>
                </c:pt>
                <c:pt idx="38">
                  <c:v>44.791666666666671</c:v>
                </c:pt>
                <c:pt idx="39">
                  <c:v>45.949074074074076</c:v>
                </c:pt>
                <c:pt idx="40">
                  <c:v>47.106481481481481</c:v>
                </c:pt>
                <c:pt idx="41">
                  <c:v>48.263888888888893</c:v>
                </c:pt>
                <c:pt idx="42">
                  <c:v>49.421296296296298</c:v>
                </c:pt>
                <c:pt idx="43">
                  <c:v>50.578703703703709</c:v>
                </c:pt>
                <c:pt idx="44">
                  <c:v>51.736111111111114</c:v>
                </c:pt>
                <c:pt idx="45">
                  <c:v>52.893518518518526</c:v>
                </c:pt>
                <c:pt idx="46">
                  <c:v>54.050925925925931</c:v>
                </c:pt>
                <c:pt idx="47">
                  <c:v>55.208333333333336</c:v>
                </c:pt>
                <c:pt idx="48">
                  <c:v>56.365740740740748</c:v>
                </c:pt>
                <c:pt idx="49">
                  <c:v>57.523148148148152</c:v>
                </c:pt>
                <c:pt idx="50">
                  <c:v>58.680555555555557</c:v>
                </c:pt>
                <c:pt idx="51">
                  <c:v>59.837962962962962</c:v>
                </c:pt>
                <c:pt idx="52">
                  <c:v>60.995370370370374</c:v>
                </c:pt>
                <c:pt idx="53">
                  <c:v>62.152777777777779</c:v>
                </c:pt>
                <c:pt idx="54">
                  <c:v>63.310185185185183</c:v>
                </c:pt>
                <c:pt idx="55">
                  <c:v>64.467592592592595</c:v>
                </c:pt>
                <c:pt idx="56">
                  <c:v>65.625</c:v>
                </c:pt>
                <c:pt idx="57">
                  <c:v>66.782407407407405</c:v>
                </c:pt>
                <c:pt idx="58">
                  <c:v>67.93981481481481</c:v>
                </c:pt>
                <c:pt idx="59">
                  <c:v>69.097222222222214</c:v>
                </c:pt>
                <c:pt idx="60">
                  <c:v>70.254629629629633</c:v>
                </c:pt>
                <c:pt idx="61">
                  <c:v>71.412037037037038</c:v>
                </c:pt>
                <c:pt idx="62">
                  <c:v>72.569444444444443</c:v>
                </c:pt>
                <c:pt idx="63">
                  <c:v>73.726851851851848</c:v>
                </c:pt>
                <c:pt idx="64">
                  <c:v>74.884259259259252</c:v>
                </c:pt>
                <c:pt idx="65">
                  <c:v>76.041666666666657</c:v>
                </c:pt>
                <c:pt idx="66">
                  <c:v>77.199074074074076</c:v>
                </c:pt>
                <c:pt idx="67">
                  <c:v>78.356481481481481</c:v>
                </c:pt>
                <c:pt idx="68">
                  <c:v>79.513888888888886</c:v>
                </c:pt>
                <c:pt idx="69">
                  <c:v>80.671296296296291</c:v>
                </c:pt>
                <c:pt idx="70">
                  <c:v>81.828703703703695</c:v>
                </c:pt>
                <c:pt idx="71">
                  <c:v>82.9861111111111</c:v>
                </c:pt>
                <c:pt idx="72">
                  <c:v>84.143518518518505</c:v>
                </c:pt>
                <c:pt idx="73">
                  <c:v>85.300925925925924</c:v>
                </c:pt>
                <c:pt idx="74">
                  <c:v>86.458333333333329</c:v>
                </c:pt>
                <c:pt idx="75">
                  <c:v>87.615740740740733</c:v>
                </c:pt>
                <c:pt idx="76">
                  <c:v>88.773148148148152</c:v>
                </c:pt>
                <c:pt idx="77">
                  <c:v>89.930555555555557</c:v>
                </c:pt>
                <c:pt idx="78">
                  <c:v>91.087962962962962</c:v>
                </c:pt>
                <c:pt idx="79">
                  <c:v>92.245370370370367</c:v>
                </c:pt>
                <c:pt idx="80">
                  <c:v>93.402777777777786</c:v>
                </c:pt>
                <c:pt idx="81">
                  <c:v>94.56018518518519</c:v>
                </c:pt>
                <c:pt idx="82">
                  <c:v>95.717592592592595</c:v>
                </c:pt>
                <c:pt idx="83">
                  <c:v>96.875</c:v>
                </c:pt>
                <c:pt idx="84">
                  <c:v>98.032407407407405</c:v>
                </c:pt>
                <c:pt idx="85">
                  <c:v>99.18981481481481</c:v>
                </c:pt>
              </c:numCache>
            </c:numRef>
          </c:xVal>
          <c:yVal>
            <c:numRef>
              <c:f>'Криві забезпеченості'!$Q$274:$Q$359</c:f>
              <c:numCache>
                <c:formatCode>General</c:formatCode>
                <c:ptCount val="86"/>
                <c:pt idx="0">
                  <c:v>85.1</c:v>
                </c:pt>
                <c:pt idx="1">
                  <c:v>84.9</c:v>
                </c:pt>
                <c:pt idx="2">
                  <c:v>84.3</c:v>
                </c:pt>
                <c:pt idx="3">
                  <c:v>81.900000000000006</c:v>
                </c:pt>
                <c:pt idx="4">
                  <c:v>79.900000000000006</c:v>
                </c:pt>
                <c:pt idx="5">
                  <c:v>75.900000000000006</c:v>
                </c:pt>
                <c:pt idx="6">
                  <c:v>74.900000000000006</c:v>
                </c:pt>
                <c:pt idx="7">
                  <c:v>70.7</c:v>
                </c:pt>
                <c:pt idx="8">
                  <c:v>69.400000000000006</c:v>
                </c:pt>
                <c:pt idx="9">
                  <c:v>68.400000000000006</c:v>
                </c:pt>
                <c:pt idx="10">
                  <c:v>68.2</c:v>
                </c:pt>
                <c:pt idx="11">
                  <c:v>63.5</c:v>
                </c:pt>
                <c:pt idx="12">
                  <c:v>63.5</c:v>
                </c:pt>
                <c:pt idx="13">
                  <c:v>63.4</c:v>
                </c:pt>
                <c:pt idx="14">
                  <c:v>62.4</c:v>
                </c:pt>
                <c:pt idx="15">
                  <c:v>61.9</c:v>
                </c:pt>
                <c:pt idx="16">
                  <c:v>60.9</c:v>
                </c:pt>
                <c:pt idx="17">
                  <c:v>60.6</c:v>
                </c:pt>
                <c:pt idx="18">
                  <c:v>60.2</c:v>
                </c:pt>
                <c:pt idx="19">
                  <c:v>59.6</c:v>
                </c:pt>
                <c:pt idx="20">
                  <c:v>59.4</c:v>
                </c:pt>
                <c:pt idx="21">
                  <c:v>59.3</c:v>
                </c:pt>
                <c:pt idx="22">
                  <c:v>58.3</c:v>
                </c:pt>
                <c:pt idx="23">
                  <c:v>57.7</c:v>
                </c:pt>
                <c:pt idx="24">
                  <c:v>56.8</c:v>
                </c:pt>
                <c:pt idx="25">
                  <c:v>56.4</c:v>
                </c:pt>
                <c:pt idx="26">
                  <c:v>56.1</c:v>
                </c:pt>
                <c:pt idx="27">
                  <c:v>55.7</c:v>
                </c:pt>
                <c:pt idx="28">
                  <c:v>54.9</c:v>
                </c:pt>
                <c:pt idx="29">
                  <c:v>54.5</c:v>
                </c:pt>
                <c:pt idx="30">
                  <c:v>53.8</c:v>
                </c:pt>
                <c:pt idx="31">
                  <c:v>53.1</c:v>
                </c:pt>
                <c:pt idx="32">
                  <c:v>52.6</c:v>
                </c:pt>
                <c:pt idx="33">
                  <c:v>52.5</c:v>
                </c:pt>
                <c:pt idx="34">
                  <c:v>52.3</c:v>
                </c:pt>
                <c:pt idx="35">
                  <c:v>50.6</c:v>
                </c:pt>
                <c:pt idx="36">
                  <c:v>50.1</c:v>
                </c:pt>
                <c:pt idx="37">
                  <c:v>49.6</c:v>
                </c:pt>
                <c:pt idx="38">
                  <c:v>49.6</c:v>
                </c:pt>
                <c:pt idx="39">
                  <c:v>49.5</c:v>
                </c:pt>
                <c:pt idx="40">
                  <c:v>48.1</c:v>
                </c:pt>
                <c:pt idx="41">
                  <c:v>47.9</c:v>
                </c:pt>
                <c:pt idx="42">
                  <c:v>47.4</c:v>
                </c:pt>
                <c:pt idx="43">
                  <c:v>46.7</c:v>
                </c:pt>
                <c:pt idx="44">
                  <c:v>46.5</c:v>
                </c:pt>
                <c:pt idx="45">
                  <c:v>45.3</c:v>
                </c:pt>
                <c:pt idx="46">
                  <c:v>45.1</c:v>
                </c:pt>
                <c:pt idx="47">
                  <c:v>44.3</c:v>
                </c:pt>
                <c:pt idx="48">
                  <c:v>42.9</c:v>
                </c:pt>
                <c:pt idx="49">
                  <c:v>42.1</c:v>
                </c:pt>
                <c:pt idx="50">
                  <c:v>41.6</c:v>
                </c:pt>
                <c:pt idx="51">
                  <c:v>41.5</c:v>
                </c:pt>
                <c:pt idx="52">
                  <c:v>41.1</c:v>
                </c:pt>
                <c:pt idx="53">
                  <c:v>40.6</c:v>
                </c:pt>
                <c:pt idx="54">
                  <c:v>39.9</c:v>
                </c:pt>
                <c:pt idx="55">
                  <c:v>39.299999999999997</c:v>
                </c:pt>
                <c:pt idx="56">
                  <c:v>38.5</c:v>
                </c:pt>
                <c:pt idx="57">
                  <c:v>38.4</c:v>
                </c:pt>
                <c:pt idx="58">
                  <c:v>38.299999999999997</c:v>
                </c:pt>
                <c:pt idx="59">
                  <c:v>38.200000000000003</c:v>
                </c:pt>
                <c:pt idx="60">
                  <c:v>37.9</c:v>
                </c:pt>
                <c:pt idx="61">
                  <c:v>36.9</c:v>
                </c:pt>
                <c:pt idx="62">
                  <c:v>36.9</c:v>
                </c:pt>
                <c:pt idx="63">
                  <c:v>35.799999999999997</c:v>
                </c:pt>
                <c:pt idx="64">
                  <c:v>35.6</c:v>
                </c:pt>
                <c:pt idx="65">
                  <c:v>35.1</c:v>
                </c:pt>
                <c:pt idx="66">
                  <c:v>34.200000000000003</c:v>
                </c:pt>
                <c:pt idx="67">
                  <c:v>33.799999999999997</c:v>
                </c:pt>
                <c:pt idx="68">
                  <c:v>33.6</c:v>
                </c:pt>
                <c:pt idx="69">
                  <c:v>33.1</c:v>
                </c:pt>
                <c:pt idx="70">
                  <c:v>32.5</c:v>
                </c:pt>
                <c:pt idx="71">
                  <c:v>31.1</c:v>
                </c:pt>
                <c:pt idx="72">
                  <c:v>31</c:v>
                </c:pt>
                <c:pt idx="73">
                  <c:v>30.8</c:v>
                </c:pt>
                <c:pt idx="74">
                  <c:v>30.3</c:v>
                </c:pt>
                <c:pt idx="75">
                  <c:v>30</c:v>
                </c:pt>
                <c:pt idx="76">
                  <c:v>30</c:v>
                </c:pt>
                <c:pt idx="77">
                  <c:v>29.6</c:v>
                </c:pt>
                <c:pt idx="78">
                  <c:v>28.8</c:v>
                </c:pt>
                <c:pt idx="79">
                  <c:v>27</c:v>
                </c:pt>
                <c:pt idx="80">
                  <c:v>25.7</c:v>
                </c:pt>
                <c:pt idx="81">
                  <c:v>24.1</c:v>
                </c:pt>
                <c:pt idx="82">
                  <c:v>23.5</c:v>
                </c:pt>
                <c:pt idx="83">
                  <c:v>22.1</c:v>
                </c:pt>
                <c:pt idx="84">
                  <c:v>22</c:v>
                </c:pt>
                <c:pt idx="85">
                  <c:v>20.9</c:v>
                </c:pt>
              </c:numCache>
            </c:numRef>
          </c:yVal>
          <c:smooth val="0"/>
        </c:ser>
        <c:dLbls>
          <c:showLegendKey val="0"/>
          <c:showVal val="0"/>
          <c:showCatName val="0"/>
          <c:showSerName val="0"/>
          <c:showPercent val="0"/>
          <c:showBubbleSize val="0"/>
        </c:dLbls>
        <c:axId val="19724544"/>
        <c:axId val="19738624"/>
      </c:scatterChart>
      <c:valAx>
        <c:axId val="19724544"/>
        <c:scaling>
          <c:orientation val="minMax"/>
          <c:max val="100"/>
        </c:scaling>
        <c:delete val="0"/>
        <c:axPos val="b"/>
        <c:numFmt formatCode="0.0" sourceLinked="1"/>
        <c:majorTickMark val="in"/>
        <c:minorTickMark val="in"/>
        <c:tickLblPos val="nextTo"/>
        <c:txPr>
          <a:bodyPr/>
          <a:lstStyle/>
          <a:p>
            <a:pPr>
              <a:defRPr b="1"/>
            </a:pPr>
            <a:endParaRPr lang="uk-UA"/>
          </a:p>
        </c:txPr>
        <c:crossAx val="19738624"/>
        <c:crosses val="autoZero"/>
        <c:crossBetween val="midCat"/>
        <c:majorUnit val="5"/>
      </c:valAx>
      <c:valAx>
        <c:axId val="19738624"/>
        <c:scaling>
          <c:orientation val="minMax"/>
        </c:scaling>
        <c:delete val="0"/>
        <c:axPos val="l"/>
        <c:majorGridlines/>
        <c:numFmt formatCode="General" sourceLinked="1"/>
        <c:majorTickMark val="out"/>
        <c:minorTickMark val="none"/>
        <c:tickLblPos val="nextTo"/>
        <c:txPr>
          <a:bodyPr/>
          <a:lstStyle/>
          <a:p>
            <a:pPr>
              <a:defRPr b="1"/>
            </a:pPr>
            <a:endParaRPr lang="uk-UA"/>
          </a:p>
        </c:txPr>
        <c:crossAx val="19724544"/>
        <c:crosses val="autoZero"/>
        <c:crossBetween val="midCat"/>
      </c:valAx>
    </c:plotArea>
    <c:legend>
      <c:legendPos val="r"/>
      <c:layout>
        <c:manualLayout>
          <c:xMode val="edge"/>
          <c:yMode val="edge"/>
          <c:x val="0.62688087162908168"/>
          <c:y val="2.3119840158568965E-3"/>
          <c:w val="0.25338930870417015"/>
          <c:h val="0.13085778966900791"/>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lineChart>
        <c:grouping val="standard"/>
        <c:varyColors val="0"/>
        <c:ser>
          <c:idx val="0"/>
          <c:order val="0"/>
          <c:tx>
            <c:v>Крива перерахунку</c:v>
          </c:tx>
          <c:marker>
            <c:symbol val="none"/>
          </c:marker>
          <c:trendline>
            <c:trendlineType val="poly"/>
            <c:order val="6"/>
            <c:dispRSqr val="0"/>
            <c:dispEq val="1"/>
            <c:trendlineLbl>
              <c:layout>
                <c:manualLayout>
                  <c:x val="-1.3471347331583552E-2"/>
                  <c:y val="0.30453229804607757"/>
                </c:manualLayout>
              </c:layout>
              <c:numFmt formatCode="General" sourceLinked="0"/>
            </c:trendlineLbl>
          </c:trendline>
          <c:cat>
            <c:numRef>
              <c:f>Лист1!$G$3:$G$368</c:f>
              <c:numCache>
                <c:formatCode>General</c:formatCode>
                <c:ptCount val="366"/>
                <c:pt idx="0">
                  <c:v>60.7</c:v>
                </c:pt>
                <c:pt idx="1">
                  <c:v>50.8</c:v>
                </c:pt>
                <c:pt idx="2">
                  <c:v>51.9</c:v>
                </c:pt>
                <c:pt idx="3">
                  <c:v>50.2</c:v>
                </c:pt>
                <c:pt idx="4">
                  <c:v>49.1</c:v>
                </c:pt>
                <c:pt idx="5">
                  <c:v>49.7</c:v>
                </c:pt>
                <c:pt idx="6">
                  <c:v>50.2</c:v>
                </c:pt>
                <c:pt idx="7">
                  <c:v>49.7</c:v>
                </c:pt>
                <c:pt idx="8">
                  <c:v>48.6</c:v>
                </c:pt>
                <c:pt idx="9">
                  <c:v>49.7</c:v>
                </c:pt>
                <c:pt idx="10">
                  <c:v>44</c:v>
                </c:pt>
                <c:pt idx="11">
                  <c:v>45</c:v>
                </c:pt>
                <c:pt idx="12">
                  <c:v>49.1</c:v>
                </c:pt>
                <c:pt idx="13">
                  <c:v>48</c:v>
                </c:pt>
                <c:pt idx="14">
                  <c:v>51.3</c:v>
                </c:pt>
                <c:pt idx="15">
                  <c:v>49.1</c:v>
                </c:pt>
                <c:pt idx="16">
                  <c:v>43.5</c:v>
                </c:pt>
                <c:pt idx="17">
                  <c:v>47</c:v>
                </c:pt>
                <c:pt idx="18">
                  <c:v>47</c:v>
                </c:pt>
                <c:pt idx="19">
                  <c:v>47.5</c:v>
                </c:pt>
                <c:pt idx="20">
                  <c:v>49.1</c:v>
                </c:pt>
                <c:pt idx="21">
                  <c:v>48.6</c:v>
                </c:pt>
                <c:pt idx="22">
                  <c:v>48</c:v>
                </c:pt>
                <c:pt idx="23">
                  <c:v>48</c:v>
                </c:pt>
                <c:pt idx="24">
                  <c:v>48.6</c:v>
                </c:pt>
                <c:pt idx="25">
                  <c:v>52.4</c:v>
                </c:pt>
                <c:pt idx="26">
                  <c:v>53</c:v>
                </c:pt>
                <c:pt idx="27">
                  <c:v>47.5</c:v>
                </c:pt>
                <c:pt idx="28">
                  <c:v>47.5</c:v>
                </c:pt>
                <c:pt idx="29">
                  <c:v>44.5</c:v>
                </c:pt>
                <c:pt idx="30">
                  <c:v>46.5</c:v>
                </c:pt>
                <c:pt idx="31">
                  <c:v>44.5</c:v>
                </c:pt>
                <c:pt idx="32">
                  <c:v>46</c:v>
                </c:pt>
                <c:pt idx="33">
                  <c:v>47</c:v>
                </c:pt>
                <c:pt idx="34">
                  <c:v>47</c:v>
                </c:pt>
                <c:pt idx="35">
                  <c:v>51.9</c:v>
                </c:pt>
                <c:pt idx="36">
                  <c:v>50.2</c:v>
                </c:pt>
                <c:pt idx="37">
                  <c:v>49.1</c:v>
                </c:pt>
                <c:pt idx="38">
                  <c:v>50.2</c:v>
                </c:pt>
                <c:pt idx="39">
                  <c:v>54.6</c:v>
                </c:pt>
                <c:pt idx="40">
                  <c:v>61.8</c:v>
                </c:pt>
                <c:pt idx="41">
                  <c:v>67.3</c:v>
                </c:pt>
                <c:pt idx="42">
                  <c:v>66.7</c:v>
                </c:pt>
                <c:pt idx="43">
                  <c:v>72.8</c:v>
                </c:pt>
                <c:pt idx="44">
                  <c:v>86.2</c:v>
                </c:pt>
                <c:pt idx="45">
                  <c:v>90.3</c:v>
                </c:pt>
                <c:pt idx="46">
                  <c:v>90.3</c:v>
                </c:pt>
                <c:pt idx="47">
                  <c:v>88.2</c:v>
                </c:pt>
                <c:pt idx="48">
                  <c:v>90.3</c:v>
                </c:pt>
                <c:pt idx="49">
                  <c:v>79.900000000000006</c:v>
                </c:pt>
                <c:pt idx="50">
                  <c:v>71.7</c:v>
                </c:pt>
                <c:pt idx="51">
                  <c:v>53.5</c:v>
                </c:pt>
                <c:pt idx="52">
                  <c:v>49.1</c:v>
                </c:pt>
                <c:pt idx="53">
                  <c:v>55.2</c:v>
                </c:pt>
                <c:pt idx="54">
                  <c:v>64</c:v>
                </c:pt>
                <c:pt idx="55">
                  <c:v>69.5</c:v>
                </c:pt>
                <c:pt idx="56">
                  <c:v>67.3</c:v>
                </c:pt>
                <c:pt idx="57">
                  <c:v>66.7</c:v>
                </c:pt>
                <c:pt idx="58">
                  <c:v>66.7</c:v>
                </c:pt>
                <c:pt idx="59">
                  <c:v>66.2</c:v>
                </c:pt>
                <c:pt idx="60">
                  <c:v>64</c:v>
                </c:pt>
                <c:pt idx="61">
                  <c:v>54.6</c:v>
                </c:pt>
                <c:pt idx="62">
                  <c:v>58.5</c:v>
                </c:pt>
                <c:pt idx="63">
                  <c:v>55.2</c:v>
                </c:pt>
                <c:pt idx="64">
                  <c:v>59.6</c:v>
                </c:pt>
                <c:pt idx="65">
                  <c:v>59.6</c:v>
                </c:pt>
                <c:pt idx="66">
                  <c:v>59</c:v>
                </c:pt>
                <c:pt idx="67">
                  <c:v>56.8</c:v>
                </c:pt>
                <c:pt idx="68">
                  <c:v>57.9</c:v>
                </c:pt>
                <c:pt idx="69">
                  <c:v>56.3</c:v>
                </c:pt>
                <c:pt idx="70">
                  <c:v>54.6</c:v>
                </c:pt>
                <c:pt idx="71">
                  <c:v>59.6</c:v>
                </c:pt>
                <c:pt idx="72">
                  <c:v>60.1</c:v>
                </c:pt>
                <c:pt idx="73">
                  <c:v>64.5</c:v>
                </c:pt>
                <c:pt idx="74">
                  <c:v>64</c:v>
                </c:pt>
                <c:pt idx="75">
                  <c:v>63.4</c:v>
                </c:pt>
                <c:pt idx="76">
                  <c:v>62.9</c:v>
                </c:pt>
                <c:pt idx="77">
                  <c:v>70</c:v>
                </c:pt>
                <c:pt idx="78">
                  <c:v>75</c:v>
                </c:pt>
                <c:pt idx="79">
                  <c:v>78.3</c:v>
                </c:pt>
                <c:pt idx="80">
                  <c:v>72.2</c:v>
                </c:pt>
                <c:pt idx="81">
                  <c:v>67.8</c:v>
                </c:pt>
                <c:pt idx="82">
                  <c:v>64.5</c:v>
                </c:pt>
                <c:pt idx="83">
                  <c:v>49.1</c:v>
                </c:pt>
                <c:pt idx="84">
                  <c:v>48</c:v>
                </c:pt>
                <c:pt idx="85">
                  <c:v>48.6</c:v>
                </c:pt>
                <c:pt idx="86">
                  <c:v>49.7</c:v>
                </c:pt>
                <c:pt idx="87">
                  <c:v>47</c:v>
                </c:pt>
                <c:pt idx="88">
                  <c:v>46</c:v>
                </c:pt>
                <c:pt idx="89">
                  <c:v>40</c:v>
                </c:pt>
                <c:pt idx="90">
                  <c:v>47</c:v>
                </c:pt>
                <c:pt idx="91">
                  <c:v>53.5</c:v>
                </c:pt>
                <c:pt idx="92">
                  <c:v>61.8</c:v>
                </c:pt>
                <c:pt idx="93">
                  <c:v>64.5</c:v>
                </c:pt>
                <c:pt idx="94">
                  <c:v>68.400000000000006</c:v>
                </c:pt>
                <c:pt idx="95">
                  <c:v>70</c:v>
                </c:pt>
                <c:pt idx="96">
                  <c:v>69.5</c:v>
                </c:pt>
                <c:pt idx="97">
                  <c:v>65.099999999999994</c:v>
                </c:pt>
                <c:pt idx="98">
                  <c:v>64</c:v>
                </c:pt>
                <c:pt idx="99">
                  <c:v>70.599999999999994</c:v>
                </c:pt>
                <c:pt idx="100">
                  <c:v>70.599999999999994</c:v>
                </c:pt>
                <c:pt idx="101">
                  <c:v>73.3</c:v>
                </c:pt>
                <c:pt idx="102">
                  <c:v>70</c:v>
                </c:pt>
                <c:pt idx="103">
                  <c:v>73.900000000000006</c:v>
                </c:pt>
                <c:pt idx="104">
                  <c:v>73.3</c:v>
                </c:pt>
                <c:pt idx="105">
                  <c:v>73.900000000000006</c:v>
                </c:pt>
                <c:pt idx="106">
                  <c:v>73.3</c:v>
                </c:pt>
                <c:pt idx="107">
                  <c:v>74.400000000000006</c:v>
                </c:pt>
                <c:pt idx="108">
                  <c:v>69.5</c:v>
                </c:pt>
                <c:pt idx="109">
                  <c:v>59.6</c:v>
                </c:pt>
                <c:pt idx="110">
                  <c:v>66.7</c:v>
                </c:pt>
                <c:pt idx="111">
                  <c:v>70</c:v>
                </c:pt>
                <c:pt idx="112">
                  <c:v>71.099999999999994</c:v>
                </c:pt>
                <c:pt idx="113">
                  <c:v>67.3</c:v>
                </c:pt>
                <c:pt idx="114">
                  <c:v>67.8</c:v>
                </c:pt>
                <c:pt idx="115">
                  <c:v>64</c:v>
                </c:pt>
                <c:pt idx="116">
                  <c:v>62.9</c:v>
                </c:pt>
                <c:pt idx="117">
                  <c:v>61.2</c:v>
                </c:pt>
                <c:pt idx="118">
                  <c:v>64</c:v>
                </c:pt>
                <c:pt idx="119">
                  <c:v>64</c:v>
                </c:pt>
                <c:pt idx="120">
                  <c:v>63.4</c:v>
                </c:pt>
                <c:pt idx="121">
                  <c:v>61.2</c:v>
                </c:pt>
                <c:pt idx="122">
                  <c:v>55.2</c:v>
                </c:pt>
                <c:pt idx="123">
                  <c:v>57.9</c:v>
                </c:pt>
                <c:pt idx="124">
                  <c:v>50.8</c:v>
                </c:pt>
                <c:pt idx="125">
                  <c:v>50.8</c:v>
                </c:pt>
                <c:pt idx="126">
                  <c:v>50.2</c:v>
                </c:pt>
                <c:pt idx="127">
                  <c:v>53.5</c:v>
                </c:pt>
                <c:pt idx="128">
                  <c:v>57.4</c:v>
                </c:pt>
                <c:pt idx="129">
                  <c:v>58.5</c:v>
                </c:pt>
                <c:pt idx="130">
                  <c:v>51.9</c:v>
                </c:pt>
                <c:pt idx="131">
                  <c:v>54.6</c:v>
                </c:pt>
                <c:pt idx="132">
                  <c:v>52.4</c:v>
                </c:pt>
                <c:pt idx="133">
                  <c:v>56.8</c:v>
                </c:pt>
                <c:pt idx="134">
                  <c:v>53</c:v>
                </c:pt>
                <c:pt idx="135">
                  <c:v>48</c:v>
                </c:pt>
                <c:pt idx="136">
                  <c:v>44</c:v>
                </c:pt>
                <c:pt idx="137">
                  <c:v>51.3</c:v>
                </c:pt>
                <c:pt idx="138">
                  <c:v>51.3</c:v>
                </c:pt>
                <c:pt idx="139">
                  <c:v>42</c:v>
                </c:pt>
                <c:pt idx="140">
                  <c:v>47.5</c:v>
                </c:pt>
                <c:pt idx="141">
                  <c:v>46.5</c:v>
                </c:pt>
                <c:pt idx="142">
                  <c:v>48</c:v>
                </c:pt>
                <c:pt idx="143">
                  <c:v>46.5</c:v>
                </c:pt>
                <c:pt idx="144">
                  <c:v>46.5</c:v>
                </c:pt>
                <c:pt idx="145">
                  <c:v>44</c:v>
                </c:pt>
                <c:pt idx="146">
                  <c:v>43.5</c:v>
                </c:pt>
                <c:pt idx="147">
                  <c:v>41</c:v>
                </c:pt>
                <c:pt idx="148">
                  <c:v>44.5</c:v>
                </c:pt>
                <c:pt idx="149">
                  <c:v>47</c:v>
                </c:pt>
                <c:pt idx="150">
                  <c:v>46.5</c:v>
                </c:pt>
                <c:pt idx="151">
                  <c:v>44.5</c:v>
                </c:pt>
                <c:pt idx="152">
                  <c:v>40.5</c:v>
                </c:pt>
                <c:pt idx="153">
                  <c:v>37</c:v>
                </c:pt>
                <c:pt idx="154">
                  <c:v>47</c:v>
                </c:pt>
                <c:pt idx="155">
                  <c:v>50.2</c:v>
                </c:pt>
                <c:pt idx="156">
                  <c:v>46</c:v>
                </c:pt>
                <c:pt idx="157">
                  <c:v>49.7</c:v>
                </c:pt>
                <c:pt idx="158">
                  <c:v>50.2</c:v>
                </c:pt>
                <c:pt idx="159">
                  <c:v>51.4</c:v>
                </c:pt>
                <c:pt idx="160">
                  <c:v>54.8</c:v>
                </c:pt>
                <c:pt idx="161">
                  <c:v>49.9</c:v>
                </c:pt>
                <c:pt idx="162">
                  <c:v>42.2</c:v>
                </c:pt>
                <c:pt idx="163">
                  <c:v>45</c:v>
                </c:pt>
                <c:pt idx="164">
                  <c:v>42</c:v>
                </c:pt>
                <c:pt idx="165">
                  <c:v>39.9</c:v>
                </c:pt>
                <c:pt idx="166">
                  <c:v>35.9</c:v>
                </c:pt>
                <c:pt idx="167">
                  <c:v>33.6</c:v>
                </c:pt>
                <c:pt idx="168">
                  <c:v>37.4</c:v>
                </c:pt>
                <c:pt idx="169">
                  <c:v>35</c:v>
                </c:pt>
                <c:pt idx="170">
                  <c:v>32.9</c:v>
                </c:pt>
                <c:pt idx="171">
                  <c:v>29.9</c:v>
                </c:pt>
                <c:pt idx="172">
                  <c:v>27.5</c:v>
                </c:pt>
                <c:pt idx="173">
                  <c:v>22.6</c:v>
                </c:pt>
                <c:pt idx="174">
                  <c:v>25.1</c:v>
                </c:pt>
                <c:pt idx="175">
                  <c:v>27.2</c:v>
                </c:pt>
                <c:pt idx="176">
                  <c:v>27.2</c:v>
                </c:pt>
                <c:pt idx="177">
                  <c:v>22.7</c:v>
                </c:pt>
                <c:pt idx="178">
                  <c:v>22.8</c:v>
                </c:pt>
                <c:pt idx="179">
                  <c:v>27.3</c:v>
                </c:pt>
                <c:pt idx="180">
                  <c:v>24.4</c:v>
                </c:pt>
                <c:pt idx="181">
                  <c:v>25.2</c:v>
                </c:pt>
                <c:pt idx="182">
                  <c:v>23.9</c:v>
                </c:pt>
                <c:pt idx="183">
                  <c:v>21.9</c:v>
                </c:pt>
                <c:pt idx="184">
                  <c:v>21.4</c:v>
                </c:pt>
                <c:pt idx="185">
                  <c:v>24.4</c:v>
                </c:pt>
                <c:pt idx="186">
                  <c:v>28.4</c:v>
                </c:pt>
                <c:pt idx="187">
                  <c:v>21.4</c:v>
                </c:pt>
                <c:pt idx="188">
                  <c:v>23.1</c:v>
                </c:pt>
                <c:pt idx="189">
                  <c:v>29.3</c:v>
                </c:pt>
                <c:pt idx="190">
                  <c:v>31.3</c:v>
                </c:pt>
                <c:pt idx="191">
                  <c:v>31.9</c:v>
                </c:pt>
                <c:pt idx="192">
                  <c:v>33.4</c:v>
                </c:pt>
                <c:pt idx="193">
                  <c:v>33.200000000000003</c:v>
                </c:pt>
                <c:pt idx="194">
                  <c:v>34.200000000000003</c:v>
                </c:pt>
                <c:pt idx="195">
                  <c:v>33.4</c:v>
                </c:pt>
                <c:pt idx="196">
                  <c:v>34.5</c:v>
                </c:pt>
                <c:pt idx="197">
                  <c:v>34.5</c:v>
                </c:pt>
                <c:pt idx="198">
                  <c:v>37</c:v>
                </c:pt>
                <c:pt idx="199">
                  <c:v>36.799999999999997</c:v>
                </c:pt>
                <c:pt idx="200">
                  <c:v>36.299999999999997</c:v>
                </c:pt>
                <c:pt idx="201">
                  <c:v>38.4</c:v>
                </c:pt>
                <c:pt idx="202">
                  <c:v>38.9</c:v>
                </c:pt>
                <c:pt idx="203">
                  <c:v>38.9</c:v>
                </c:pt>
                <c:pt idx="204">
                  <c:v>37.1</c:v>
                </c:pt>
                <c:pt idx="205">
                  <c:v>36.799999999999997</c:v>
                </c:pt>
                <c:pt idx="206">
                  <c:v>37.6</c:v>
                </c:pt>
                <c:pt idx="207">
                  <c:v>35.200000000000003</c:v>
                </c:pt>
                <c:pt idx="208">
                  <c:v>32.4</c:v>
                </c:pt>
                <c:pt idx="209">
                  <c:v>37.799999999999997</c:v>
                </c:pt>
                <c:pt idx="210">
                  <c:v>34.299999999999997</c:v>
                </c:pt>
                <c:pt idx="211">
                  <c:v>39.200000000000003</c:v>
                </c:pt>
                <c:pt idx="212">
                  <c:v>37.799999999999997</c:v>
                </c:pt>
                <c:pt idx="213">
                  <c:v>40.200000000000003</c:v>
                </c:pt>
                <c:pt idx="214">
                  <c:v>45.7</c:v>
                </c:pt>
                <c:pt idx="215">
                  <c:v>43.1</c:v>
                </c:pt>
                <c:pt idx="216">
                  <c:v>42</c:v>
                </c:pt>
                <c:pt idx="217">
                  <c:v>41.9</c:v>
                </c:pt>
                <c:pt idx="218">
                  <c:v>47.3</c:v>
                </c:pt>
                <c:pt idx="219">
                  <c:v>47.9</c:v>
                </c:pt>
                <c:pt idx="220">
                  <c:v>49</c:v>
                </c:pt>
                <c:pt idx="221">
                  <c:v>50.6</c:v>
                </c:pt>
                <c:pt idx="222">
                  <c:v>49.5</c:v>
                </c:pt>
                <c:pt idx="223">
                  <c:v>49.1</c:v>
                </c:pt>
                <c:pt idx="224">
                  <c:v>52.5</c:v>
                </c:pt>
                <c:pt idx="225">
                  <c:v>53.3</c:v>
                </c:pt>
                <c:pt idx="226">
                  <c:v>52.1</c:v>
                </c:pt>
                <c:pt idx="227">
                  <c:v>50.2</c:v>
                </c:pt>
                <c:pt idx="228">
                  <c:v>50.2</c:v>
                </c:pt>
                <c:pt idx="229">
                  <c:v>51</c:v>
                </c:pt>
                <c:pt idx="230">
                  <c:v>50.5</c:v>
                </c:pt>
                <c:pt idx="231">
                  <c:v>50.5</c:v>
                </c:pt>
                <c:pt idx="232">
                  <c:v>51.7</c:v>
                </c:pt>
                <c:pt idx="233">
                  <c:v>49.4</c:v>
                </c:pt>
                <c:pt idx="234">
                  <c:v>51.7</c:v>
                </c:pt>
                <c:pt idx="235">
                  <c:v>52</c:v>
                </c:pt>
                <c:pt idx="236">
                  <c:v>52</c:v>
                </c:pt>
                <c:pt idx="237">
                  <c:v>51.3</c:v>
                </c:pt>
                <c:pt idx="238">
                  <c:v>46.6</c:v>
                </c:pt>
                <c:pt idx="239">
                  <c:v>47.8</c:v>
                </c:pt>
                <c:pt idx="240">
                  <c:v>45.4</c:v>
                </c:pt>
                <c:pt idx="241">
                  <c:v>47.4</c:v>
                </c:pt>
                <c:pt idx="242">
                  <c:v>49.2</c:v>
                </c:pt>
                <c:pt idx="243">
                  <c:v>51.1</c:v>
                </c:pt>
                <c:pt idx="244">
                  <c:v>48.5</c:v>
                </c:pt>
                <c:pt idx="245">
                  <c:v>56.9</c:v>
                </c:pt>
                <c:pt idx="246">
                  <c:v>57.6</c:v>
                </c:pt>
                <c:pt idx="247">
                  <c:v>62.6</c:v>
                </c:pt>
                <c:pt idx="248">
                  <c:v>71.099999999999994</c:v>
                </c:pt>
                <c:pt idx="249">
                  <c:v>64.5</c:v>
                </c:pt>
                <c:pt idx="250">
                  <c:v>61.8</c:v>
                </c:pt>
                <c:pt idx="251">
                  <c:v>67.8</c:v>
                </c:pt>
                <c:pt idx="252">
                  <c:v>78.8</c:v>
                </c:pt>
                <c:pt idx="253">
                  <c:v>75</c:v>
                </c:pt>
                <c:pt idx="254">
                  <c:v>75</c:v>
                </c:pt>
                <c:pt idx="255">
                  <c:v>68.900000000000006</c:v>
                </c:pt>
                <c:pt idx="256">
                  <c:v>71.099999999999994</c:v>
                </c:pt>
                <c:pt idx="257">
                  <c:v>75.5</c:v>
                </c:pt>
                <c:pt idx="258">
                  <c:v>77.2</c:v>
                </c:pt>
                <c:pt idx="259">
                  <c:v>75</c:v>
                </c:pt>
                <c:pt idx="260">
                  <c:v>73.900000000000006</c:v>
                </c:pt>
                <c:pt idx="261">
                  <c:v>77.7</c:v>
                </c:pt>
                <c:pt idx="262">
                  <c:v>77.7</c:v>
                </c:pt>
                <c:pt idx="263">
                  <c:v>73.900000000000006</c:v>
                </c:pt>
                <c:pt idx="264">
                  <c:v>87.5</c:v>
                </c:pt>
                <c:pt idx="265">
                  <c:v>88.2</c:v>
                </c:pt>
                <c:pt idx="266">
                  <c:v>89.6</c:v>
                </c:pt>
                <c:pt idx="267">
                  <c:v>93.1</c:v>
                </c:pt>
                <c:pt idx="268">
                  <c:v>88.2</c:v>
                </c:pt>
                <c:pt idx="269">
                  <c:v>84.3</c:v>
                </c:pt>
                <c:pt idx="270">
                  <c:v>91</c:v>
                </c:pt>
                <c:pt idx="271">
                  <c:v>97.4</c:v>
                </c:pt>
                <c:pt idx="272">
                  <c:v>91.7</c:v>
                </c:pt>
                <c:pt idx="273">
                  <c:v>84.9</c:v>
                </c:pt>
                <c:pt idx="274">
                  <c:v>71.7</c:v>
                </c:pt>
                <c:pt idx="275">
                  <c:v>79.400000000000006</c:v>
                </c:pt>
                <c:pt idx="276">
                  <c:v>83.6</c:v>
                </c:pt>
                <c:pt idx="277">
                  <c:v>78.3</c:v>
                </c:pt>
                <c:pt idx="278">
                  <c:v>76.599999999999994</c:v>
                </c:pt>
                <c:pt idx="279">
                  <c:v>76.099999999999994</c:v>
                </c:pt>
                <c:pt idx="280">
                  <c:v>70.599999999999994</c:v>
                </c:pt>
                <c:pt idx="281">
                  <c:v>76.599999999999994</c:v>
                </c:pt>
                <c:pt idx="282">
                  <c:v>78.8</c:v>
                </c:pt>
                <c:pt idx="283">
                  <c:v>81.7</c:v>
                </c:pt>
                <c:pt idx="284">
                  <c:v>80.5</c:v>
                </c:pt>
                <c:pt idx="285">
                  <c:v>75</c:v>
                </c:pt>
                <c:pt idx="286">
                  <c:v>77.7</c:v>
                </c:pt>
                <c:pt idx="287">
                  <c:v>70</c:v>
                </c:pt>
                <c:pt idx="288">
                  <c:v>68.400000000000006</c:v>
                </c:pt>
                <c:pt idx="289">
                  <c:v>68.900000000000006</c:v>
                </c:pt>
                <c:pt idx="290">
                  <c:v>67.8</c:v>
                </c:pt>
                <c:pt idx="291">
                  <c:v>68.900000000000006</c:v>
                </c:pt>
                <c:pt idx="292">
                  <c:v>67.3</c:v>
                </c:pt>
                <c:pt idx="293">
                  <c:v>65.599999999999994</c:v>
                </c:pt>
                <c:pt idx="294">
                  <c:v>60.7</c:v>
                </c:pt>
                <c:pt idx="295">
                  <c:v>64</c:v>
                </c:pt>
                <c:pt idx="296">
                  <c:v>64</c:v>
                </c:pt>
                <c:pt idx="297">
                  <c:v>67.8</c:v>
                </c:pt>
                <c:pt idx="298">
                  <c:v>69.5</c:v>
                </c:pt>
                <c:pt idx="299">
                  <c:v>70</c:v>
                </c:pt>
                <c:pt idx="300">
                  <c:v>66.2</c:v>
                </c:pt>
                <c:pt idx="301">
                  <c:v>68.900000000000006</c:v>
                </c:pt>
                <c:pt idx="302">
                  <c:v>59</c:v>
                </c:pt>
                <c:pt idx="303">
                  <c:v>53.5</c:v>
                </c:pt>
                <c:pt idx="304">
                  <c:v>47.5</c:v>
                </c:pt>
                <c:pt idx="305">
                  <c:v>60.1</c:v>
                </c:pt>
                <c:pt idx="306">
                  <c:v>68.900000000000006</c:v>
                </c:pt>
                <c:pt idx="307">
                  <c:v>68.900000000000006</c:v>
                </c:pt>
                <c:pt idx="308">
                  <c:v>64</c:v>
                </c:pt>
                <c:pt idx="309">
                  <c:v>54.1</c:v>
                </c:pt>
                <c:pt idx="310">
                  <c:v>54.1</c:v>
                </c:pt>
                <c:pt idx="311">
                  <c:v>49.1</c:v>
                </c:pt>
                <c:pt idx="312">
                  <c:v>46.5</c:v>
                </c:pt>
                <c:pt idx="313">
                  <c:v>48.6</c:v>
                </c:pt>
                <c:pt idx="314">
                  <c:v>49.7</c:v>
                </c:pt>
                <c:pt idx="315">
                  <c:v>49.1</c:v>
                </c:pt>
                <c:pt idx="316">
                  <c:v>54.6</c:v>
                </c:pt>
                <c:pt idx="317">
                  <c:v>54.1</c:v>
                </c:pt>
                <c:pt idx="318">
                  <c:v>54.6</c:v>
                </c:pt>
                <c:pt idx="319">
                  <c:v>48</c:v>
                </c:pt>
                <c:pt idx="320">
                  <c:v>48</c:v>
                </c:pt>
                <c:pt idx="321">
                  <c:v>48</c:v>
                </c:pt>
                <c:pt idx="322">
                  <c:v>51.9</c:v>
                </c:pt>
                <c:pt idx="323">
                  <c:v>51.9</c:v>
                </c:pt>
                <c:pt idx="324">
                  <c:v>48.6</c:v>
                </c:pt>
                <c:pt idx="325">
                  <c:v>54.1</c:v>
                </c:pt>
                <c:pt idx="326">
                  <c:v>54.1</c:v>
                </c:pt>
                <c:pt idx="327">
                  <c:v>54.6</c:v>
                </c:pt>
                <c:pt idx="328">
                  <c:v>51.9</c:v>
                </c:pt>
                <c:pt idx="329">
                  <c:v>49.1</c:v>
                </c:pt>
                <c:pt idx="330">
                  <c:v>51.3</c:v>
                </c:pt>
                <c:pt idx="331">
                  <c:v>50.2</c:v>
                </c:pt>
                <c:pt idx="332">
                  <c:v>53</c:v>
                </c:pt>
                <c:pt idx="333">
                  <c:v>55.7</c:v>
                </c:pt>
                <c:pt idx="334">
                  <c:v>49.1</c:v>
                </c:pt>
                <c:pt idx="335">
                  <c:v>36</c:v>
                </c:pt>
                <c:pt idx="336">
                  <c:v>30.6</c:v>
                </c:pt>
                <c:pt idx="337">
                  <c:v>40.5</c:v>
                </c:pt>
                <c:pt idx="338">
                  <c:v>47</c:v>
                </c:pt>
                <c:pt idx="339">
                  <c:v>47.5</c:v>
                </c:pt>
                <c:pt idx="340">
                  <c:v>62.3</c:v>
                </c:pt>
                <c:pt idx="341">
                  <c:v>60.7</c:v>
                </c:pt>
                <c:pt idx="342">
                  <c:v>57.4</c:v>
                </c:pt>
                <c:pt idx="343">
                  <c:v>51.3</c:v>
                </c:pt>
                <c:pt idx="344">
                  <c:v>57.9</c:v>
                </c:pt>
                <c:pt idx="345">
                  <c:v>55.7</c:v>
                </c:pt>
                <c:pt idx="346">
                  <c:v>54.1</c:v>
                </c:pt>
                <c:pt idx="347">
                  <c:v>52.4</c:v>
                </c:pt>
                <c:pt idx="348">
                  <c:v>44.5</c:v>
                </c:pt>
                <c:pt idx="349">
                  <c:v>46.5</c:v>
                </c:pt>
                <c:pt idx="350">
                  <c:v>48</c:v>
                </c:pt>
                <c:pt idx="351">
                  <c:v>48</c:v>
                </c:pt>
                <c:pt idx="352">
                  <c:v>50.2</c:v>
                </c:pt>
                <c:pt idx="353">
                  <c:v>59.6</c:v>
                </c:pt>
                <c:pt idx="354">
                  <c:v>62.3</c:v>
                </c:pt>
                <c:pt idx="355">
                  <c:v>63.4</c:v>
                </c:pt>
                <c:pt idx="356">
                  <c:v>59.6</c:v>
                </c:pt>
                <c:pt idx="357">
                  <c:v>57.9</c:v>
                </c:pt>
                <c:pt idx="358">
                  <c:v>49.1</c:v>
                </c:pt>
                <c:pt idx="359">
                  <c:v>47</c:v>
                </c:pt>
                <c:pt idx="360">
                  <c:v>43.5</c:v>
                </c:pt>
                <c:pt idx="361">
                  <c:v>54.6</c:v>
                </c:pt>
                <c:pt idx="362">
                  <c:v>62.3</c:v>
                </c:pt>
                <c:pt idx="363">
                  <c:v>62.3</c:v>
                </c:pt>
                <c:pt idx="364">
                  <c:v>60.7</c:v>
                </c:pt>
                <c:pt idx="365">
                  <c:v>49.7</c:v>
                </c:pt>
              </c:numCache>
            </c:numRef>
          </c:cat>
          <c:val>
            <c:numRef>
              <c:f>Лист1!$C$3:$C$368</c:f>
              <c:numCache>
                <c:formatCode>General</c:formatCode>
                <c:ptCount val="366"/>
                <c:pt idx="0">
                  <c:v>103</c:v>
                </c:pt>
                <c:pt idx="1">
                  <c:v>85</c:v>
                </c:pt>
                <c:pt idx="2">
                  <c:v>87</c:v>
                </c:pt>
                <c:pt idx="3">
                  <c:v>84</c:v>
                </c:pt>
                <c:pt idx="4">
                  <c:v>82</c:v>
                </c:pt>
                <c:pt idx="5">
                  <c:v>83</c:v>
                </c:pt>
                <c:pt idx="6">
                  <c:v>84</c:v>
                </c:pt>
                <c:pt idx="7">
                  <c:v>83</c:v>
                </c:pt>
                <c:pt idx="8">
                  <c:v>81</c:v>
                </c:pt>
                <c:pt idx="9">
                  <c:v>83</c:v>
                </c:pt>
                <c:pt idx="10">
                  <c:v>72</c:v>
                </c:pt>
                <c:pt idx="11">
                  <c:v>74</c:v>
                </c:pt>
                <c:pt idx="12">
                  <c:v>82</c:v>
                </c:pt>
                <c:pt idx="13">
                  <c:v>80</c:v>
                </c:pt>
                <c:pt idx="14">
                  <c:v>86</c:v>
                </c:pt>
                <c:pt idx="15">
                  <c:v>82</c:v>
                </c:pt>
                <c:pt idx="16">
                  <c:v>71</c:v>
                </c:pt>
                <c:pt idx="17">
                  <c:v>78</c:v>
                </c:pt>
                <c:pt idx="18">
                  <c:v>78</c:v>
                </c:pt>
                <c:pt idx="19">
                  <c:v>79</c:v>
                </c:pt>
                <c:pt idx="20">
                  <c:v>82</c:v>
                </c:pt>
                <c:pt idx="21">
                  <c:v>81</c:v>
                </c:pt>
                <c:pt idx="22">
                  <c:v>80</c:v>
                </c:pt>
                <c:pt idx="23">
                  <c:v>80</c:v>
                </c:pt>
                <c:pt idx="24">
                  <c:v>81</c:v>
                </c:pt>
                <c:pt idx="25">
                  <c:v>88</c:v>
                </c:pt>
                <c:pt idx="26">
                  <c:v>89</c:v>
                </c:pt>
                <c:pt idx="27">
                  <c:v>79</c:v>
                </c:pt>
                <c:pt idx="28">
                  <c:v>79</c:v>
                </c:pt>
                <c:pt idx="29">
                  <c:v>73</c:v>
                </c:pt>
                <c:pt idx="30">
                  <c:v>77</c:v>
                </c:pt>
                <c:pt idx="31">
                  <c:v>73</c:v>
                </c:pt>
                <c:pt idx="32">
                  <c:v>76</c:v>
                </c:pt>
                <c:pt idx="33">
                  <c:v>78</c:v>
                </c:pt>
                <c:pt idx="34">
                  <c:v>78</c:v>
                </c:pt>
                <c:pt idx="35">
                  <c:v>87</c:v>
                </c:pt>
                <c:pt idx="36">
                  <c:v>84</c:v>
                </c:pt>
                <c:pt idx="37">
                  <c:v>82</c:v>
                </c:pt>
                <c:pt idx="38">
                  <c:v>84</c:v>
                </c:pt>
                <c:pt idx="39">
                  <c:v>92</c:v>
                </c:pt>
                <c:pt idx="40">
                  <c:v>105</c:v>
                </c:pt>
                <c:pt idx="41">
                  <c:v>115</c:v>
                </c:pt>
                <c:pt idx="42">
                  <c:v>114</c:v>
                </c:pt>
                <c:pt idx="43">
                  <c:v>125</c:v>
                </c:pt>
                <c:pt idx="44">
                  <c:v>148</c:v>
                </c:pt>
                <c:pt idx="45">
                  <c:v>154</c:v>
                </c:pt>
                <c:pt idx="46">
                  <c:v>154</c:v>
                </c:pt>
                <c:pt idx="47">
                  <c:v>151</c:v>
                </c:pt>
                <c:pt idx="48">
                  <c:v>154</c:v>
                </c:pt>
                <c:pt idx="49">
                  <c:v>138</c:v>
                </c:pt>
                <c:pt idx="50">
                  <c:v>123</c:v>
                </c:pt>
                <c:pt idx="51">
                  <c:v>90</c:v>
                </c:pt>
                <c:pt idx="52">
                  <c:v>82</c:v>
                </c:pt>
                <c:pt idx="53">
                  <c:v>93</c:v>
                </c:pt>
                <c:pt idx="54">
                  <c:v>109</c:v>
                </c:pt>
                <c:pt idx="55">
                  <c:v>119</c:v>
                </c:pt>
                <c:pt idx="56">
                  <c:v>115</c:v>
                </c:pt>
                <c:pt idx="57">
                  <c:v>114</c:v>
                </c:pt>
                <c:pt idx="58">
                  <c:v>114</c:v>
                </c:pt>
                <c:pt idx="59">
                  <c:v>113</c:v>
                </c:pt>
                <c:pt idx="60">
                  <c:v>109</c:v>
                </c:pt>
                <c:pt idx="61">
                  <c:v>92</c:v>
                </c:pt>
                <c:pt idx="62">
                  <c:v>99</c:v>
                </c:pt>
                <c:pt idx="63">
                  <c:v>93</c:v>
                </c:pt>
                <c:pt idx="64">
                  <c:v>101</c:v>
                </c:pt>
                <c:pt idx="65">
                  <c:v>101</c:v>
                </c:pt>
                <c:pt idx="66">
                  <c:v>100</c:v>
                </c:pt>
                <c:pt idx="67">
                  <c:v>96</c:v>
                </c:pt>
                <c:pt idx="68">
                  <c:v>98</c:v>
                </c:pt>
                <c:pt idx="69">
                  <c:v>95</c:v>
                </c:pt>
                <c:pt idx="70">
                  <c:v>92</c:v>
                </c:pt>
                <c:pt idx="71">
                  <c:v>101</c:v>
                </c:pt>
                <c:pt idx="72">
                  <c:v>102</c:v>
                </c:pt>
                <c:pt idx="73">
                  <c:v>110</c:v>
                </c:pt>
                <c:pt idx="74">
                  <c:v>109</c:v>
                </c:pt>
                <c:pt idx="75">
                  <c:v>108</c:v>
                </c:pt>
                <c:pt idx="76">
                  <c:v>107</c:v>
                </c:pt>
                <c:pt idx="77">
                  <c:v>120</c:v>
                </c:pt>
                <c:pt idx="78">
                  <c:v>129</c:v>
                </c:pt>
                <c:pt idx="79">
                  <c:v>135</c:v>
                </c:pt>
                <c:pt idx="80">
                  <c:v>124</c:v>
                </c:pt>
                <c:pt idx="81">
                  <c:v>116</c:v>
                </c:pt>
                <c:pt idx="82">
                  <c:v>110</c:v>
                </c:pt>
                <c:pt idx="83">
                  <c:v>82</c:v>
                </c:pt>
                <c:pt idx="84">
                  <c:v>80</c:v>
                </c:pt>
                <c:pt idx="85">
                  <c:v>81</c:v>
                </c:pt>
                <c:pt idx="86">
                  <c:v>83</c:v>
                </c:pt>
                <c:pt idx="87">
                  <c:v>78</c:v>
                </c:pt>
                <c:pt idx="88">
                  <c:v>76</c:v>
                </c:pt>
                <c:pt idx="89">
                  <c:v>64</c:v>
                </c:pt>
                <c:pt idx="90">
                  <c:v>78</c:v>
                </c:pt>
                <c:pt idx="91">
                  <c:v>90</c:v>
                </c:pt>
                <c:pt idx="92">
                  <c:v>105</c:v>
                </c:pt>
                <c:pt idx="93">
                  <c:v>110</c:v>
                </c:pt>
                <c:pt idx="94">
                  <c:v>117</c:v>
                </c:pt>
                <c:pt idx="95">
                  <c:v>120</c:v>
                </c:pt>
                <c:pt idx="96">
                  <c:v>119</c:v>
                </c:pt>
                <c:pt idx="97">
                  <c:v>111</c:v>
                </c:pt>
                <c:pt idx="98">
                  <c:v>109</c:v>
                </c:pt>
                <c:pt idx="99">
                  <c:v>121</c:v>
                </c:pt>
                <c:pt idx="100">
                  <c:v>121</c:v>
                </c:pt>
                <c:pt idx="101">
                  <c:v>126</c:v>
                </c:pt>
                <c:pt idx="102">
                  <c:v>120</c:v>
                </c:pt>
                <c:pt idx="103">
                  <c:v>127</c:v>
                </c:pt>
                <c:pt idx="104">
                  <c:v>126</c:v>
                </c:pt>
                <c:pt idx="105">
                  <c:v>127</c:v>
                </c:pt>
                <c:pt idx="106">
                  <c:v>126</c:v>
                </c:pt>
                <c:pt idx="107">
                  <c:v>128</c:v>
                </c:pt>
                <c:pt idx="108">
                  <c:v>119</c:v>
                </c:pt>
                <c:pt idx="109">
                  <c:v>101</c:v>
                </c:pt>
                <c:pt idx="110">
                  <c:v>114</c:v>
                </c:pt>
                <c:pt idx="111">
                  <c:v>120</c:v>
                </c:pt>
                <c:pt idx="112">
                  <c:v>122</c:v>
                </c:pt>
                <c:pt idx="113">
                  <c:v>115</c:v>
                </c:pt>
                <c:pt idx="114">
                  <c:v>116</c:v>
                </c:pt>
                <c:pt idx="115">
                  <c:v>109</c:v>
                </c:pt>
                <c:pt idx="116">
                  <c:v>107</c:v>
                </c:pt>
                <c:pt idx="117">
                  <c:v>104</c:v>
                </c:pt>
                <c:pt idx="118">
                  <c:v>109</c:v>
                </c:pt>
                <c:pt idx="119">
                  <c:v>109</c:v>
                </c:pt>
                <c:pt idx="120">
                  <c:v>108</c:v>
                </c:pt>
                <c:pt idx="121">
                  <c:v>104</c:v>
                </c:pt>
                <c:pt idx="122">
                  <c:v>93</c:v>
                </c:pt>
                <c:pt idx="123">
                  <c:v>98</c:v>
                </c:pt>
                <c:pt idx="124">
                  <c:v>85</c:v>
                </c:pt>
                <c:pt idx="125">
                  <c:v>85</c:v>
                </c:pt>
                <c:pt idx="126">
                  <c:v>84</c:v>
                </c:pt>
                <c:pt idx="127">
                  <c:v>90</c:v>
                </c:pt>
                <c:pt idx="128">
                  <c:v>97</c:v>
                </c:pt>
                <c:pt idx="129">
                  <c:v>99</c:v>
                </c:pt>
                <c:pt idx="130">
                  <c:v>87</c:v>
                </c:pt>
                <c:pt idx="131">
                  <c:v>92</c:v>
                </c:pt>
                <c:pt idx="132">
                  <c:v>88</c:v>
                </c:pt>
                <c:pt idx="133">
                  <c:v>96</c:v>
                </c:pt>
                <c:pt idx="134">
                  <c:v>89</c:v>
                </c:pt>
                <c:pt idx="135">
                  <c:v>80</c:v>
                </c:pt>
                <c:pt idx="136">
                  <c:v>72</c:v>
                </c:pt>
                <c:pt idx="137">
                  <c:v>86</c:v>
                </c:pt>
                <c:pt idx="138">
                  <c:v>86</c:v>
                </c:pt>
                <c:pt idx="139">
                  <c:v>68</c:v>
                </c:pt>
                <c:pt idx="140">
                  <c:v>79</c:v>
                </c:pt>
                <c:pt idx="141">
                  <c:v>77</c:v>
                </c:pt>
                <c:pt idx="142">
                  <c:v>80</c:v>
                </c:pt>
                <c:pt idx="143">
                  <c:v>77</c:v>
                </c:pt>
                <c:pt idx="144">
                  <c:v>77</c:v>
                </c:pt>
                <c:pt idx="145">
                  <c:v>72</c:v>
                </c:pt>
                <c:pt idx="146">
                  <c:v>71</c:v>
                </c:pt>
                <c:pt idx="147">
                  <c:v>66</c:v>
                </c:pt>
                <c:pt idx="148">
                  <c:v>73</c:v>
                </c:pt>
                <c:pt idx="149">
                  <c:v>78</c:v>
                </c:pt>
                <c:pt idx="150">
                  <c:v>77</c:v>
                </c:pt>
                <c:pt idx="151">
                  <c:v>73</c:v>
                </c:pt>
                <c:pt idx="152">
                  <c:v>65</c:v>
                </c:pt>
                <c:pt idx="153">
                  <c:v>58</c:v>
                </c:pt>
                <c:pt idx="154">
                  <c:v>78</c:v>
                </c:pt>
                <c:pt idx="155">
                  <c:v>84</c:v>
                </c:pt>
                <c:pt idx="156">
                  <c:v>76</c:v>
                </c:pt>
                <c:pt idx="157">
                  <c:v>83</c:v>
                </c:pt>
                <c:pt idx="158">
                  <c:v>84</c:v>
                </c:pt>
                <c:pt idx="159">
                  <c:v>89</c:v>
                </c:pt>
                <c:pt idx="160">
                  <c:v>101</c:v>
                </c:pt>
                <c:pt idx="161">
                  <c:v>97</c:v>
                </c:pt>
                <c:pt idx="162">
                  <c:v>85</c:v>
                </c:pt>
                <c:pt idx="163">
                  <c:v>95</c:v>
                </c:pt>
                <c:pt idx="164">
                  <c:v>92</c:v>
                </c:pt>
                <c:pt idx="165">
                  <c:v>92</c:v>
                </c:pt>
                <c:pt idx="166">
                  <c:v>86</c:v>
                </c:pt>
                <c:pt idx="167">
                  <c:v>84</c:v>
                </c:pt>
                <c:pt idx="168">
                  <c:v>99</c:v>
                </c:pt>
                <c:pt idx="169">
                  <c:v>97</c:v>
                </c:pt>
                <c:pt idx="170">
                  <c:v>94</c:v>
                </c:pt>
                <c:pt idx="171">
                  <c:v>88</c:v>
                </c:pt>
                <c:pt idx="172">
                  <c:v>82</c:v>
                </c:pt>
                <c:pt idx="173">
                  <c:v>66</c:v>
                </c:pt>
                <c:pt idx="174">
                  <c:v>77</c:v>
                </c:pt>
                <c:pt idx="175">
                  <c:v>86</c:v>
                </c:pt>
                <c:pt idx="176">
                  <c:v>88</c:v>
                </c:pt>
                <c:pt idx="177">
                  <c:v>73</c:v>
                </c:pt>
                <c:pt idx="178">
                  <c:v>75</c:v>
                </c:pt>
                <c:pt idx="179">
                  <c:v>92</c:v>
                </c:pt>
                <c:pt idx="180">
                  <c:v>83</c:v>
                </c:pt>
                <c:pt idx="181">
                  <c:v>88</c:v>
                </c:pt>
                <c:pt idx="182">
                  <c:v>83</c:v>
                </c:pt>
                <c:pt idx="183">
                  <c:v>77</c:v>
                </c:pt>
                <c:pt idx="184">
                  <c:v>75</c:v>
                </c:pt>
                <c:pt idx="185">
                  <c:v>89</c:v>
                </c:pt>
                <c:pt idx="186">
                  <c:v>105</c:v>
                </c:pt>
                <c:pt idx="187">
                  <c:v>77</c:v>
                </c:pt>
                <c:pt idx="188">
                  <c:v>82</c:v>
                </c:pt>
                <c:pt idx="189">
                  <c:v>106</c:v>
                </c:pt>
                <c:pt idx="190">
                  <c:v>114</c:v>
                </c:pt>
                <c:pt idx="191">
                  <c:v>116</c:v>
                </c:pt>
                <c:pt idx="192">
                  <c:v>122</c:v>
                </c:pt>
                <c:pt idx="193">
                  <c:v>121</c:v>
                </c:pt>
                <c:pt idx="194">
                  <c:v>125</c:v>
                </c:pt>
                <c:pt idx="195">
                  <c:v>122</c:v>
                </c:pt>
                <c:pt idx="196">
                  <c:v>126</c:v>
                </c:pt>
                <c:pt idx="197">
                  <c:v>126</c:v>
                </c:pt>
                <c:pt idx="198">
                  <c:v>136</c:v>
                </c:pt>
                <c:pt idx="199">
                  <c:v>135</c:v>
                </c:pt>
                <c:pt idx="200">
                  <c:v>133</c:v>
                </c:pt>
                <c:pt idx="201">
                  <c:v>138</c:v>
                </c:pt>
                <c:pt idx="202">
                  <c:v>140</c:v>
                </c:pt>
                <c:pt idx="203">
                  <c:v>140</c:v>
                </c:pt>
                <c:pt idx="204">
                  <c:v>133</c:v>
                </c:pt>
                <c:pt idx="205">
                  <c:v>132</c:v>
                </c:pt>
                <c:pt idx="206">
                  <c:v>135</c:v>
                </c:pt>
                <c:pt idx="207">
                  <c:v>126</c:v>
                </c:pt>
                <c:pt idx="208">
                  <c:v>113</c:v>
                </c:pt>
                <c:pt idx="209">
                  <c:v>133</c:v>
                </c:pt>
                <c:pt idx="210">
                  <c:v>120</c:v>
                </c:pt>
                <c:pt idx="211">
                  <c:v>135</c:v>
                </c:pt>
                <c:pt idx="212">
                  <c:v>130</c:v>
                </c:pt>
                <c:pt idx="213">
                  <c:v>136</c:v>
                </c:pt>
                <c:pt idx="214">
                  <c:v>148</c:v>
                </c:pt>
                <c:pt idx="215">
                  <c:v>138</c:v>
                </c:pt>
                <c:pt idx="216">
                  <c:v>129</c:v>
                </c:pt>
                <c:pt idx="217">
                  <c:v>124</c:v>
                </c:pt>
                <c:pt idx="218">
                  <c:v>136</c:v>
                </c:pt>
                <c:pt idx="219">
                  <c:v>133</c:v>
                </c:pt>
                <c:pt idx="220">
                  <c:v>134</c:v>
                </c:pt>
                <c:pt idx="221">
                  <c:v>132</c:v>
                </c:pt>
                <c:pt idx="222">
                  <c:v>127</c:v>
                </c:pt>
                <c:pt idx="223">
                  <c:v>124</c:v>
                </c:pt>
                <c:pt idx="224">
                  <c:v>133</c:v>
                </c:pt>
                <c:pt idx="225">
                  <c:v>133</c:v>
                </c:pt>
                <c:pt idx="226">
                  <c:v>130</c:v>
                </c:pt>
                <c:pt idx="227">
                  <c:v>125</c:v>
                </c:pt>
                <c:pt idx="228">
                  <c:v>125</c:v>
                </c:pt>
                <c:pt idx="229">
                  <c:v>127</c:v>
                </c:pt>
                <c:pt idx="230">
                  <c:v>124</c:v>
                </c:pt>
                <c:pt idx="231">
                  <c:v>124</c:v>
                </c:pt>
                <c:pt idx="232">
                  <c:v>127</c:v>
                </c:pt>
                <c:pt idx="233">
                  <c:v>121</c:v>
                </c:pt>
                <c:pt idx="234">
                  <c:v>127</c:v>
                </c:pt>
                <c:pt idx="235">
                  <c:v>126</c:v>
                </c:pt>
                <c:pt idx="236">
                  <c:v>126</c:v>
                </c:pt>
                <c:pt idx="237">
                  <c:v>124</c:v>
                </c:pt>
                <c:pt idx="238">
                  <c:v>112</c:v>
                </c:pt>
                <c:pt idx="239">
                  <c:v>115</c:v>
                </c:pt>
                <c:pt idx="240">
                  <c:v>109</c:v>
                </c:pt>
                <c:pt idx="241">
                  <c:v>114</c:v>
                </c:pt>
                <c:pt idx="242">
                  <c:v>117</c:v>
                </c:pt>
                <c:pt idx="243">
                  <c:v>120</c:v>
                </c:pt>
                <c:pt idx="244">
                  <c:v>112</c:v>
                </c:pt>
                <c:pt idx="245">
                  <c:v>127</c:v>
                </c:pt>
                <c:pt idx="246">
                  <c:v>122</c:v>
                </c:pt>
                <c:pt idx="247">
                  <c:v>119</c:v>
                </c:pt>
                <c:pt idx="248">
                  <c:v>122</c:v>
                </c:pt>
                <c:pt idx="249">
                  <c:v>110</c:v>
                </c:pt>
                <c:pt idx="250">
                  <c:v>105</c:v>
                </c:pt>
                <c:pt idx="251">
                  <c:v>116</c:v>
                </c:pt>
                <c:pt idx="252">
                  <c:v>136</c:v>
                </c:pt>
                <c:pt idx="253">
                  <c:v>129</c:v>
                </c:pt>
                <c:pt idx="254">
                  <c:v>129</c:v>
                </c:pt>
                <c:pt idx="255">
                  <c:v>118</c:v>
                </c:pt>
                <c:pt idx="256">
                  <c:v>122</c:v>
                </c:pt>
                <c:pt idx="257">
                  <c:v>130</c:v>
                </c:pt>
                <c:pt idx="258">
                  <c:v>133</c:v>
                </c:pt>
                <c:pt idx="259">
                  <c:v>129</c:v>
                </c:pt>
                <c:pt idx="260">
                  <c:v>127</c:v>
                </c:pt>
                <c:pt idx="261">
                  <c:v>134</c:v>
                </c:pt>
                <c:pt idx="262">
                  <c:v>134</c:v>
                </c:pt>
                <c:pt idx="263">
                  <c:v>127</c:v>
                </c:pt>
                <c:pt idx="264">
                  <c:v>150</c:v>
                </c:pt>
                <c:pt idx="265">
                  <c:v>151</c:v>
                </c:pt>
                <c:pt idx="266">
                  <c:v>153</c:v>
                </c:pt>
                <c:pt idx="267">
                  <c:v>158</c:v>
                </c:pt>
                <c:pt idx="268">
                  <c:v>151</c:v>
                </c:pt>
                <c:pt idx="269">
                  <c:v>145</c:v>
                </c:pt>
                <c:pt idx="270">
                  <c:v>155</c:v>
                </c:pt>
                <c:pt idx="271">
                  <c:v>163</c:v>
                </c:pt>
                <c:pt idx="272">
                  <c:v>156</c:v>
                </c:pt>
                <c:pt idx="273">
                  <c:v>146</c:v>
                </c:pt>
                <c:pt idx="274">
                  <c:v>123</c:v>
                </c:pt>
                <c:pt idx="275">
                  <c:v>137</c:v>
                </c:pt>
                <c:pt idx="276">
                  <c:v>144</c:v>
                </c:pt>
                <c:pt idx="277">
                  <c:v>135</c:v>
                </c:pt>
                <c:pt idx="278">
                  <c:v>132</c:v>
                </c:pt>
                <c:pt idx="279">
                  <c:v>131</c:v>
                </c:pt>
                <c:pt idx="280">
                  <c:v>121</c:v>
                </c:pt>
                <c:pt idx="281">
                  <c:v>132</c:v>
                </c:pt>
                <c:pt idx="282">
                  <c:v>136</c:v>
                </c:pt>
                <c:pt idx="283">
                  <c:v>141</c:v>
                </c:pt>
                <c:pt idx="284">
                  <c:v>139</c:v>
                </c:pt>
                <c:pt idx="285">
                  <c:v>129</c:v>
                </c:pt>
                <c:pt idx="286">
                  <c:v>134</c:v>
                </c:pt>
                <c:pt idx="287">
                  <c:v>120</c:v>
                </c:pt>
                <c:pt idx="288">
                  <c:v>117</c:v>
                </c:pt>
                <c:pt idx="289">
                  <c:v>118</c:v>
                </c:pt>
                <c:pt idx="290">
                  <c:v>116</c:v>
                </c:pt>
                <c:pt idx="291">
                  <c:v>118</c:v>
                </c:pt>
                <c:pt idx="292">
                  <c:v>115</c:v>
                </c:pt>
                <c:pt idx="293">
                  <c:v>112</c:v>
                </c:pt>
                <c:pt idx="294">
                  <c:v>103</c:v>
                </c:pt>
                <c:pt idx="295">
                  <c:v>109</c:v>
                </c:pt>
                <c:pt idx="296">
                  <c:v>109</c:v>
                </c:pt>
                <c:pt idx="297">
                  <c:v>116</c:v>
                </c:pt>
                <c:pt idx="298">
                  <c:v>119</c:v>
                </c:pt>
                <c:pt idx="299">
                  <c:v>120</c:v>
                </c:pt>
                <c:pt idx="300">
                  <c:v>113</c:v>
                </c:pt>
                <c:pt idx="301">
                  <c:v>118</c:v>
                </c:pt>
                <c:pt idx="302">
                  <c:v>100</c:v>
                </c:pt>
                <c:pt idx="303">
                  <c:v>90</c:v>
                </c:pt>
                <c:pt idx="304">
                  <c:v>79</c:v>
                </c:pt>
                <c:pt idx="305">
                  <c:v>102</c:v>
                </c:pt>
                <c:pt idx="306">
                  <c:v>118</c:v>
                </c:pt>
                <c:pt idx="307">
                  <c:v>118</c:v>
                </c:pt>
                <c:pt idx="308">
                  <c:v>109</c:v>
                </c:pt>
                <c:pt idx="309">
                  <c:v>91</c:v>
                </c:pt>
                <c:pt idx="310">
                  <c:v>91</c:v>
                </c:pt>
                <c:pt idx="311">
                  <c:v>82</c:v>
                </c:pt>
                <c:pt idx="312">
                  <c:v>77</c:v>
                </c:pt>
                <c:pt idx="313">
                  <c:v>81</c:v>
                </c:pt>
                <c:pt idx="314">
                  <c:v>83</c:v>
                </c:pt>
                <c:pt idx="315">
                  <c:v>82</c:v>
                </c:pt>
                <c:pt idx="316">
                  <c:v>92</c:v>
                </c:pt>
                <c:pt idx="317">
                  <c:v>91</c:v>
                </c:pt>
                <c:pt idx="318">
                  <c:v>92</c:v>
                </c:pt>
                <c:pt idx="319">
                  <c:v>80</c:v>
                </c:pt>
                <c:pt idx="320">
                  <c:v>80</c:v>
                </c:pt>
                <c:pt idx="321">
                  <c:v>80</c:v>
                </c:pt>
                <c:pt idx="322">
                  <c:v>87</c:v>
                </c:pt>
                <c:pt idx="323">
                  <c:v>87</c:v>
                </c:pt>
                <c:pt idx="324">
                  <c:v>81</c:v>
                </c:pt>
                <c:pt idx="325">
                  <c:v>91</c:v>
                </c:pt>
                <c:pt idx="326">
                  <c:v>91</c:v>
                </c:pt>
                <c:pt idx="327">
                  <c:v>92</c:v>
                </c:pt>
                <c:pt idx="328">
                  <c:v>87</c:v>
                </c:pt>
                <c:pt idx="329">
                  <c:v>82</c:v>
                </c:pt>
                <c:pt idx="330">
                  <c:v>86</c:v>
                </c:pt>
                <c:pt idx="331">
                  <c:v>84</c:v>
                </c:pt>
                <c:pt idx="332">
                  <c:v>89</c:v>
                </c:pt>
                <c:pt idx="333">
                  <c:v>94</c:v>
                </c:pt>
                <c:pt idx="334">
                  <c:v>82</c:v>
                </c:pt>
                <c:pt idx="335">
                  <c:v>56</c:v>
                </c:pt>
                <c:pt idx="336">
                  <c:v>43</c:v>
                </c:pt>
                <c:pt idx="337">
                  <c:v>65</c:v>
                </c:pt>
                <c:pt idx="338">
                  <c:v>78</c:v>
                </c:pt>
                <c:pt idx="339">
                  <c:v>79</c:v>
                </c:pt>
                <c:pt idx="340">
                  <c:v>106</c:v>
                </c:pt>
                <c:pt idx="341">
                  <c:v>103</c:v>
                </c:pt>
                <c:pt idx="342">
                  <c:v>97</c:v>
                </c:pt>
                <c:pt idx="343">
                  <c:v>86</c:v>
                </c:pt>
                <c:pt idx="344">
                  <c:v>98</c:v>
                </c:pt>
                <c:pt idx="345">
                  <c:v>94</c:v>
                </c:pt>
                <c:pt idx="346">
                  <c:v>91</c:v>
                </c:pt>
                <c:pt idx="347">
                  <c:v>88</c:v>
                </c:pt>
                <c:pt idx="348">
                  <c:v>73</c:v>
                </c:pt>
                <c:pt idx="349">
                  <c:v>77</c:v>
                </c:pt>
                <c:pt idx="350">
                  <c:v>80</c:v>
                </c:pt>
                <c:pt idx="351">
                  <c:v>80</c:v>
                </c:pt>
                <c:pt idx="352">
                  <c:v>84</c:v>
                </c:pt>
                <c:pt idx="353">
                  <c:v>101</c:v>
                </c:pt>
                <c:pt idx="354">
                  <c:v>106</c:v>
                </c:pt>
                <c:pt idx="355">
                  <c:v>108</c:v>
                </c:pt>
                <c:pt idx="356">
                  <c:v>101</c:v>
                </c:pt>
                <c:pt idx="357">
                  <c:v>98</c:v>
                </c:pt>
                <c:pt idx="358">
                  <c:v>82</c:v>
                </c:pt>
                <c:pt idx="359">
                  <c:v>78</c:v>
                </c:pt>
                <c:pt idx="360">
                  <c:v>71</c:v>
                </c:pt>
                <c:pt idx="361">
                  <c:v>92</c:v>
                </c:pt>
                <c:pt idx="362">
                  <c:v>106</c:v>
                </c:pt>
                <c:pt idx="363">
                  <c:v>106</c:v>
                </c:pt>
                <c:pt idx="364">
                  <c:v>103</c:v>
                </c:pt>
                <c:pt idx="365">
                  <c:v>83</c:v>
                </c:pt>
              </c:numCache>
            </c:numRef>
          </c:val>
          <c:smooth val="0"/>
        </c:ser>
        <c:dLbls>
          <c:showLegendKey val="0"/>
          <c:showVal val="0"/>
          <c:showCatName val="0"/>
          <c:showSerName val="0"/>
          <c:showPercent val="0"/>
          <c:showBubbleSize val="0"/>
        </c:dLbls>
        <c:marker val="1"/>
        <c:smooth val="0"/>
        <c:axId val="19772544"/>
        <c:axId val="19774080"/>
      </c:lineChart>
      <c:catAx>
        <c:axId val="19772544"/>
        <c:scaling>
          <c:orientation val="minMax"/>
        </c:scaling>
        <c:delete val="0"/>
        <c:axPos val="b"/>
        <c:numFmt formatCode="General" sourceLinked="1"/>
        <c:majorTickMark val="out"/>
        <c:minorTickMark val="none"/>
        <c:tickLblPos val="nextTo"/>
        <c:txPr>
          <a:bodyPr/>
          <a:lstStyle/>
          <a:p>
            <a:pPr>
              <a:defRPr b="1"/>
            </a:pPr>
            <a:endParaRPr lang="uk-UA"/>
          </a:p>
        </c:txPr>
        <c:crossAx val="19774080"/>
        <c:crosses val="autoZero"/>
        <c:auto val="1"/>
        <c:lblAlgn val="ctr"/>
        <c:lblOffset val="100"/>
        <c:noMultiLvlLbl val="0"/>
      </c:catAx>
      <c:valAx>
        <c:axId val="19774080"/>
        <c:scaling>
          <c:orientation val="minMax"/>
        </c:scaling>
        <c:delete val="0"/>
        <c:axPos val="l"/>
        <c:majorGridlines/>
        <c:numFmt formatCode="General" sourceLinked="1"/>
        <c:majorTickMark val="out"/>
        <c:minorTickMark val="none"/>
        <c:tickLblPos val="nextTo"/>
        <c:txPr>
          <a:bodyPr/>
          <a:lstStyle/>
          <a:p>
            <a:pPr>
              <a:defRPr b="1"/>
            </a:pPr>
            <a:endParaRPr lang="uk-UA"/>
          </a:p>
        </c:txPr>
        <c:crossAx val="19772544"/>
        <c:crosses val="autoZero"/>
        <c:crossBetween val="between"/>
      </c:valAx>
    </c:plotArea>
    <c:legend>
      <c:legendPos val="r"/>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8C129-850B-4C79-B097-F7147C8CA952}" type="datetimeFigureOut">
              <a:rPr lang="ru-RU" smtClean="0"/>
              <a:t>11.11.2015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38FEC9-3F6E-4B50-96EA-A72F86FCE2BD}" type="slidenum">
              <a:rPr lang="ru-RU" smtClean="0"/>
              <a:t>‹#›</a:t>
            </a:fld>
            <a:endParaRPr lang="ru-RU"/>
          </a:p>
        </p:txBody>
      </p:sp>
    </p:spTree>
    <p:extLst>
      <p:ext uri="{BB962C8B-B14F-4D97-AF65-F5344CB8AC3E}">
        <p14:creationId xmlns:p14="http://schemas.microsoft.com/office/powerpoint/2010/main" val="5557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D38FEC9-3F6E-4B50-96EA-A72F86FCE2BD}" type="slidenum">
              <a:rPr lang="ru-RU" smtClean="0"/>
              <a:t>5</a:t>
            </a:fld>
            <a:endParaRPr lang="ru-RU"/>
          </a:p>
        </p:txBody>
      </p:sp>
    </p:spTree>
    <p:extLst>
      <p:ext uri="{BB962C8B-B14F-4D97-AF65-F5344CB8AC3E}">
        <p14:creationId xmlns:p14="http://schemas.microsoft.com/office/powerpoint/2010/main" val="850048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F1A4F5BB-94D7-461B-8766-9B9FC80A8C15}" type="datetimeFigureOut">
              <a:rPr lang="ru-RU" smtClean="0"/>
              <a:t>11.11.2015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1FDA92-35EF-49BD-BC68-C9B91B27C62F}"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1A4F5BB-94D7-461B-8766-9B9FC80A8C15}" type="datetimeFigureOut">
              <a:rPr lang="ru-RU" smtClean="0"/>
              <a:t>11.11.2015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1FDA92-35EF-49BD-BC68-C9B91B27C62F}"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F1A4F5BB-94D7-461B-8766-9B9FC80A8C15}" type="datetimeFigureOut">
              <a:rPr lang="ru-RU" smtClean="0"/>
              <a:t>11.11.2015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1FDA92-35EF-49BD-BC68-C9B91B27C62F}"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1A4F5BB-94D7-461B-8766-9B9FC80A8C15}" type="datetimeFigureOut">
              <a:rPr lang="ru-RU" smtClean="0"/>
              <a:t>11.11.2015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1FDA92-35EF-49BD-BC68-C9B91B27C62F}"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1A4F5BB-94D7-461B-8766-9B9FC80A8C15}" type="datetimeFigureOut">
              <a:rPr lang="ru-RU" smtClean="0"/>
              <a:t>11.11.2015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81FDA92-35EF-49BD-BC68-C9B91B27C62F}"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1A4F5BB-94D7-461B-8766-9B9FC80A8C15}" type="datetimeFigureOut">
              <a:rPr lang="ru-RU" smtClean="0"/>
              <a:t>11.11.2015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81FDA92-35EF-49BD-BC68-C9B91B27C62F}"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A4F5BB-94D7-461B-8766-9B9FC80A8C15}" type="datetimeFigureOut">
              <a:rPr lang="ru-RU" smtClean="0"/>
              <a:t>11.11.2015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81FDA92-35EF-49BD-BC68-C9B91B27C62F}"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1A4F5BB-94D7-461B-8766-9B9FC80A8C15}" type="datetimeFigureOut">
              <a:rPr lang="ru-RU" smtClean="0"/>
              <a:t>11.11.2015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1FDA92-35EF-49BD-BC68-C9B91B27C62F}"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F1A4F5BB-94D7-461B-8766-9B9FC80A8C15}" type="datetimeFigureOut">
              <a:rPr lang="ru-RU" smtClean="0"/>
              <a:t>11.11.2015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1FDA92-35EF-49BD-BC68-C9B91B27C62F}"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F1A4F5BB-94D7-461B-8766-9B9FC80A8C15}" type="datetimeFigureOut">
              <a:rPr lang="ru-RU" smtClean="0"/>
              <a:t>11.11.2015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1FDA92-35EF-49BD-BC68-C9B91B27C62F}"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1A4F5BB-94D7-461B-8766-9B9FC80A8C15}" type="datetimeFigureOut">
              <a:rPr lang="ru-RU" smtClean="0"/>
              <a:t>11.11.2015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1FDA92-35EF-49BD-BC68-C9B91B27C62F}"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F1A4F5BB-94D7-461B-8766-9B9FC80A8C15}" type="datetimeFigureOut">
              <a:rPr lang="ru-RU" smtClean="0"/>
              <a:t>11.11.2015</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681FDA92-35EF-49BD-BC68-C9B91B27C62F}"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39552" y="1628800"/>
            <a:ext cx="8280920" cy="4536504"/>
          </a:xfrm>
        </p:spPr>
        <p:txBody>
          <a:bodyPr>
            <a:normAutofit fontScale="92500"/>
          </a:bodyPr>
          <a:lstStyle/>
          <a:p>
            <a:pPr algn="ctr"/>
            <a:r>
              <a:rPr lang="uk-UA" sz="3600" dirty="0" smtClean="0"/>
              <a:t>МЕТОД ПРОГНОЗУВАННЯ ЗАТОПЛЕННЯ ТЕРИТОРІЙ ДЛЯ ЗАБЕЗПЕЧЕННЯ ЕКОЛОГІЧНОЇ СТАБІЛЬНОСТІ ПРИБЕРЕЖНИХ РЕГІОНІВ</a:t>
            </a:r>
            <a:endParaRPr lang="uk-UA" sz="2600" dirty="0" smtClean="0">
              <a:cs typeface="Times New Roman" pitchFamily="18" charset="0"/>
            </a:endParaRPr>
          </a:p>
          <a:p>
            <a:pPr algn="ctr"/>
            <a:endParaRPr lang="uk-UA" sz="2600" dirty="0">
              <a:latin typeface="Times New Roman" pitchFamily="18" charset="0"/>
              <a:cs typeface="Times New Roman" pitchFamily="18" charset="0"/>
            </a:endParaRPr>
          </a:p>
          <a:p>
            <a:pPr algn="ctr"/>
            <a:endParaRPr lang="uk-UA" sz="2600" dirty="0">
              <a:latin typeface="Times New Roman" pitchFamily="18" charset="0"/>
              <a:cs typeface="Times New Roman" pitchFamily="18" charset="0"/>
            </a:endParaRPr>
          </a:p>
          <a:p>
            <a:pPr algn="ctr"/>
            <a:endParaRPr lang="uk-UA" sz="2600" dirty="0" smtClean="0">
              <a:latin typeface="Times New Roman" pitchFamily="18" charset="0"/>
              <a:cs typeface="Times New Roman" pitchFamily="18" charset="0"/>
            </a:endParaRPr>
          </a:p>
          <a:p>
            <a:pPr algn="r"/>
            <a:r>
              <a:rPr lang="uk-UA" sz="2400" dirty="0">
                <a:latin typeface="Times New Roman" pitchFamily="18" charset="0"/>
                <a:cs typeface="Times New Roman" pitchFamily="18" charset="0"/>
              </a:rPr>
              <a:t>Керівник: </a:t>
            </a:r>
            <a:r>
              <a:rPr lang="uk-UA" sz="2400" dirty="0" err="1">
                <a:latin typeface="Times New Roman" pitchFamily="18" charset="0"/>
                <a:cs typeface="Times New Roman" pitchFamily="18" charset="0"/>
              </a:rPr>
              <a:t>к.т.н</a:t>
            </a:r>
            <a:r>
              <a:rPr lang="uk-UA" sz="2400" dirty="0">
                <a:latin typeface="Times New Roman" pitchFamily="18" charset="0"/>
                <a:cs typeface="Times New Roman" pitchFamily="18" charset="0"/>
              </a:rPr>
              <a:t>. доц. </a:t>
            </a:r>
            <a:r>
              <a:rPr lang="uk-UA" sz="2400" dirty="0" err="1">
                <a:latin typeface="Times New Roman" pitchFamily="18" charset="0"/>
                <a:cs typeface="Times New Roman" pitchFamily="18" charset="0"/>
              </a:rPr>
              <a:t>Крижановський</a:t>
            </a:r>
            <a:r>
              <a:rPr lang="uk-UA" sz="2400" dirty="0">
                <a:latin typeface="Times New Roman" pitchFamily="18" charset="0"/>
                <a:cs typeface="Times New Roman" pitchFamily="18" charset="0"/>
              </a:rPr>
              <a:t> Є</a:t>
            </a:r>
            <a:r>
              <a:rPr lang="uk-UA" sz="2400" dirty="0" smtClean="0">
                <a:latin typeface="Times New Roman" pitchFamily="18" charset="0"/>
                <a:cs typeface="Times New Roman" pitchFamily="18" charset="0"/>
              </a:rPr>
              <a:t>. М.</a:t>
            </a:r>
            <a:endParaRPr lang="en-US" sz="2400" dirty="0">
              <a:latin typeface="Times New Roman" pitchFamily="18" charset="0"/>
              <a:cs typeface="Times New Roman" pitchFamily="18" charset="0"/>
            </a:endParaRPr>
          </a:p>
          <a:p>
            <a:pPr algn="r"/>
            <a:r>
              <a:rPr lang="uk-UA" sz="2400" dirty="0" smtClean="0">
                <a:latin typeface="Times New Roman" pitchFamily="18" charset="0"/>
                <a:cs typeface="Times New Roman" pitchFamily="18" charset="0"/>
              </a:rPr>
              <a:t>Доповідач: </a:t>
            </a:r>
            <a:r>
              <a:rPr lang="uk-UA" sz="2400" dirty="0" err="1" smtClean="0">
                <a:latin typeface="Times New Roman" pitchFamily="18" charset="0"/>
                <a:cs typeface="Times New Roman" pitchFamily="18" charset="0"/>
              </a:rPr>
              <a:t>Яцко</a:t>
            </a:r>
            <a:r>
              <a:rPr lang="uk-UA" sz="2400" dirty="0" smtClean="0">
                <a:latin typeface="Times New Roman" pitchFamily="18" charset="0"/>
                <a:cs typeface="Times New Roman" pitchFamily="18" charset="0"/>
              </a:rPr>
              <a:t> Л. І.</a:t>
            </a:r>
            <a:endParaRPr lang="uk-UA" sz="2400" dirty="0">
              <a:latin typeface="Times New Roman" pitchFamily="18" charset="0"/>
              <a:cs typeface="Times New Roman" pitchFamily="18" charset="0"/>
            </a:endParaRPr>
          </a:p>
          <a:p>
            <a:pPr algn="ctr"/>
            <a:endParaRPr lang="uk-UA" sz="2600" dirty="0" smtClean="0">
              <a:latin typeface="Times New Roman" pitchFamily="18" charset="0"/>
              <a:cs typeface="Times New Roman" pitchFamily="18" charset="0"/>
            </a:endParaRPr>
          </a:p>
          <a:p>
            <a:endParaRPr lang="uk-UA" dirty="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uk-UA" dirty="0">
              <a:latin typeface="Times New Roman" pitchFamily="18" charset="0"/>
              <a:cs typeface="Times New Roman" pitchFamily="18" charset="0"/>
            </a:endParaRPr>
          </a:p>
          <a:p>
            <a:endParaRPr lang="uk-UA"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78375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332656"/>
            <a:ext cx="8640960" cy="6336704"/>
          </a:xfrm>
        </p:spPr>
        <p:txBody>
          <a:bodyPr>
            <a:normAutofit fontScale="92500" lnSpcReduction="20000"/>
          </a:bodyPr>
          <a:lstStyle/>
          <a:p>
            <a:pPr marL="45720" indent="0" algn="ctr">
              <a:buNone/>
            </a:pPr>
            <a:r>
              <a:rPr lang="uk-UA" sz="6000" dirty="0" smtClean="0"/>
              <a:t>Актуальність</a:t>
            </a:r>
          </a:p>
          <a:p>
            <a:pPr marL="45720" indent="0" algn="just">
              <a:buNone/>
            </a:pPr>
            <a:r>
              <a:rPr lang="uk-UA" sz="2400" dirty="0"/>
              <a:t>Моделювання затоплення територій за допомогою ГІС є актуальним, тому що дозволяє побудувати зони затоплення на карті із фіксованим рівнем підняття води і побачити масштаб можливих завданих збитків.</a:t>
            </a:r>
            <a:endParaRPr lang="ru-RU" sz="2400" dirty="0"/>
          </a:p>
          <a:p>
            <a:pPr marL="45720" indent="0" algn="just">
              <a:lnSpc>
                <a:spcPct val="160000"/>
              </a:lnSpc>
              <a:buNone/>
            </a:pPr>
            <a:r>
              <a:rPr lang="uk-UA" sz="2400" dirty="0"/>
              <a:t>Метою роботи є </a:t>
            </a:r>
            <a:r>
              <a:rPr lang="uk-UA" sz="2400" dirty="0" smtClean="0"/>
              <a:t>підвищення </a:t>
            </a:r>
            <a:r>
              <a:rPr lang="uk-UA" sz="2400" dirty="0"/>
              <a:t>рівня оперативності та точності при прогнозуванні та візуалізації затоплення територій Вінницької області</a:t>
            </a:r>
            <a:r>
              <a:rPr lang="uk-UA" sz="2400" dirty="0" smtClean="0"/>
              <a:t>.</a:t>
            </a:r>
            <a:endParaRPr lang="ru-RU" sz="2400" dirty="0"/>
          </a:p>
          <a:p>
            <a:pPr marL="45720" indent="0" algn="ctr">
              <a:buNone/>
            </a:pPr>
            <a:r>
              <a:rPr lang="uk-UA" sz="2400" dirty="0" smtClean="0"/>
              <a:t>	Задачі </a:t>
            </a:r>
            <a:r>
              <a:rPr lang="uk-UA" sz="2400" dirty="0"/>
              <a:t>роботи:</a:t>
            </a:r>
            <a:endParaRPr lang="ru-RU" sz="2400" dirty="0"/>
          </a:p>
          <a:p>
            <a:pPr lvl="0">
              <a:buFont typeface="Wingdings" panose="05000000000000000000" pitchFamily="2" charset="2"/>
              <a:buChar char="§"/>
            </a:pPr>
            <a:r>
              <a:rPr lang="uk-UA" sz="2400" dirty="0"/>
              <a:t>оглянути проблеми затоплення територій,</a:t>
            </a:r>
            <a:endParaRPr lang="ru-RU" sz="2400" dirty="0"/>
          </a:p>
          <a:p>
            <a:pPr lvl="0">
              <a:buFont typeface="Wingdings" panose="05000000000000000000" pitchFamily="2" charset="2"/>
              <a:buChar char="§"/>
            </a:pPr>
            <a:r>
              <a:rPr lang="uk-UA" sz="2400" dirty="0"/>
              <a:t>провести техніко-економічне обґрунтування затоплення територій з використанням ГІС,</a:t>
            </a:r>
            <a:endParaRPr lang="ru-RU" sz="2400" dirty="0"/>
          </a:p>
          <a:p>
            <a:pPr lvl="0">
              <a:buFont typeface="Wingdings" panose="05000000000000000000" pitchFamily="2" charset="2"/>
              <a:buChar char="§"/>
            </a:pPr>
            <a:r>
              <a:rPr lang="uk-UA" sz="2400" dirty="0"/>
              <a:t>розробити алгоритм прогнозування затоплення територій з використанням ДЗЗ та ГІС,</a:t>
            </a:r>
            <a:endParaRPr lang="ru-RU" sz="2400" dirty="0"/>
          </a:p>
          <a:p>
            <a:pPr>
              <a:buFont typeface="Wingdings" panose="05000000000000000000" pitchFamily="2" charset="2"/>
              <a:buChar char="§"/>
            </a:pPr>
            <a:r>
              <a:rPr lang="uk-UA" sz="2400" dirty="0"/>
              <a:t>провести прогнозування затоплення територій</a:t>
            </a:r>
            <a:endParaRPr lang="ru-RU" sz="2400" dirty="0"/>
          </a:p>
        </p:txBody>
      </p:sp>
    </p:spTree>
    <p:extLst>
      <p:ext uri="{BB962C8B-B14F-4D97-AF65-F5344CB8AC3E}">
        <p14:creationId xmlns:p14="http://schemas.microsoft.com/office/powerpoint/2010/main" val="4036186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404664"/>
            <a:ext cx="8496944" cy="6120680"/>
          </a:xfrm>
        </p:spPr>
        <p:txBody>
          <a:bodyPr>
            <a:noAutofit/>
          </a:bodyPr>
          <a:lstStyle/>
          <a:p>
            <a:pPr marL="45720" indent="0" algn="just">
              <a:buNone/>
            </a:pPr>
            <a:r>
              <a:rPr lang="uk-UA" sz="2400" dirty="0" smtClean="0">
                <a:latin typeface="+mj-lt"/>
                <a:cs typeface="Times New Roman" pitchFamily="18" charset="0"/>
              </a:rPr>
              <a:t>Повінь – значне затоплення місцевості внаслідок підняття рівня води в річці, озері, водосховищі, спричинене зливами таненням снігу, вітровим нагоном води, руйнуванням дамб тощо. Спричинюють великі матеріальні збитки та призводять до людських жертв.</a:t>
            </a:r>
          </a:p>
          <a:p>
            <a:pPr marL="45720" indent="0" algn="just">
              <a:buNone/>
            </a:pPr>
            <a:endParaRPr lang="uk-UA" sz="2400" dirty="0" smtClean="0">
              <a:latin typeface="+mj-lt"/>
              <a:cs typeface="Times New Roman" pitchFamily="18" charset="0"/>
            </a:endParaRPr>
          </a:p>
          <a:p>
            <a:pPr marL="45720" indent="0" algn="ctr">
              <a:buNone/>
            </a:pPr>
            <a:r>
              <a:rPr lang="uk-UA" sz="2400" dirty="0" smtClean="0">
                <a:latin typeface="+mj-lt"/>
                <a:cs typeface="Times New Roman" pitchFamily="18" charset="0"/>
              </a:rPr>
              <a:t>Наслідки повеней:</a:t>
            </a:r>
          </a:p>
          <a:p>
            <a:pPr algn="just">
              <a:buFont typeface="Arial" pitchFamily="34" charset="0"/>
              <a:buChar char="•"/>
            </a:pPr>
            <a:r>
              <a:rPr lang="uk-UA" sz="2400" dirty="0" smtClean="0">
                <a:latin typeface="+mj-lt"/>
                <a:cs typeface="Times New Roman" pitchFamily="18" charset="0"/>
              </a:rPr>
              <a:t>Затоплення шаром води значної площі землі</a:t>
            </a:r>
          </a:p>
          <a:p>
            <a:pPr algn="just">
              <a:buFont typeface="Arial" pitchFamily="34" charset="0"/>
              <a:buChar char="•"/>
            </a:pPr>
            <a:r>
              <a:rPr lang="uk-UA" sz="2400" dirty="0" smtClean="0">
                <a:latin typeface="+mj-lt"/>
                <a:cs typeface="Times New Roman" pitchFamily="18" charset="0"/>
              </a:rPr>
              <a:t>Руйнування будівель</a:t>
            </a:r>
          </a:p>
          <a:p>
            <a:pPr algn="just">
              <a:buFont typeface="Arial" pitchFamily="34" charset="0"/>
              <a:buChar char="•"/>
            </a:pPr>
            <a:r>
              <a:rPr lang="uk-UA" sz="2400" dirty="0" smtClean="0">
                <a:latin typeface="+mj-lt"/>
                <a:cs typeface="Times New Roman" pitchFamily="18" charset="0"/>
              </a:rPr>
              <a:t>Ушкодження доріг та залізниць</a:t>
            </a:r>
          </a:p>
          <a:p>
            <a:pPr algn="just">
              <a:buFont typeface="Arial" pitchFamily="34" charset="0"/>
              <a:buChar char="•"/>
            </a:pPr>
            <a:r>
              <a:rPr lang="uk-UA" sz="2400" dirty="0" smtClean="0">
                <a:latin typeface="+mj-lt"/>
                <a:cs typeface="Times New Roman" pitchFamily="18" charset="0"/>
              </a:rPr>
              <a:t>Псування комунікацій</a:t>
            </a:r>
          </a:p>
          <a:p>
            <a:pPr algn="just">
              <a:buFont typeface="Arial" pitchFamily="34" charset="0"/>
              <a:buChar char="•"/>
            </a:pPr>
            <a:r>
              <a:rPr lang="uk-UA" sz="2400" dirty="0" smtClean="0">
                <a:latin typeface="+mj-lt"/>
                <a:cs typeface="Times New Roman" pitchFamily="18" charset="0"/>
              </a:rPr>
              <a:t>Гибель тварин та знищення врожаїв</a:t>
            </a:r>
          </a:p>
          <a:p>
            <a:pPr algn="just">
              <a:buFont typeface="Arial" pitchFamily="34" charset="0"/>
              <a:buChar char="•"/>
            </a:pPr>
            <a:r>
              <a:rPr lang="uk-UA" sz="2400" dirty="0" smtClean="0">
                <a:latin typeface="+mj-lt"/>
                <a:cs typeface="Times New Roman" pitchFamily="18" charset="0"/>
              </a:rPr>
              <a:t>Погіршення якості питної води</a:t>
            </a:r>
          </a:p>
          <a:p>
            <a:pPr algn="just">
              <a:buFont typeface="Arial" pitchFamily="34" charset="0"/>
              <a:buChar char="•"/>
            </a:pPr>
            <a:r>
              <a:rPr lang="uk-UA" sz="2400" dirty="0" smtClean="0">
                <a:latin typeface="+mj-lt"/>
                <a:cs typeface="Times New Roman" pitchFamily="18" charset="0"/>
              </a:rPr>
              <a:t>Загроза інфекційних захворювань</a:t>
            </a:r>
            <a:endParaRPr lang="ru-RU" sz="2400" dirty="0">
              <a:latin typeface="+mj-lt"/>
              <a:cs typeface="Times New Roman" pitchFamily="18" charset="0"/>
            </a:endParaRPr>
          </a:p>
        </p:txBody>
      </p:sp>
    </p:spTree>
    <p:extLst>
      <p:ext uri="{BB962C8B-B14F-4D97-AF65-F5344CB8AC3E}">
        <p14:creationId xmlns:p14="http://schemas.microsoft.com/office/powerpoint/2010/main" val="24183805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a:lstStyle/>
          <a:p>
            <a:endParaRPr lang="ru-RU"/>
          </a:p>
        </p:txBody>
      </p:sp>
      <p:sp>
        <p:nvSpPr>
          <p:cNvPr id="9" name="Текст 8"/>
          <p:cNvSpPr>
            <a:spLocks noGrp="1"/>
          </p:cNvSpPr>
          <p:nvPr>
            <p:ph type="body" idx="1"/>
          </p:nvPr>
        </p:nvSpPr>
        <p:spPr>
          <a:xfrm>
            <a:off x="1619672" y="5733256"/>
            <a:ext cx="5970494" cy="835460"/>
          </a:xfrm>
        </p:spPr>
        <p:txBody>
          <a:bodyPr/>
          <a:lstStyle/>
          <a:p>
            <a:pPr algn="ctr"/>
            <a:r>
              <a:rPr lang="uk-UA" dirty="0" smtClean="0">
                <a:latin typeface="Times New Roman" pitchFamily="18" charset="0"/>
                <a:cs typeface="Times New Roman" pitchFamily="18" charset="0"/>
              </a:rPr>
              <a:t>Знищене житло та розмита велика кількість ґрунту</a:t>
            </a:r>
            <a:endParaRPr lang="ru-RU" dirty="0">
              <a:latin typeface="Times New Roman" pitchFamily="18" charset="0"/>
              <a:cs typeface="Times New Roman" pitchFamily="18" charset="0"/>
            </a:endParaRPr>
          </a:p>
        </p:txBody>
      </p:sp>
      <p:pic>
        <p:nvPicPr>
          <p:cNvPr id="7" name="Объект 6"/>
          <p:cNvPicPr>
            <a:picLocks noGrp="1" noChangeAspect="1"/>
          </p:cNvPicPr>
          <p:nvPr>
            <p:ph sz="quarter" idx="4294967295"/>
          </p:nvPr>
        </p:nvPicPr>
        <p:blipFill>
          <a:blip r:embed="rId2" cstate="print">
            <a:extLst>
              <a:ext uri="{28A0092B-C50C-407E-A947-70E740481C1C}">
                <a14:useLocalDpi xmlns:a14="http://schemas.microsoft.com/office/drawing/2010/main" val="0"/>
              </a:ext>
            </a:extLst>
          </a:blip>
          <a:stretch>
            <a:fillRect/>
          </a:stretch>
        </p:blipFill>
        <p:spPr>
          <a:xfrm>
            <a:off x="251520" y="476672"/>
            <a:ext cx="8676580" cy="5022850"/>
          </a:xfrm>
        </p:spPr>
      </p:pic>
    </p:spTree>
    <p:extLst>
      <p:ext uri="{BB962C8B-B14F-4D97-AF65-F5344CB8AC3E}">
        <p14:creationId xmlns:p14="http://schemas.microsoft.com/office/powerpoint/2010/main" val="656006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323528" y="476672"/>
            <a:ext cx="8577934" cy="4824536"/>
          </a:xfrm>
        </p:spPr>
      </p:pic>
      <p:sp>
        <p:nvSpPr>
          <p:cNvPr id="9" name="TextBox 8"/>
          <p:cNvSpPr txBox="1"/>
          <p:nvPr/>
        </p:nvSpPr>
        <p:spPr>
          <a:xfrm>
            <a:off x="467544" y="5856083"/>
            <a:ext cx="8280920" cy="400110"/>
          </a:xfrm>
          <a:prstGeom prst="rect">
            <a:avLst/>
          </a:prstGeom>
          <a:noFill/>
        </p:spPr>
        <p:txBody>
          <a:bodyPr wrap="square" rtlCol="0">
            <a:spAutoFit/>
          </a:bodyPr>
          <a:lstStyle/>
          <a:p>
            <a:pPr algn="ctr"/>
            <a:r>
              <a:rPr lang="uk-UA" sz="2000" dirty="0" smtClean="0">
                <a:latin typeface="Times New Roman" pitchFamily="18" charset="0"/>
                <a:cs typeface="Times New Roman" pitchFamily="18" charset="0"/>
              </a:rPr>
              <a:t>Великі збитки, завдані затопленням значної території</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4015513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23528" y="332656"/>
            <a:ext cx="8496944" cy="4779531"/>
          </a:xfrm>
        </p:spPr>
      </p:pic>
      <p:sp>
        <p:nvSpPr>
          <p:cNvPr id="6" name="TextBox 5"/>
          <p:cNvSpPr txBox="1"/>
          <p:nvPr/>
        </p:nvSpPr>
        <p:spPr>
          <a:xfrm>
            <a:off x="1619672" y="5644698"/>
            <a:ext cx="5477205" cy="400110"/>
          </a:xfrm>
          <a:prstGeom prst="rect">
            <a:avLst/>
          </a:prstGeom>
          <a:noFill/>
        </p:spPr>
        <p:txBody>
          <a:bodyPr wrap="none" rtlCol="0">
            <a:spAutoFit/>
          </a:bodyPr>
          <a:lstStyle/>
          <a:p>
            <a:r>
              <a:rPr lang="uk-UA" sz="2000" dirty="0" smtClean="0">
                <a:latin typeface="Times New Roman" pitchFamily="18" charset="0"/>
                <a:cs typeface="Times New Roman" pitchFamily="18" charset="0"/>
              </a:rPr>
              <a:t>Залізнична колія, деформована внаслідок повені</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463209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332656"/>
            <a:ext cx="8496944" cy="6192688"/>
          </a:xfrm>
        </p:spPr>
        <p:txBody>
          <a:bodyPr>
            <a:normAutofit fontScale="55000" lnSpcReduction="20000"/>
          </a:bodyPr>
          <a:lstStyle/>
          <a:p>
            <a:pPr marL="45720" indent="0" algn="ctr">
              <a:buNone/>
            </a:pPr>
            <a:r>
              <a:rPr lang="uk-UA" sz="3800" b="1" dirty="0" smtClean="0">
                <a:latin typeface="+mj-lt"/>
                <a:cs typeface="Times New Roman" pitchFamily="18" charset="0"/>
              </a:rPr>
              <a:t>При прогнозуванні зон затоплень з використанням можливостей сучасних ГІС існують такі основні проблеми:</a:t>
            </a:r>
          </a:p>
          <a:p>
            <a:pPr marL="45720" indent="0" algn="ctr">
              <a:buNone/>
            </a:pPr>
            <a:endParaRPr lang="uk-UA" sz="3800" dirty="0" smtClean="0">
              <a:latin typeface="+mj-lt"/>
              <a:cs typeface="Times New Roman" pitchFamily="18" charset="0"/>
            </a:endParaRPr>
          </a:p>
          <a:p>
            <a:pPr>
              <a:lnSpc>
                <a:spcPct val="170000"/>
              </a:lnSpc>
              <a:buFont typeface="Arial" pitchFamily="34" charset="0"/>
              <a:buChar char="•"/>
            </a:pPr>
            <a:r>
              <a:rPr lang="uk-UA" sz="3800" dirty="0" smtClean="0">
                <a:latin typeface="+mj-lt"/>
                <a:cs typeface="Times New Roman" pitchFamily="18" charset="0"/>
              </a:rPr>
              <a:t>Відсутність високоточного рельєфу.</a:t>
            </a:r>
          </a:p>
          <a:p>
            <a:pPr>
              <a:lnSpc>
                <a:spcPct val="170000"/>
              </a:lnSpc>
              <a:buFont typeface="Arial" pitchFamily="34" charset="0"/>
              <a:buChar char="•"/>
            </a:pPr>
            <a:endParaRPr lang="uk-UA" sz="3800" dirty="0" smtClean="0">
              <a:latin typeface="+mj-lt"/>
              <a:cs typeface="Times New Roman" pitchFamily="18" charset="0"/>
            </a:endParaRPr>
          </a:p>
          <a:p>
            <a:pPr>
              <a:lnSpc>
                <a:spcPct val="170000"/>
              </a:lnSpc>
              <a:buFont typeface="Arial" pitchFamily="34" charset="0"/>
              <a:buChar char="•"/>
            </a:pPr>
            <a:r>
              <a:rPr lang="uk-UA" sz="3800" dirty="0" smtClean="0">
                <a:latin typeface="+mj-lt"/>
                <a:cs typeface="Times New Roman" pitchFamily="18" charset="0"/>
              </a:rPr>
              <a:t>Відсутність актуальної детальної карти гідрографічних об'єктів територій.</a:t>
            </a:r>
          </a:p>
          <a:p>
            <a:pPr>
              <a:lnSpc>
                <a:spcPct val="170000"/>
              </a:lnSpc>
              <a:buFont typeface="Arial" pitchFamily="34" charset="0"/>
              <a:buChar char="•"/>
            </a:pPr>
            <a:endParaRPr lang="uk-UA" sz="3800" dirty="0">
              <a:latin typeface="+mj-lt"/>
              <a:cs typeface="Times New Roman" pitchFamily="18" charset="0"/>
            </a:endParaRPr>
          </a:p>
          <a:p>
            <a:pPr>
              <a:lnSpc>
                <a:spcPct val="170000"/>
              </a:lnSpc>
              <a:buFont typeface="Arial" pitchFamily="34" charset="0"/>
              <a:buChar char="•"/>
            </a:pPr>
            <a:r>
              <a:rPr lang="uk-UA" sz="3800" dirty="0" smtClean="0">
                <a:latin typeface="+mj-lt"/>
                <a:cs typeface="Times New Roman" pitchFamily="18" charset="0"/>
              </a:rPr>
              <a:t>Відсутність вхідних даних: дані рівнів води на момент створення карти водних об'єктів та даних прогнозу водності</a:t>
            </a:r>
            <a:r>
              <a:rPr lang="uk-UA" sz="3800" dirty="0" smtClean="0">
                <a:latin typeface="Times New Roman" pitchFamily="18" charset="0"/>
                <a:cs typeface="Times New Roman" pitchFamily="18" charset="0"/>
              </a:rPr>
              <a:t>.</a:t>
            </a:r>
          </a:p>
          <a:p>
            <a:pPr>
              <a:buFont typeface="Arial" pitchFamily="34" charset="0"/>
              <a:buChar char="•"/>
            </a:pP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984684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260648"/>
            <a:ext cx="7632848" cy="369332"/>
          </a:xfrm>
          <a:prstGeom prst="rect">
            <a:avLst/>
          </a:prstGeom>
          <a:noFill/>
        </p:spPr>
        <p:txBody>
          <a:bodyPr wrap="square" rtlCol="0">
            <a:spAutoFit/>
          </a:bodyPr>
          <a:lstStyle/>
          <a:p>
            <a:pPr algn="ctr"/>
            <a:r>
              <a:rPr lang="uk-UA" dirty="0" smtClean="0"/>
              <a:t>Крива забезпеченості </a:t>
            </a:r>
            <a:r>
              <a:rPr lang="uk-UA" dirty="0" err="1" smtClean="0"/>
              <a:t>гідропостів</a:t>
            </a:r>
            <a:r>
              <a:rPr lang="uk-UA" dirty="0" smtClean="0"/>
              <a:t> біля с. </a:t>
            </a:r>
            <a:r>
              <a:rPr lang="uk-UA" dirty="0" err="1" smtClean="0"/>
              <a:t>Тростянчик</a:t>
            </a:r>
            <a:endParaRPr lang="ru-RU" dirty="0"/>
          </a:p>
        </p:txBody>
      </p:sp>
      <p:graphicFrame>
        <p:nvGraphicFramePr>
          <p:cNvPr id="4" name="Диаграмма 3"/>
          <p:cNvGraphicFramePr>
            <a:graphicFrameLocks/>
          </p:cNvGraphicFramePr>
          <p:nvPr>
            <p:extLst>
              <p:ext uri="{D42A27DB-BD31-4B8C-83A1-F6EECF244321}">
                <p14:modId xmlns:p14="http://schemas.microsoft.com/office/powerpoint/2010/main" val="459893593"/>
              </p:ext>
            </p:extLst>
          </p:nvPr>
        </p:nvGraphicFramePr>
        <p:xfrm>
          <a:off x="251521" y="836712"/>
          <a:ext cx="8496944" cy="57606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39562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9632" y="332656"/>
            <a:ext cx="6768752" cy="646331"/>
          </a:xfrm>
          <a:prstGeom prst="rect">
            <a:avLst/>
          </a:prstGeom>
          <a:noFill/>
        </p:spPr>
        <p:txBody>
          <a:bodyPr wrap="square" rtlCol="0">
            <a:spAutoFit/>
          </a:bodyPr>
          <a:lstStyle/>
          <a:p>
            <a:pPr algn="ctr"/>
            <a:r>
              <a:rPr lang="uk-UA" dirty="0" smtClean="0"/>
              <a:t>Крива перерахунку від витрат до рівнів </a:t>
            </a:r>
            <a:r>
              <a:rPr lang="uk-UA" dirty="0"/>
              <a:t>води р. Південний Буг біля с. </a:t>
            </a:r>
            <a:r>
              <a:rPr lang="uk-UA" dirty="0" err="1"/>
              <a:t>Тростянчик</a:t>
            </a:r>
            <a:endParaRPr lang="ru-RU" dirty="0"/>
          </a:p>
        </p:txBody>
      </p:sp>
      <p:graphicFrame>
        <p:nvGraphicFramePr>
          <p:cNvPr id="3" name="Диаграмма 2"/>
          <p:cNvGraphicFramePr>
            <a:graphicFrameLocks/>
          </p:cNvGraphicFramePr>
          <p:nvPr>
            <p:extLst>
              <p:ext uri="{D42A27DB-BD31-4B8C-83A1-F6EECF244321}">
                <p14:modId xmlns:p14="http://schemas.microsoft.com/office/powerpoint/2010/main" val="3987106413"/>
              </p:ext>
            </p:extLst>
          </p:nvPr>
        </p:nvGraphicFramePr>
        <p:xfrm>
          <a:off x="419533" y="1207293"/>
          <a:ext cx="8304934" cy="53180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485016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260648"/>
            <a:ext cx="8064896" cy="369332"/>
          </a:xfrm>
          <a:prstGeom prst="rect">
            <a:avLst/>
          </a:prstGeom>
          <a:noFill/>
        </p:spPr>
        <p:txBody>
          <a:bodyPr wrap="square" rtlCol="0">
            <a:spAutoFit/>
          </a:bodyPr>
          <a:lstStyle/>
          <a:p>
            <a:pPr algn="ctr"/>
            <a:r>
              <a:rPr lang="uk-UA" dirty="0" smtClean="0"/>
              <a:t>Рівняння  </a:t>
            </a:r>
            <a:r>
              <a:rPr lang="uk-UA" dirty="0" smtClean="0"/>
              <a:t>прогнозу рівня забезпеченості води</a:t>
            </a:r>
            <a:endParaRPr lang="ru-RU" dirty="0"/>
          </a:p>
        </p:txBody>
      </p:sp>
      <mc:AlternateContent xmlns:mc="http://schemas.openxmlformats.org/markup-compatibility/2006">
        <mc:Choice xmlns:a14="http://schemas.microsoft.com/office/drawing/2010/main" Requires="a14">
          <p:sp>
            <p:nvSpPr>
              <p:cNvPr id="4" name="TextBox 3"/>
              <p:cNvSpPr txBox="1"/>
              <p:nvPr/>
            </p:nvSpPr>
            <p:spPr>
              <a:xfrm>
                <a:off x="251520" y="3068960"/>
                <a:ext cx="8640960" cy="142314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3000" b="1" i="1" smtClean="0">
                          <a:latin typeface="Cambria Math"/>
                        </a:rPr>
                        <m:t>𝒇</m:t>
                      </m:r>
                      <m:d>
                        <m:dPr>
                          <m:ctrlPr>
                            <a:rPr lang="en-US" sz="3000" b="1" i="1" smtClean="0">
                              <a:latin typeface="Cambria Math"/>
                            </a:rPr>
                          </m:ctrlPr>
                        </m:dPr>
                        <m:e>
                          <m:r>
                            <a:rPr lang="en-US" sz="3000" b="1" i="1" smtClean="0">
                              <a:latin typeface="Cambria Math"/>
                            </a:rPr>
                            <m:t>𝒙</m:t>
                          </m:r>
                        </m:e>
                      </m:d>
                      <m:r>
                        <a:rPr lang="en-US" sz="3000" b="1" i="1" smtClean="0">
                          <a:latin typeface="Cambria Math"/>
                        </a:rPr>
                        <m:t>=</m:t>
                      </m:r>
                      <m:r>
                        <a:rPr lang="en-US" sz="3000" b="1" i="1" smtClean="0">
                          <a:latin typeface="Cambria Math"/>
                        </a:rPr>
                        <m:t>𝟎</m:t>
                      </m:r>
                      <m:r>
                        <a:rPr lang="en-US" sz="3000" b="1" i="1" smtClean="0">
                          <a:latin typeface="Cambria Math"/>
                        </a:rPr>
                        <m:t>,</m:t>
                      </m:r>
                      <m:r>
                        <a:rPr lang="en-US" sz="3000" b="1" i="1" smtClean="0">
                          <a:latin typeface="Cambria Math"/>
                        </a:rPr>
                        <m:t>𝟎𝟎𝟎𝟎𝟎𝟎𝟎𝟎𝟎𝟎𝟏</m:t>
                      </m:r>
                      <m:r>
                        <a:rPr lang="en-US" sz="3000" b="1" i="1" smtClean="0">
                          <a:latin typeface="Cambria Math"/>
                          <a:ea typeface="Cambria Math" panose="02040503050406030204" pitchFamily="18" charset="0"/>
                        </a:rPr>
                        <m:t>∙</m:t>
                      </m:r>
                      <m:sSup>
                        <m:sSupPr>
                          <m:ctrlPr>
                            <a:rPr lang="en-US" sz="3000" b="1" i="1" smtClean="0">
                              <a:latin typeface="Cambria Math"/>
                            </a:rPr>
                          </m:ctrlPr>
                        </m:sSupPr>
                        <m:e>
                          <m:r>
                            <a:rPr lang="en-US" sz="3000" b="1" i="1" smtClean="0">
                              <a:latin typeface="Cambria Math"/>
                            </a:rPr>
                            <m:t>𝒙</m:t>
                          </m:r>
                        </m:e>
                        <m:sup>
                          <m:r>
                            <a:rPr lang="en-US" sz="3000" b="1" i="1" smtClean="0">
                              <a:latin typeface="Cambria Math"/>
                            </a:rPr>
                            <m:t>𝟔</m:t>
                          </m:r>
                        </m:sup>
                      </m:sSup>
                      <m:r>
                        <a:rPr lang="en-US" sz="3000" b="1" i="1">
                          <a:latin typeface="Cambria Math"/>
                        </a:rPr>
                        <m:t>−</m:t>
                      </m:r>
                      <m:r>
                        <a:rPr lang="en-US" sz="3000" b="1" i="1">
                          <a:latin typeface="Cambria Math"/>
                        </a:rPr>
                        <m:t>𝟎</m:t>
                      </m:r>
                      <m:r>
                        <a:rPr lang="en-US" sz="3000" b="1" i="1">
                          <a:latin typeface="Cambria Math"/>
                        </a:rPr>
                        <m:t>,</m:t>
                      </m:r>
                      <m:r>
                        <a:rPr lang="en-US" sz="3000" b="1" i="1">
                          <a:latin typeface="Cambria Math"/>
                        </a:rPr>
                        <m:t>𝟎𝟎𝟎𝟎𝟎𝟎𝟎𝟏</m:t>
                      </m:r>
                      <m:r>
                        <a:rPr lang="en-US" sz="3000" b="1" i="1">
                          <a:latin typeface="Cambria Math"/>
                          <a:ea typeface="Cambria Math" panose="02040503050406030204" pitchFamily="18" charset="0"/>
                        </a:rPr>
                        <m:t>∙</m:t>
                      </m:r>
                      <m:sSup>
                        <m:sSupPr>
                          <m:ctrlPr>
                            <a:rPr lang="en-US" sz="3000" b="1" i="1">
                              <a:latin typeface="Cambria Math"/>
                            </a:rPr>
                          </m:ctrlPr>
                        </m:sSupPr>
                        <m:e>
                          <m:r>
                            <a:rPr lang="en-US" sz="3000" b="1" i="1">
                              <a:latin typeface="Cambria Math"/>
                            </a:rPr>
                            <m:t>𝒙</m:t>
                          </m:r>
                        </m:e>
                        <m:sup>
                          <m:r>
                            <a:rPr lang="en-US" sz="3000" b="1" i="1" smtClean="0">
                              <a:latin typeface="Cambria Math"/>
                            </a:rPr>
                            <m:t>𝟓</m:t>
                          </m:r>
                        </m:sup>
                      </m:sSup>
                      <m:r>
                        <a:rPr lang="en-US" sz="3000" b="1" i="1">
                          <a:latin typeface="Cambria Math"/>
                        </a:rPr>
                        <m:t>+</m:t>
                      </m:r>
                      <m:r>
                        <a:rPr lang="en-US" sz="3000" b="1" i="1">
                          <a:latin typeface="Cambria Math"/>
                        </a:rPr>
                        <m:t>𝟎</m:t>
                      </m:r>
                      <m:r>
                        <a:rPr lang="en-US" sz="3000" b="1" i="1">
                          <a:latin typeface="Cambria Math"/>
                        </a:rPr>
                        <m:t>,</m:t>
                      </m:r>
                      <m:r>
                        <a:rPr lang="en-US" sz="3000" b="1" i="1">
                          <a:latin typeface="Cambria Math"/>
                        </a:rPr>
                        <m:t>𝟎𝟎𝟎𝟎𝟎𝟒</m:t>
                      </m:r>
                      <m:r>
                        <a:rPr lang="en-US" sz="3000" b="1" i="1">
                          <a:latin typeface="Cambria Math"/>
                          <a:ea typeface="Cambria Math" panose="02040503050406030204" pitchFamily="18" charset="0"/>
                        </a:rPr>
                        <m:t>∙</m:t>
                      </m:r>
                      <m:sSup>
                        <m:sSupPr>
                          <m:ctrlPr>
                            <a:rPr lang="en-US" sz="3000" b="1" i="1">
                              <a:latin typeface="Cambria Math"/>
                            </a:rPr>
                          </m:ctrlPr>
                        </m:sSupPr>
                        <m:e>
                          <m:r>
                            <a:rPr lang="en-US" sz="3000" b="1" i="1">
                              <a:latin typeface="Cambria Math"/>
                            </a:rPr>
                            <m:t>𝒙</m:t>
                          </m:r>
                        </m:e>
                        <m:sup>
                          <m:r>
                            <a:rPr lang="en-US" sz="3000" b="1" i="1" smtClean="0">
                              <a:latin typeface="Cambria Math"/>
                            </a:rPr>
                            <m:t>𝟒</m:t>
                          </m:r>
                        </m:sup>
                      </m:sSup>
                      <m:r>
                        <a:rPr lang="en-US" sz="3000" b="1" i="1">
                          <a:latin typeface="Cambria Math"/>
                        </a:rPr>
                        <m:t>−</m:t>
                      </m:r>
                      <m:r>
                        <a:rPr lang="en-US" sz="3000" b="1" i="1">
                          <a:latin typeface="Cambria Math"/>
                        </a:rPr>
                        <m:t>𝟎</m:t>
                      </m:r>
                      <m:r>
                        <a:rPr lang="en-US" sz="3000" b="1" i="1">
                          <a:latin typeface="Cambria Math"/>
                        </a:rPr>
                        <m:t>,</m:t>
                      </m:r>
                      <m:r>
                        <a:rPr lang="en-US" sz="3000" b="1" i="1">
                          <a:latin typeface="Cambria Math"/>
                        </a:rPr>
                        <m:t>𝟎𝟎𝟎𝟓</m:t>
                      </m:r>
                      <m:r>
                        <a:rPr lang="en-US" sz="3000" b="1" i="1">
                          <a:latin typeface="Cambria Math"/>
                          <a:ea typeface="Cambria Math" panose="02040503050406030204" pitchFamily="18" charset="0"/>
                        </a:rPr>
                        <m:t>∙</m:t>
                      </m:r>
                      <m:sSup>
                        <m:sSupPr>
                          <m:ctrlPr>
                            <a:rPr lang="en-US" sz="3000" b="1" i="1">
                              <a:latin typeface="Cambria Math"/>
                            </a:rPr>
                          </m:ctrlPr>
                        </m:sSupPr>
                        <m:e>
                          <m:r>
                            <a:rPr lang="en-US" sz="3000" b="1" i="1">
                              <a:latin typeface="Cambria Math"/>
                            </a:rPr>
                            <m:t>𝒙</m:t>
                          </m:r>
                        </m:e>
                        <m:sup>
                          <m:r>
                            <a:rPr lang="en-US" sz="3000" b="1" i="1" smtClean="0">
                              <a:latin typeface="Cambria Math"/>
                            </a:rPr>
                            <m:t>𝟑</m:t>
                          </m:r>
                        </m:sup>
                      </m:sSup>
                      <m:r>
                        <a:rPr lang="en-US" sz="3000" b="1" i="1">
                          <a:latin typeface="Cambria Math"/>
                        </a:rPr>
                        <m:t>+</m:t>
                      </m:r>
                    </m:oMath>
                  </m:oMathPara>
                </a14:m>
                <a:endParaRPr lang="en-US" sz="3000" b="1" i="1" dirty="0" smtClean="0"/>
              </a:p>
              <a:p>
                <a:pPr algn="ctr"/>
                <a:r>
                  <a:rPr lang="en-US" sz="3000" b="1" dirty="0" smtClean="0"/>
                  <a:t>+</a:t>
                </a:r>
                <a14:m>
                  <m:oMath xmlns:m="http://schemas.openxmlformats.org/officeDocument/2006/math">
                    <m:r>
                      <a:rPr lang="en-US" sz="3000" b="1" i="1">
                        <a:latin typeface="Cambria Math"/>
                      </a:rPr>
                      <m:t>𝟎</m:t>
                    </m:r>
                    <m:r>
                      <a:rPr lang="en-US" sz="3000" b="1" i="1">
                        <a:latin typeface="Cambria Math"/>
                      </a:rPr>
                      <m:t>,</m:t>
                    </m:r>
                    <m:r>
                      <a:rPr lang="en-US" sz="3000" b="1" i="1">
                        <a:latin typeface="Cambria Math"/>
                      </a:rPr>
                      <m:t>𝟎𝟐𝟕𝟗</m:t>
                    </m:r>
                    <m:r>
                      <a:rPr lang="en-US" sz="3000" b="1" i="1">
                        <a:latin typeface="Cambria Math"/>
                        <a:ea typeface="Cambria Math" panose="02040503050406030204" pitchFamily="18" charset="0"/>
                      </a:rPr>
                      <m:t>∙</m:t>
                    </m:r>
                    <m:sSup>
                      <m:sSupPr>
                        <m:ctrlPr>
                          <a:rPr lang="en-US" sz="3000" b="1" i="1">
                            <a:latin typeface="Cambria Math"/>
                          </a:rPr>
                        </m:ctrlPr>
                      </m:sSupPr>
                      <m:e>
                        <m:r>
                          <a:rPr lang="en-US" sz="3000" b="1" i="1">
                            <a:latin typeface="Cambria Math"/>
                          </a:rPr>
                          <m:t>𝒙</m:t>
                        </m:r>
                      </m:e>
                      <m:sup>
                        <m:r>
                          <a:rPr lang="en-US" sz="3000" b="1" i="1" smtClean="0">
                            <a:latin typeface="Cambria Math"/>
                          </a:rPr>
                          <m:t>𝟐</m:t>
                        </m:r>
                      </m:sup>
                    </m:sSup>
                    <m:r>
                      <a:rPr lang="en-US" sz="3000" b="1" i="1">
                        <a:latin typeface="Cambria Math"/>
                      </a:rPr>
                      <m:t>+</m:t>
                    </m:r>
                    <m:r>
                      <a:rPr lang="en-US" sz="3000" b="1" i="1">
                        <a:latin typeface="Cambria Math"/>
                      </a:rPr>
                      <m:t>𝟎</m:t>
                    </m:r>
                    <m:r>
                      <a:rPr lang="en-US" sz="3000" b="1" i="1">
                        <a:latin typeface="Cambria Math"/>
                      </a:rPr>
                      <m:t>,</m:t>
                    </m:r>
                    <m:r>
                      <a:rPr lang="en-US" sz="3000" b="1" i="1">
                        <a:latin typeface="Cambria Math"/>
                      </a:rPr>
                      <m:t>𝟏𝟎𝟎𝟒</m:t>
                    </m:r>
                    <m:r>
                      <a:rPr lang="en-US" sz="3000" b="1" i="1" smtClean="0">
                        <a:latin typeface="Cambria Math"/>
                        <a:ea typeface="Cambria Math" panose="02040503050406030204" pitchFamily="18" charset="0"/>
                      </a:rPr>
                      <m:t>∙</m:t>
                    </m:r>
                    <m:r>
                      <a:rPr lang="en-US" sz="3000" b="1" i="1" smtClean="0">
                        <a:latin typeface="Cambria Math"/>
                        <a:ea typeface="Cambria Math" panose="02040503050406030204" pitchFamily="18" charset="0"/>
                      </a:rPr>
                      <m:t>𝒙</m:t>
                    </m:r>
                    <m:r>
                      <a:rPr lang="en-US" sz="3000" b="1" i="1">
                        <a:latin typeface="Cambria Math"/>
                      </a:rPr>
                      <m:t>+</m:t>
                    </m:r>
                    <m:r>
                      <a:rPr lang="en-US" sz="3000" b="1" i="1">
                        <a:latin typeface="Cambria Math"/>
                      </a:rPr>
                      <m:t>𝟕𝟔</m:t>
                    </m:r>
                    <m:r>
                      <a:rPr lang="en-US" sz="3000" b="1" i="1">
                        <a:latin typeface="Cambria Math"/>
                      </a:rPr>
                      <m:t>,</m:t>
                    </m:r>
                    <m:r>
                      <a:rPr lang="en-US" sz="3000" b="1" i="1">
                        <a:latin typeface="Cambria Math"/>
                      </a:rPr>
                      <m:t>𝟕𝟖𝟏</m:t>
                    </m:r>
                  </m:oMath>
                </a14:m>
                <a:endParaRPr lang="ru-RU" sz="3000" b="1" dirty="0"/>
              </a:p>
            </p:txBody>
          </p:sp>
        </mc:Choice>
        <mc:Fallback>
          <p:sp>
            <p:nvSpPr>
              <p:cNvPr id="4" name="TextBox 3"/>
              <p:cNvSpPr txBox="1">
                <a:spLocks noRot="1" noChangeAspect="1" noMove="1" noResize="1" noEditPoints="1" noAdjustHandles="1" noChangeArrowheads="1" noChangeShapeType="1" noTextEdit="1"/>
              </p:cNvSpPr>
              <p:nvPr/>
            </p:nvSpPr>
            <p:spPr>
              <a:xfrm>
                <a:off x="251520" y="3068960"/>
                <a:ext cx="8640960" cy="1423147"/>
              </a:xfrm>
              <a:prstGeom prst="rect">
                <a:avLst/>
              </a:prstGeom>
              <a:blipFill rotWithShape="1">
                <a:blip r:embed="rId2"/>
                <a:stretch>
                  <a:fillRect b="-15812"/>
                </a:stretch>
              </a:blipFill>
            </p:spPr>
            <p:txBody>
              <a:bodyPr/>
              <a:lstStyle/>
              <a:p>
                <a:r>
                  <a:rPr lang="uk-UA">
                    <a:noFill/>
                  </a:rPr>
                  <a:t> </a:t>
                </a:r>
              </a:p>
            </p:txBody>
          </p:sp>
        </mc:Fallback>
      </mc:AlternateContent>
    </p:spTree>
    <p:extLst>
      <p:ext uri="{BB962C8B-B14F-4D97-AF65-F5344CB8AC3E}">
        <p14:creationId xmlns:p14="http://schemas.microsoft.com/office/powerpoint/2010/main" val="2728114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88640"/>
            <a:ext cx="7920880" cy="369332"/>
          </a:xfrm>
          <a:prstGeom prst="rect">
            <a:avLst/>
          </a:prstGeom>
          <a:noFill/>
        </p:spPr>
        <p:txBody>
          <a:bodyPr wrap="square" rtlCol="0">
            <a:spAutoFit/>
          </a:bodyPr>
          <a:lstStyle/>
          <a:p>
            <a:pPr algn="ctr"/>
            <a:r>
              <a:rPr lang="uk-UA" dirty="0" smtClean="0"/>
              <a:t>Прогнозування рівня води при 43%, 45%, та 48% забезпеченості</a:t>
            </a:r>
            <a:endParaRPr lang="ru-RU" dirty="0"/>
          </a:p>
        </p:txBody>
      </p:sp>
      <mc:AlternateContent xmlns:mc="http://schemas.openxmlformats.org/markup-compatibility/2006" xmlns:a14="http://schemas.microsoft.com/office/drawing/2010/main">
        <mc:Choice Requires="a14">
          <p:sp>
            <p:nvSpPr>
              <p:cNvPr id="3" name="TextBox 2"/>
              <p:cNvSpPr txBox="1"/>
              <p:nvPr/>
            </p:nvSpPr>
            <p:spPr>
              <a:xfrm>
                <a:off x="323528" y="908720"/>
                <a:ext cx="8640960" cy="57054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a:rPr>
                        <m:t>𝒇</m:t>
                      </m:r>
                      <m:d>
                        <m:dPr>
                          <m:ctrlPr>
                            <a:rPr lang="en-US" b="1" i="1" smtClean="0">
                              <a:latin typeface="Cambria Math"/>
                            </a:rPr>
                          </m:ctrlPr>
                        </m:dPr>
                        <m:e>
                          <m:r>
                            <a:rPr lang="uk-UA" b="1" i="1" smtClean="0">
                              <a:latin typeface="Cambria Math" panose="02040503050406030204" pitchFamily="18" charset="0"/>
                            </a:rPr>
                            <m:t>𝟒𝟖</m:t>
                          </m:r>
                        </m:e>
                      </m:d>
                      <m:r>
                        <a:rPr lang="en-US" b="1" i="1" smtClean="0">
                          <a:latin typeface="Cambria Math"/>
                        </a:rPr>
                        <m:t>=</m:t>
                      </m:r>
                      <m:r>
                        <a:rPr lang="en-US" b="1" i="1" smtClean="0">
                          <a:latin typeface="Cambria Math"/>
                        </a:rPr>
                        <m:t>𝟎</m:t>
                      </m:r>
                      <m:r>
                        <a:rPr lang="en-US" b="1" i="1" smtClean="0">
                          <a:latin typeface="Cambria Math"/>
                        </a:rPr>
                        <m:t>,</m:t>
                      </m:r>
                      <m:r>
                        <a:rPr lang="en-US" b="1" i="1" smtClean="0">
                          <a:latin typeface="Cambria Math"/>
                        </a:rPr>
                        <m:t>𝟎𝟎𝟎𝟎𝟎𝟎𝟎𝟎𝟎𝟎𝟏</m:t>
                      </m:r>
                      <m:r>
                        <a:rPr lang="en-US" b="1" i="1" smtClean="0">
                          <a:latin typeface="Cambria Math"/>
                          <a:ea typeface="Cambria Math" panose="02040503050406030204" pitchFamily="18" charset="0"/>
                        </a:rPr>
                        <m:t>∙</m:t>
                      </m:r>
                      <m:sSup>
                        <m:sSupPr>
                          <m:ctrlPr>
                            <a:rPr lang="en-US" b="1" i="1" smtClean="0">
                              <a:latin typeface="Cambria Math"/>
                            </a:rPr>
                          </m:ctrlPr>
                        </m:sSupPr>
                        <m:e>
                          <m:r>
                            <a:rPr lang="uk-UA" b="1" i="1">
                              <a:latin typeface="Cambria Math" panose="02040503050406030204" pitchFamily="18" charset="0"/>
                            </a:rPr>
                            <m:t>𝟒𝟖</m:t>
                          </m:r>
                        </m:e>
                        <m:sup>
                          <m:r>
                            <a:rPr lang="en-US" b="1" i="1" smtClean="0">
                              <a:latin typeface="Cambria Math"/>
                            </a:rPr>
                            <m:t>𝟔</m:t>
                          </m:r>
                        </m:sup>
                      </m:sSup>
                      <m:r>
                        <a:rPr lang="en-US" b="1" i="1">
                          <a:latin typeface="Cambria Math"/>
                        </a:rPr>
                        <m:t>−</m:t>
                      </m:r>
                      <m:r>
                        <a:rPr lang="en-US" b="1" i="1">
                          <a:latin typeface="Cambria Math"/>
                        </a:rPr>
                        <m:t>𝟎</m:t>
                      </m:r>
                      <m:r>
                        <a:rPr lang="en-US" b="1" i="1">
                          <a:latin typeface="Cambria Math"/>
                        </a:rPr>
                        <m:t>,</m:t>
                      </m:r>
                      <m:r>
                        <a:rPr lang="en-US" b="1" i="1">
                          <a:latin typeface="Cambria Math"/>
                        </a:rPr>
                        <m:t>𝟎𝟎𝟎𝟎𝟎𝟎𝟎𝟏</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𝟒𝟖</m:t>
                          </m:r>
                        </m:e>
                        <m:sup>
                          <m:r>
                            <a:rPr lang="en-US" b="1" i="1" smtClean="0">
                              <a:latin typeface="Cambria Math"/>
                            </a:rPr>
                            <m:t>𝟓</m:t>
                          </m:r>
                        </m:sup>
                      </m:sSup>
                      <m:r>
                        <a:rPr lang="en-US" b="1" i="1">
                          <a:latin typeface="Cambria Math"/>
                        </a:rPr>
                        <m:t>+</m:t>
                      </m:r>
                      <m:r>
                        <a:rPr lang="en-US" b="1" i="1">
                          <a:latin typeface="Cambria Math"/>
                        </a:rPr>
                        <m:t>𝟎</m:t>
                      </m:r>
                      <m:r>
                        <a:rPr lang="en-US" b="1" i="1">
                          <a:latin typeface="Cambria Math"/>
                        </a:rPr>
                        <m:t>,</m:t>
                      </m:r>
                      <m:r>
                        <a:rPr lang="en-US" b="1" i="1">
                          <a:latin typeface="Cambria Math"/>
                        </a:rPr>
                        <m:t>𝟎𝟎𝟎𝟎𝟎𝟒</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𝟒𝟖</m:t>
                          </m:r>
                        </m:e>
                        <m:sup>
                          <m:r>
                            <a:rPr lang="en-US" b="1" i="1" smtClean="0">
                              <a:latin typeface="Cambria Math"/>
                            </a:rPr>
                            <m:t>𝟒</m:t>
                          </m:r>
                        </m:sup>
                      </m:sSup>
                      <m:r>
                        <a:rPr lang="en-US" b="1" i="1">
                          <a:latin typeface="Cambria Math"/>
                        </a:rPr>
                        <m:t>−</m:t>
                      </m:r>
                      <m:r>
                        <a:rPr lang="en-US" b="1" i="1">
                          <a:latin typeface="Cambria Math"/>
                        </a:rPr>
                        <m:t>𝟎</m:t>
                      </m:r>
                      <m:r>
                        <a:rPr lang="en-US" b="1" i="1">
                          <a:latin typeface="Cambria Math"/>
                        </a:rPr>
                        <m:t>,</m:t>
                      </m:r>
                      <m:r>
                        <a:rPr lang="en-US" b="1" i="1">
                          <a:latin typeface="Cambria Math"/>
                        </a:rPr>
                        <m:t>𝟎𝟎𝟎𝟓</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𝟒𝟖</m:t>
                          </m:r>
                        </m:e>
                        <m:sup>
                          <m:r>
                            <a:rPr lang="en-US" b="1" i="1" smtClean="0">
                              <a:latin typeface="Cambria Math"/>
                            </a:rPr>
                            <m:t>𝟑</m:t>
                          </m:r>
                        </m:sup>
                      </m:sSup>
                      <m:r>
                        <a:rPr lang="en-US" b="1" i="1">
                          <a:latin typeface="Cambria Math"/>
                        </a:rPr>
                        <m:t>+</m:t>
                      </m:r>
                    </m:oMath>
                  </m:oMathPara>
                </a14:m>
                <a:endParaRPr lang="en-US" b="1" i="1" dirty="0" smtClean="0"/>
              </a:p>
              <a:p>
                <a:pPr algn="ctr"/>
                <a:r>
                  <a:rPr lang="en-US" b="1" dirty="0" smtClean="0"/>
                  <a:t>+</a:t>
                </a:r>
                <a14:m>
                  <m:oMath xmlns:m="http://schemas.openxmlformats.org/officeDocument/2006/math">
                    <m:r>
                      <a:rPr lang="en-US" b="1" i="1">
                        <a:latin typeface="Cambria Math"/>
                      </a:rPr>
                      <m:t>𝟎</m:t>
                    </m:r>
                    <m:r>
                      <a:rPr lang="en-US" b="1" i="1">
                        <a:latin typeface="Cambria Math"/>
                      </a:rPr>
                      <m:t>,</m:t>
                    </m:r>
                    <m:r>
                      <a:rPr lang="en-US" b="1" i="1">
                        <a:latin typeface="Cambria Math"/>
                      </a:rPr>
                      <m:t>𝟎𝟐𝟕𝟗</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𝟒𝟖</m:t>
                        </m:r>
                      </m:e>
                      <m:sup>
                        <m:r>
                          <a:rPr lang="en-US" b="1" i="1" smtClean="0">
                            <a:latin typeface="Cambria Math"/>
                          </a:rPr>
                          <m:t>𝟐</m:t>
                        </m:r>
                      </m:sup>
                    </m:sSup>
                    <m:r>
                      <a:rPr lang="en-US" b="1" i="1">
                        <a:latin typeface="Cambria Math"/>
                      </a:rPr>
                      <m:t>+</m:t>
                    </m:r>
                    <m:r>
                      <a:rPr lang="en-US" b="1" i="1">
                        <a:latin typeface="Cambria Math"/>
                      </a:rPr>
                      <m:t>𝟎</m:t>
                    </m:r>
                    <m:r>
                      <a:rPr lang="en-US" b="1" i="1">
                        <a:latin typeface="Cambria Math"/>
                      </a:rPr>
                      <m:t>,</m:t>
                    </m:r>
                    <m:r>
                      <a:rPr lang="en-US" b="1" i="1">
                        <a:latin typeface="Cambria Math"/>
                      </a:rPr>
                      <m:t>𝟏𝟎𝟎𝟒</m:t>
                    </m:r>
                    <m:r>
                      <a:rPr lang="en-US" b="1" i="1" smtClean="0">
                        <a:latin typeface="Cambria Math"/>
                        <a:ea typeface="Cambria Math" panose="02040503050406030204" pitchFamily="18" charset="0"/>
                      </a:rPr>
                      <m:t>∙</m:t>
                    </m:r>
                    <m:r>
                      <a:rPr lang="uk-UA" b="1" i="1" smtClean="0">
                        <a:latin typeface="Cambria Math" panose="02040503050406030204" pitchFamily="18" charset="0"/>
                        <a:ea typeface="Cambria Math" panose="02040503050406030204" pitchFamily="18" charset="0"/>
                      </a:rPr>
                      <m:t>𝟒𝟖</m:t>
                    </m:r>
                    <m:r>
                      <a:rPr lang="en-US" b="1" i="1">
                        <a:latin typeface="Cambria Math"/>
                      </a:rPr>
                      <m:t>+</m:t>
                    </m:r>
                    <m:r>
                      <a:rPr lang="en-US" b="1" i="1">
                        <a:latin typeface="Cambria Math"/>
                      </a:rPr>
                      <m:t>𝟕𝟔</m:t>
                    </m:r>
                    <m:r>
                      <a:rPr lang="en-US" b="1" i="1">
                        <a:latin typeface="Cambria Math"/>
                      </a:rPr>
                      <m:t>,</m:t>
                    </m:r>
                    <m:r>
                      <a:rPr lang="en-US" b="1" i="1">
                        <a:latin typeface="Cambria Math"/>
                      </a:rPr>
                      <m:t>𝟕𝟖𝟏</m:t>
                    </m:r>
                  </m:oMath>
                </a14:m>
                <a:r>
                  <a:rPr lang="ru-RU" b="1" dirty="0" smtClean="0"/>
                  <a:t>=109</a:t>
                </a:r>
                <a:endParaRPr lang="ru-RU" b="1" dirty="0"/>
              </a:p>
            </p:txBody>
          </p:sp>
        </mc:Choice>
        <mc:Fallback xmlns="">
          <p:sp>
            <p:nvSpPr>
              <p:cNvPr id="3" name="TextBox 2"/>
              <p:cNvSpPr txBox="1">
                <a:spLocks noRot="1" noChangeAspect="1" noMove="1" noResize="1" noEditPoints="1" noAdjustHandles="1" noChangeArrowheads="1" noChangeShapeType="1" noTextEdit="1"/>
              </p:cNvSpPr>
              <p:nvPr/>
            </p:nvSpPr>
            <p:spPr>
              <a:xfrm>
                <a:off x="323528" y="908720"/>
                <a:ext cx="8640960" cy="570541"/>
              </a:xfrm>
              <a:prstGeom prst="rect">
                <a:avLst/>
              </a:prstGeom>
              <a:blipFill rotWithShape="0">
                <a:blip r:embed="rId2"/>
                <a:stretch>
                  <a:fillRect l="-776" t="-1064" r="-353" b="-23404"/>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323528" y="1830009"/>
                <a:ext cx="8640960" cy="57054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a:rPr>
                        <m:t>𝒇</m:t>
                      </m:r>
                      <m:d>
                        <m:dPr>
                          <m:ctrlPr>
                            <a:rPr lang="en-US" b="1" i="1" smtClean="0">
                              <a:latin typeface="Cambria Math"/>
                            </a:rPr>
                          </m:ctrlPr>
                        </m:dPr>
                        <m:e>
                          <m:r>
                            <a:rPr lang="uk-UA" b="1" i="1" smtClean="0">
                              <a:latin typeface="Cambria Math" panose="02040503050406030204" pitchFamily="18" charset="0"/>
                            </a:rPr>
                            <m:t>𝟒𝟓</m:t>
                          </m:r>
                        </m:e>
                      </m:d>
                      <m:r>
                        <a:rPr lang="en-US" b="1" i="1" smtClean="0">
                          <a:latin typeface="Cambria Math"/>
                        </a:rPr>
                        <m:t>=</m:t>
                      </m:r>
                      <m:r>
                        <a:rPr lang="en-US" b="1" i="1" smtClean="0">
                          <a:latin typeface="Cambria Math"/>
                        </a:rPr>
                        <m:t>𝟎</m:t>
                      </m:r>
                      <m:r>
                        <a:rPr lang="en-US" b="1" i="1" smtClean="0">
                          <a:latin typeface="Cambria Math"/>
                        </a:rPr>
                        <m:t>,</m:t>
                      </m:r>
                      <m:r>
                        <a:rPr lang="en-US" b="1" i="1" smtClean="0">
                          <a:latin typeface="Cambria Math"/>
                        </a:rPr>
                        <m:t>𝟎𝟎𝟎𝟎𝟎𝟎𝟎𝟎𝟎𝟎𝟏</m:t>
                      </m:r>
                      <m:r>
                        <a:rPr lang="en-US" b="1" i="1" smtClean="0">
                          <a:latin typeface="Cambria Math"/>
                          <a:ea typeface="Cambria Math" panose="02040503050406030204" pitchFamily="18" charset="0"/>
                        </a:rPr>
                        <m:t>∙</m:t>
                      </m:r>
                      <m:sSup>
                        <m:sSupPr>
                          <m:ctrlPr>
                            <a:rPr lang="en-US" b="1" i="1" smtClean="0">
                              <a:latin typeface="Cambria Math"/>
                            </a:rPr>
                          </m:ctrlPr>
                        </m:sSupPr>
                        <m:e>
                          <m:r>
                            <a:rPr lang="uk-UA" b="1" i="1">
                              <a:latin typeface="Cambria Math" panose="02040503050406030204" pitchFamily="18" charset="0"/>
                            </a:rPr>
                            <m:t>𝟒𝟓</m:t>
                          </m:r>
                        </m:e>
                        <m:sup>
                          <m:r>
                            <a:rPr lang="en-US" b="1" i="1" smtClean="0">
                              <a:latin typeface="Cambria Math"/>
                            </a:rPr>
                            <m:t>𝟔</m:t>
                          </m:r>
                        </m:sup>
                      </m:sSup>
                      <m:r>
                        <a:rPr lang="en-US" b="1" i="1">
                          <a:latin typeface="Cambria Math"/>
                        </a:rPr>
                        <m:t>−</m:t>
                      </m:r>
                      <m:r>
                        <a:rPr lang="en-US" b="1" i="1">
                          <a:latin typeface="Cambria Math"/>
                        </a:rPr>
                        <m:t>𝟎</m:t>
                      </m:r>
                      <m:r>
                        <a:rPr lang="en-US" b="1" i="1">
                          <a:latin typeface="Cambria Math"/>
                        </a:rPr>
                        <m:t>,</m:t>
                      </m:r>
                      <m:r>
                        <a:rPr lang="en-US" b="1" i="1">
                          <a:latin typeface="Cambria Math"/>
                        </a:rPr>
                        <m:t>𝟎𝟎𝟎𝟎𝟎𝟎𝟎𝟏</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𝟒𝟓</m:t>
                          </m:r>
                        </m:e>
                        <m:sup>
                          <m:r>
                            <a:rPr lang="en-US" b="1" i="1" smtClean="0">
                              <a:latin typeface="Cambria Math"/>
                            </a:rPr>
                            <m:t>𝟓</m:t>
                          </m:r>
                        </m:sup>
                      </m:sSup>
                      <m:r>
                        <a:rPr lang="en-US" b="1" i="1">
                          <a:latin typeface="Cambria Math"/>
                        </a:rPr>
                        <m:t>+</m:t>
                      </m:r>
                      <m:r>
                        <a:rPr lang="en-US" b="1" i="1">
                          <a:latin typeface="Cambria Math"/>
                        </a:rPr>
                        <m:t>𝟎</m:t>
                      </m:r>
                      <m:r>
                        <a:rPr lang="en-US" b="1" i="1">
                          <a:latin typeface="Cambria Math"/>
                        </a:rPr>
                        <m:t>,</m:t>
                      </m:r>
                      <m:r>
                        <a:rPr lang="en-US" b="1" i="1">
                          <a:latin typeface="Cambria Math"/>
                        </a:rPr>
                        <m:t>𝟎𝟎𝟎𝟎𝟎𝟒</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𝟒𝟓</m:t>
                          </m:r>
                        </m:e>
                        <m:sup>
                          <m:r>
                            <a:rPr lang="en-US" b="1" i="1" smtClean="0">
                              <a:latin typeface="Cambria Math"/>
                            </a:rPr>
                            <m:t>𝟒</m:t>
                          </m:r>
                        </m:sup>
                      </m:sSup>
                      <m:r>
                        <a:rPr lang="en-US" b="1" i="1">
                          <a:latin typeface="Cambria Math"/>
                        </a:rPr>
                        <m:t>−</m:t>
                      </m:r>
                      <m:r>
                        <a:rPr lang="en-US" b="1" i="1">
                          <a:latin typeface="Cambria Math"/>
                        </a:rPr>
                        <m:t>𝟎</m:t>
                      </m:r>
                      <m:r>
                        <a:rPr lang="en-US" b="1" i="1">
                          <a:latin typeface="Cambria Math"/>
                        </a:rPr>
                        <m:t>,</m:t>
                      </m:r>
                      <m:r>
                        <a:rPr lang="en-US" b="1" i="1">
                          <a:latin typeface="Cambria Math"/>
                        </a:rPr>
                        <m:t>𝟎𝟎𝟎𝟓</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𝟒𝟓</m:t>
                          </m:r>
                        </m:e>
                        <m:sup>
                          <m:r>
                            <a:rPr lang="en-US" b="1" i="1" smtClean="0">
                              <a:latin typeface="Cambria Math"/>
                            </a:rPr>
                            <m:t>𝟑</m:t>
                          </m:r>
                        </m:sup>
                      </m:sSup>
                      <m:r>
                        <a:rPr lang="en-US" b="1" i="1">
                          <a:latin typeface="Cambria Math"/>
                        </a:rPr>
                        <m:t>+</m:t>
                      </m:r>
                    </m:oMath>
                  </m:oMathPara>
                </a14:m>
                <a:endParaRPr lang="en-US" b="1" i="1" dirty="0" smtClean="0"/>
              </a:p>
              <a:p>
                <a:pPr algn="ctr"/>
                <a:r>
                  <a:rPr lang="en-US" b="1" dirty="0" smtClean="0"/>
                  <a:t>+</a:t>
                </a:r>
                <a14:m>
                  <m:oMath xmlns:m="http://schemas.openxmlformats.org/officeDocument/2006/math">
                    <m:r>
                      <a:rPr lang="en-US" b="1" i="1">
                        <a:latin typeface="Cambria Math"/>
                      </a:rPr>
                      <m:t>𝟎</m:t>
                    </m:r>
                    <m:r>
                      <a:rPr lang="en-US" b="1" i="1">
                        <a:latin typeface="Cambria Math"/>
                      </a:rPr>
                      <m:t>,</m:t>
                    </m:r>
                    <m:r>
                      <a:rPr lang="en-US" b="1" i="1">
                        <a:latin typeface="Cambria Math"/>
                      </a:rPr>
                      <m:t>𝟎𝟐𝟕𝟗</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𝟒𝟓</m:t>
                        </m:r>
                      </m:e>
                      <m:sup>
                        <m:r>
                          <a:rPr lang="en-US" b="1" i="1" smtClean="0">
                            <a:latin typeface="Cambria Math"/>
                          </a:rPr>
                          <m:t>𝟐</m:t>
                        </m:r>
                      </m:sup>
                    </m:sSup>
                    <m:r>
                      <a:rPr lang="en-US" b="1" i="1">
                        <a:latin typeface="Cambria Math"/>
                      </a:rPr>
                      <m:t>+</m:t>
                    </m:r>
                    <m:r>
                      <a:rPr lang="en-US" b="1" i="1">
                        <a:latin typeface="Cambria Math"/>
                      </a:rPr>
                      <m:t>𝟎</m:t>
                    </m:r>
                    <m:r>
                      <a:rPr lang="en-US" b="1" i="1">
                        <a:latin typeface="Cambria Math"/>
                      </a:rPr>
                      <m:t>,</m:t>
                    </m:r>
                    <m:r>
                      <a:rPr lang="en-US" b="1" i="1">
                        <a:latin typeface="Cambria Math"/>
                      </a:rPr>
                      <m:t>𝟏𝟎𝟎𝟒</m:t>
                    </m:r>
                    <m:r>
                      <a:rPr lang="en-US" b="1" i="1" smtClean="0">
                        <a:latin typeface="Cambria Math"/>
                        <a:ea typeface="Cambria Math" panose="02040503050406030204" pitchFamily="18" charset="0"/>
                      </a:rPr>
                      <m:t>∙</m:t>
                    </m:r>
                    <m:r>
                      <a:rPr lang="uk-UA" b="1" i="1">
                        <a:latin typeface="Cambria Math" panose="02040503050406030204" pitchFamily="18" charset="0"/>
                      </a:rPr>
                      <m:t>𝟒𝟓</m:t>
                    </m:r>
                    <m:r>
                      <a:rPr lang="en-US" b="1" i="1">
                        <a:latin typeface="Cambria Math"/>
                      </a:rPr>
                      <m:t>+</m:t>
                    </m:r>
                    <m:r>
                      <a:rPr lang="en-US" b="1" i="1">
                        <a:latin typeface="Cambria Math"/>
                      </a:rPr>
                      <m:t>𝟕𝟔</m:t>
                    </m:r>
                    <m:r>
                      <a:rPr lang="en-US" b="1" i="1">
                        <a:latin typeface="Cambria Math"/>
                      </a:rPr>
                      <m:t>,</m:t>
                    </m:r>
                    <m:r>
                      <a:rPr lang="en-US" b="1" i="1">
                        <a:latin typeface="Cambria Math"/>
                      </a:rPr>
                      <m:t>𝟕𝟖𝟏</m:t>
                    </m:r>
                  </m:oMath>
                </a14:m>
                <a:r>
                  <a:rPr lang="ru-RU" b="1" dirty="0" smtClean="0"/>
                  <a:t>=107</a:t>
                </a:r>
                <a:endParaRPr lang="ru-RU" b="1" dirty="0"/>
              </a:p>
            </p:txBody>
          </p:sp>
        </mc:Choice>
        <mc:Fallback xmlns="">
          <p:sp>
            <p:nvSpPr>
              <p:cNvPr id="4" name="TextBox 3"/>
              <p:cNvSpPr txBox="1">
                <a:spLocks noRot="1" noChangeAspect="1" noMove="1" noResize="1" noEditPoints="1" noAdjustHandles="1" noChangeArrowheads="1" noChangeShapeType="1" noTextEdit="1"/>
              </p:cNvSpPr>
              <p:nvPr/>
            </p:nvSpPr>
            <p:spPr>
              <a:xfrm>
                <a:off x="323528" y="1830009"/>
                <a:ext cx="8640960" cy="570541"/>
              </a:xfrm>
              <a:prstGeom prst="rect">
                <a:avLst/>
              </a:prstGeom>
              <a:blipFill rotWithShape="0">
                <a:blip r:embed="rId3"/>
                <a:stretch>
                  <a:fillRect l="-776" t="-1064" r="-353" b="-23404"/>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323528" y="2714443"/>
                <a:ext cx="8640960" cy="57054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a:rPr>
                        <m:t>𝒇</m:t>
                      </m:r>
                      <m:d>
                        <m:dPr>
                          <m:ctrlPr>
                            <a:rPr lang="en-US" b="1" i="1" smtClean="0">
                              <a:latin typeface="Cambria Math"/>
                            </a:rPr>
                          </m:ctrlPr>
                        </m:dPr>
                        <m:e>
                          <m:r>
                            <a:rPr lang="uk-UA" b="1" i="1" smtClean="0">
                              <a:latin typeface="Cambria Math" panose="02040503050406030204" pitchFamily="18" charset="0"/>
                            </a:rPr>
                            <m:t>𝟒𝟑</m:t>
                          </m:r>
                        </m:e>
                      </m:d>
                      <m:r>
                        <a:rPr lang="en-US" b="1" i="1" smtClean="0">
                          <a:latin typeface="Cambria Math"/>
                        </a:rPr>
                        <m:t>=</m:t>
                      </m:r>
                      <m:r>
                        <a:rPr lang="en-US" b="1" i="1" smtClean="0">
                          <a:latin typeface="Cambria Math"/>
                        </a:rPr>
                        <m:t>𝟎</m:t>
                      </m:r>
                      <m:r>
                        <a:rPr lang="en-US" b="1" i="1" smtClean="0">
                          <a:latin typeface="Cambria Math"/>
                        </a:rPr>
                        <m:t>,</m:t>
                      </m:r>
                      <m:r>
                        <a:rPr lang="en-US" b="1" i="1" smtClean="0">
                          <a:latin typeface="Cambria Math"/>
                        </a:rPr>
                        <m:t>𝟎𝟎𝟎𝟎𝟎𝟎𝟎𝟎𝟎𝟎𝟏</m:t>
                      </m:r>
                      <m:r>
                        <a:rPr lang="en-US" b="1" i="1" smtClean="0">
                          <a:latin typeface="Cambria Math"/>
                          <a:ea typeface="Cambria Math" panose="02040503050406030204" pitchFamily="18" charset="0"/>
                        </a:rPr>
                        <m:t>∙</m:t>
                      </m:r>
                      <m:sSup>
                        <m:sSupPr>
                          <m:ctrlPr>
                            <a:rPr lang="en-US" b="1" i="1" smtClean="0">
                              <a:latin typeface="Cambria Math"/>
                            </a:rPr>
                          </m:ctrlPr>
                        </m:sSupPr>
                        <m:e>
                          <m:r>
                            <a:rPr lang="uk-UA" b="1" i="1">
                              <a:latin typeface="Cambria Math" panose="02040503050406030204" pitchFamily="18" charset="0"/>
                            </a:rPr>
                            <m:t>𝟒𝟑</m:t>
                          </m:r>
                        </m:e>
                        <m:sup>
                          <m:r>
                            <a:rPr lang="en-US" b="1" i="1" smtClean="0">
                              <a:latin typeface="Cambria Math"/>
                            </a:rPr>
                            <m:t>𝟔</m:t>
                          </m:r>
                        </m:sup>
                      </m:sSup>
                      <m:r>
                        <a:rPr lang="en-US" b="1" i="1">
                          <a:latin typeface="Cambria Math"/>
                        </a:rPr>
                        <m:t>−</m:t>
                      </m:r>
                      <m:r>
                        <a:rPr lang="en-US" b="1" i="1">
                          <a:latin typeface="Cambria Math"/>
                        </a:rPr>
                        <m:t>𝟎</m:t>
                      </m:r>
                      <m:r>
                        <a:rPr lang="en-US" b="1" i="1">
                          <a:latin typeface="Cambria Math"/>
                        </a:rPr>
                        <m:t>,</m:t>
                      </m:r>
                      <m:r>
                        <a:rPr lang="en-US" b="1" i="1">
                          <a:latin typeface="Cambria Math"/>
                        </a:rPr>
                        <m:t>𝟎𝟎𝟎𝟎𝟎𝟎𝟎𝟏</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𝟒𝟑</m:t>
                          </m:r>
                        </m:e>
                        <m:sup>
                          <m:r>
                            <a:rPr lang="en-US" b="1" i="1" smtClean="0">
                              <a:latin typeface="Cambria Math"/>
                            </a:rPr>
                            <m:t>𝟓</m:t>
                          </m:r>
                        </m:sup>
                      </m:sSup>
                      <m:r>
                        <a:rPr lang="en-US" b="1" i="1">
                          <a:latin typeface="Cambria Math"/>
                        </a:rPr>
                        <m:t>+</m:t>
                      </m:r>
                      <m:r>
                        <a:rPr lang="en-US" b="1" i="1">
                          <a:latin typeface="Cambria Math"/>
                        </a:rPr>
                        <m:t>𝟎</m:t>
                      </m:r>
                      <m:r>
                        <a:rPr lang="en-US" b="1" i="1">
                          <a:latin typeface="Cambria Math"/>
                        </a:rPr>
                        <m:t>,</m:t>
                      </m:r>
                      <m:r>
                        <a:rPr lang="en-US" b="1" i="1">
                          <a:latin typeface="Cambria Math"/>
                        </a:rPr>
                        <m:t>𝟎𝟎𝟎𝟎𝟎𝟒</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𝟒𝟑</m:t>
                          </m:r>
                        </m:e>
                        <m:sup>
                          <m:r>
                            <a:rPr lang="en-US" b="1" i="1" smtClean="0">
                              <a:latin typeface="Cambria Math"/>
                            </a:rPr>
                            <m:t>𝟒</m:t>
                          </m:r>
                        </m:sup>
                      </m:sSup>
                      <m:r>
                        <a:rPr lang="en-US" b="1" i="1">
                          <a:latin typeface="Cambria Math"/>
                        </a:rPr>
                        <m:t>−</m:t>
                      </m:r>
                      <m:r>
                        <a:rPr lang="en-US" b="1" i="1">
                          <a:latin typeface="Cambria Math"/>
                        </a:rPr>
                        <m:t>𝟎</m:t>
                      </m:r>
                      <m:r>
                        <a:rPr lang="en-US" b="1" i="1">
                          <a:latin typeface="Cambria Math"/>
                        </a:rPr>
                        <m:t>,</m:t>
                      </m:r>
                      <m:r>
                        <a:rPr lang="en-US" b="1" i="1">
                          <a:latin typeface="Cambria Math"/>
                        </a:rPr>
                        <m:t>𝟎𝟎𝟎𝟓</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𝟒𝟑</m:t>
                          </m:r>
                        </m:e>
                        <m:sup>
                          <m:r>
                            <a:rPr lang="en-US" b="1" i="1" smtClean="0">
                              <a:latin typeface="Cambria Math"/>
                            </a:rPr>
                            <m:t>𝟑</m:t>
                          </m:r>
                        </m:sup>
                      </m:sSup>
                      <m:r>
                        <a:rPr lang="en-US" b="1" i="1">
                          <a:latin typeface="Cambria Math"/>
                        </a:rPr>
                        <m:t>+</m:t>
                      </m:r>
                    </m:oMath>
                  </m:oMathPara>
                </a14:m>
                <a:endParaRPr lang="en-US" b="1" i="1" dirty="0" smtClean="0"/>
              </a:p>
              <a:p>
                <a:pPr algn="ctr"/>
                <a:r>
                  <a:rPr lang="en-US" b="1" dirty="0" smtClean="0"/>
                  <a:t>+</a:t>
                </a:r>
                <a14:m>
                  <m:oMath xmlns:m="http://schemas.openxmlformats.org/officeDocument/2006/math">
                    <m:r>
                      <a:rPr lang="en-US" b="1" i="1">
                        <a:latin typeface="Cambria Math"/>
                      </a:rPr>
                      <m:t>𝟎</m:t>
                    </m:r>
                    <m:r>
                      <a:rPr lang="en-US" b="1" i="1">
                        <a:latin typeface="Cambria Math"/>
                      </a:rPr>
                      <m:t>,</m:t>
                    </m:r>
                    <m:r>
                      <a:rPr lang="en-US" b="1" i="1">
                        <a:latin typeface="Cambria Math"/>
                      </a:rPr>
                      <m:t>𝟎𝟐𝟕𝟗</m:t>
                    </m:r>
                    <m:r>
                      <a:rPr lang="en-US" b="1" i="1">
                        <a:latin typeface="Cambria Math"/>
                        <a:ea typeface="Cambria Math" panose="02040503050406030204" pitchFamily="18" charset="0"/>
                      </a:rPr>
                      <m:t>∙</m:t>
                    </m:r>
                    <m:sSup>
                      <m:sSupPr>
                        <m:ctrlPr>
                          <a:rPr lang="en-US" b="1" i="1">
                            <a:latin typeface="Cambria Math"/>
                          </a:rPr>
                        </m:ctrlPr>
                      </m:sSupPr>
                      <m:e>
                        <m:r>
                          <a:rPr lang="uk-UA" b="1" i="1">
                            <a:latin typeface="Cambria Math" panose="02040503050406030204" pitchFamily="18" charset="0"/>
                          </a:rPr>
                          <m:t>𝟒𝟑</m:t>
                        </m:r>
                      </m:e>
                      <m:sup>
                        <m:r>
                          <a:rPr lang="en-US" b="1" i="1" smtClean="0">
                            <a:latin typeface="Cambria Math"/>
                          </a:rPr>
                          <m:t>𝟐</m:t>
                        </m:r>
                      </m:sup>
                    </m:sSup>
                    <m:r>
                      <a:rPr lang="en-US" b="1" i="1">
                        <a:latin typeface="Cambria Math"/>
                      </a:rPr>
                      <m:t>+</m:t>
                    </m:r>
                    <m:r>
                      <a:rPr lang="en-US" b="1" i="1">
                        <a:latin typeface="Cambria Math"/>
                      </a:rPr>
                      <m:t>𝟎</m:t>
                    </m:r>
                    <m:r>
                      <a:rPr lang="en-US" b="1" i="1">
                        <a:latin typeface="Cambria Math"/>
                      </a:rPr>
                      <m:t>,</m:t>
                    </m:r>
                    <m:r>
                      <a:rPr lang="en-US" b="1" i="1">
                        <a:latin typeface="Cambria Math"/>
                      </a:rPr>
                      <m:t>𝟏𝟎𝟎𝟒</m:t>
                    </m:r>
                    <m:r>
                      <a:rPr lang="en-US" b="1" i="1" smtClean="0">
                        <a:latin typeface="Cambria Math"/>
                        <a:ea typeface="Cambria Math" panose="02040503050406030204" pitchFamily="18" charset="0"/>
                      </a:rPr>
                      <m:t>∙</m:t>
                    </m:r>
                    <m:r>
                      <a:rPr lang="uk-UA" b="1" i="1">
                        <a:latin typeface="Cambria Math" panose="02040503050406030204" pitchFamily="18" charset="0"/>
                      </a:rPr>
                      <m:t>𝟒𝟑</m:t>
                    </m:r>
                    <m:r>
                      <a:rPr lang="en-US" b="1" i="1">
                        <a:latin typeface="Cambria Math"/>
                      </a:rPr>
                      <m:t>+</m:t>
                    </m:r>
                    <m:r>
                      <a:rPr lang="en-US" b="1" i="1">
                        <a:latin typeface="Cambria Math"/>
                      </a:rPr>
                      <m:t>𝟕𝟔</m:t>
                    </m:r>
                    <m:r>
                      <a:rPr lang="en-US" b="1" i="1">
                        <a:latin typeface="Cambria Math"/>
                      </a:rPr>
                      <m:t>,</m:t>
                    </m:r>
                    <m:r>
                      <a:rPr lang="en-US" b="1" i="1">
                        <a:latin typeface="Cambria Math"/>
                      </a:rPr>
                      <m:t>𝟕𝟖𝟏</m:t>
                    </m:r>
                  </m:oMath>
                </a14:m>
                <a:r>
                  <a:rPr lang="ru-RU" b="1" dirty="0" smtClean="0"/>
                  <a:t>=105</a:t>
                </a:r>
                <a:endParaRPr lang="ru-RU" b="1"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2714443"/>
                <a:ext cx="8640960" cy="570541"/>
              </a:xfrm>
              <a:prstGeom prst="rect">
                <a:avLst/>
              </a:prstGeom>
              <a:blipFill rotWithShape="0">
                <a:blip r:embed="rId4"/>
                <a:stretch>
                  <a:fillRect l="-776" t="-1064" r="-353" b="-23404"/>
                </a:stretch>
              </a:blipFill>
            </p:spPr>
            <p:txBody>
              <a:bodyPr/>
              <a:lstStyle/>
              <a:p>
                <a:r>
                  <a:rPr lang="ru-RU">
                    <a:noFill/>
                  </a:rPr>
                  <a:t> </a:t>
                </a:r>
              </a:p>
            </p:txBody>
          </p:sp>
        </mc:Fallback>
      </mc:AlternateContent>
      <p:sp>
        <p:nvSpPr>
          <p:cNvPr id="6" name="TextBox 5"/>
          <p:cNvSpPr txBox="1"/>
          <p:nvPr/>
        </p:nvSpPr>
        <p:spPr>
          <a:xfrm>
            <a:off x="17038" y="3598877"/>
            <a:ext cx="8731426" cy="646331"/>
          </a:xfrm>
          <a:prstGeom prst="rect">
            <a:avLst/>
          </a:prstGeom>
          <a:noFill/>
        </p:spPr>
        <p:txBody>
          <a:bodyPr wrap="square" rtlCol="0">
            <a:spAutoFit/>
          </a:bodyPr>
          <a:lstStyle/>
          <a:p>
            <a:pPr algn="just"/>
            <a:r>
              <a:rPr lang="uk-UA" dirty="0" smtClean="0"/>
              <a:t>Щоб знайти рівні підняття води, потрібно знайти різницю між похідними </a:t>
            </a:r>
            <a:r>
              <a:rPr lang="en-US" dirty="0" smtClean="0"/>
              <a:t>f(48)-f(45) </a:t>
            </a:r>
            <a:r>
              <a:rPr lang="uk-UA" dirty="0" smtClean="0"/>
              <a:t>і </a:t>
            </a:r>
            <a:r>
              <a:rPr lang="en-US" dirty="0" smtClean="0"/>
              <a:t>f(45)-f(43)</a:t>
            </a:r>
            <a:endParaRPr lang="ru-RU" dirty="0"/>
          </a:p>
        </p:txBody>
      </p:sp>
      <p:sp>
        <p:nvSpPr>
          <p:cNvPr id="7" name="TextBox 6"/>
          <p:cNvSpPr txBox="1"/>
          <p:nvPr/>
        </p:nvSpPr>
        <p:spPr>
          <a:xfrm>
            <a:off x="17038" y="4245208"/>
            <a:ext cx="8515402" cy="646331"/>
          </a:xfrm>
          <a:prstGeom prst="rect">
            <a:avLst/>
          </a:prstGeom>
          <a:noFill/>
        </p:spPr>
        <p:txBody>
          <a:bodyPr wrap="square" rtlCol="0">
            <a:spAutoFit/>
          </a:bodyPr>
          <a:lstStyle/>
          <a:p>
            <a:r>
              <a:rPr lang="uk-UA" dirty="0" smtClean="0"/>
              <a:t>Отже, для р. Південний Буг біля с. </a:t>
            </a:r>
            <a:r>
              <a:rPr lang="uk-UA" dirty="0" err="1" smtClean="0"/>
              <a:t>Тростянчик</a:t>
            </a:r>
            <a:r>
              <a:rPr lang="uk-UA" dirty="0" smtClean="0"/>
              <a:t> в </a:t>
            </a:r>
            <a:r>
              <a:rPr lang="uk-UA" dirty="0" err="1" smtClean="0"/>
              <a:t>точкі</a:t>
            </a:r>
            <a:r>
              <a:rPr lang="uk-UA" dirty="0" smtClean="0"/>
              <a:t> </a:t>
            </a:r>
            <a:r>
              <a:rPr lang="uk-UA" dirty="0" err="1" smtClean="0"/>
              <a:t>гідропоста</a:t>
            </a:r>
            <a:r>
              <a:rPr lang="uk-UA" dirty="0" smtClean="0"/>
              <a:t> рівень підняття води буде змінюватися на 3 і 2 м. відповідно</a:t>
            </a:r>
            <a:endParaRPr lang="ru-RU" dirty="0"/>
          </a:p>
        </p:txBody>
      </p:sp>
      <p:sp>
        <p:nvSpPr>
          <p:cNvPr id="8" name="TextBox 7"/>
          <p:cNvSpPr txBox="1"/>
          <p:nvPr/>
        </p:nvSpPr>
        <p:spPr>
          <a:xfrm>
            <a:off x="611560" y="5445224"/>
            <a:ext cx="7776864" cy="646331"/>
          </a:xfrm>
          <a:prstGeom prst="rect">
            <a:avLst/>
          </a:prstGeom>
          <a:noFill/>
        </p:spPr>
        <p:txBody>
          <a:bodyPr wrap="square" rtlCol="0">
            <a:spAutoFit/>
          </a:bodyPr>
          <a:lstStyle/>
          <a:p>
            <a:pPr algn="ctr"/>
            <a:r>
              <a:rPr lang="uk-UA" dirty="0" smtClean="0"/>
              <a:t>Щоб знайти рівні підняття води, потрібно знайти різницю між похідними </a:t>
            </a:r>
            <a:r>
              <a:rPr lang="en-US" dirty="0" smtClean="0"/>
              <a:t>f(48)-f(45) </a:t>
            </a:r>
            <a:r>
              <a:rPr lang="uk-UA" dirty="0" smtClean="0"/>
              <a:t>і </a:t>
            </a:r>
            <a:r>
              <a:rPr lang="en-US" dirty="0" smtClean="0"/>
              <a:t>f(45)-f(43)</a:t>
            </a:r>
            <a:endParaRPr lang="ru-RU" dirty="0"/>
          </a:p>
        </p:txBody>
      </p:sp>
    </p:spTree>
    <p:extLst>
      <p:ext uri="{BB962C8B-B14F-4D97-AF65-F5344CB8AC3E}">
        <p14:creationId xmlns:p14="http://schemas.microsoft.com/office/powerpoint/2010/main" val="13361403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827584" y="0"/>
            <a:ext cx="7776864" cy="504056"/>
          </a:xfrm>
        </p:spPr>
        <p:txBody>
          <a:bodyPr>
            <a:normAutofit/>
          </a:bodyPr>
          <a:lstStyle/>
          <a:p>
            <a:pPr marL="45720" indent="0">
              <a:buNone/>
            </a:pPr>
            <a:r>
              <a:rPr lang="uk-UA" dirty="0" smtClean="0">
                <a:latin typeface="Times New Roman" pitchFamily="18" charset="0"/>
                <a:cs typeface="Times New Roman" pitchFamily="18" charset="0"/>
              </a:rPr>
              <a:t>Імпорт даних висот з </a:t>
            </a:r>
            <a:r>
              <a:rPr lang="en-US" dirty="0" smtClean="0">
                <a:latin typeface="Times New Roman" pitchFamily="18" charset="0"/>
                <a:cs typeface="Times New Roman" pitchFamily="18" charset="0"/>
              </a:rPr>
              <a:t>SRTM</a:t>
            </a:r>
            <a:r>
              <a:rPr lang="uk-UA" dirty="0" smtClean="0">
                <a:latin typeface="Times New Roman" pitchFamily="18" charset="0"/>
                <a:cs typeface="Times New Roman" pitchFamily="18" charset="0"/>
              </a:rPr>
              <a:t> (</a:t>
            </a:r>
            <a:r>
              <a:rPr lang="en-US" dirty="0">
                <a:latin typeface="Times New Roman" pitchFamily="18" charset="0"/>
                <a:cs typeface="Times New Roman" pitchFamily="18" charset="0"/>
              </a:rPr>
              <a:t>Shuttle Radar Topography Mission</a:t>
            </a:r>
            <a:r>
              <a:rPr lang="uk-UA"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811" y="692696"/>
            <a:ext cx="5890184" cy="3528392"/>
          </a:xfrm>
          <a:prstGeom prst="rect">
            <a:avLst/>
          </a:prstGeom>
          <a:ln/>
        </p:spPr>
        <p:style>
          <a:lnRef idx="2">
            <a:schemeClr val="dk1"/>
          </a:lnRef>
          <a:fillRef idx="1">
            <a:schemeClr val="lt1"/>
          </a:fillRef>
          <a:effectRef idx="0">
            <a:schemeClr val="dk1"/>
          </a:effectRef>
          <a:fontRef idx="minor">
            <a:schemeClr val="dk1"/>
          </a:fontRef>
        </p:style>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6023" y="1772816"/>
            <a:ext cx="7729077" cy="5001940"/>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79658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ipe(up)">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95536" y="116632"/>
            <a:ext cx="8424936" cy="432048"/>
          </a:xfrm>
        </p:spPr>
        <p:txBody>
          <a:bodyPr/>
          <a:lstStyle/>
          <a:p>
            <a:pPr marL="45720" indent="0" algn="ctr">
              <a:buNone/>
            </a:pPr>
            <a:r>
              <a:rPr lang="uk-UA" dirty="0" smtClean="0"/>
              <a:t>Актуалізація контурів водотоків за даними ДЗЗ</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2" y="832348"/>
            <a:ext cx="3384374" cy="309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087" r="11451" b="11808"/>
          <a:stretch/>
        </p:blipFill>
        <p:spPr bwMode="auto">
          <a:xfrm>
            <a:off x="4414398" y="826621"/>
            <a:ext cx="4031808" cy="3101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2" y="4007317"/>
            <a:ext cx="3384374" cy="2785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17700" y="4015793"/>
            <a:ext cx="3610684" cy="276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Стрелка вправо 1"/>
          <p:cNvSpPr/>
          <p:nvPr/>
        </p:nvSpPr>
        <p:spPr>
          <a:xfrm>
            <a:off x="3347864" y="3656990"/>
            <a:ext cx="1512168" cy="648072"/>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3673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wipe(left)">
                                      <p:cBhvr>
                                        <p:cTn id="10" dur="500"/>
                                        <p:tgtEl>
                                          <p:spTgt spid="1027"/>
                                        </p:tgtEl>
                                      </p:cBhvr>
                                    </p:animEffect>
                                  </p:childTnLst>
                                </p:cTn>
                              </p:par>
                              <p:par>
                                <p:cTn id="11" presetID="22" presetClass="entr" presetSubtype="8" fill="hold" nodeType="withEffect">
                                  <p:stCondLst>
                                    <p:cond delay="0"/>
                                  </p:stCondLst>
                                  <p:childTnLst>
                                    <p:set>
                                      <p:cBhvr>
                                        <p:cTn id="12" dur="1" fill="hold">
                                          <p:stCondLst>
                                            <p:cond delay="0"/>
                                          </p:stCondLst>
                                        </p:cTn>
                                        <p:tgtEl>
                                          <p:spTgt spid="1029"/>
                                        </p:tgtEl>
                                        <p:attrNameLst>
                                          <p:attrName>style.visibility</p:attrName>
                                        </p:attrNameLst>
                                      </p:cBhvr>
                                      <p:to>
                                        <p:strVal val="visible"/>
                                      </p:to>
                                    </p:set>
                                    <p:animEffect transition="in" filter="wipe(left)">
                                      <p:cBhvr>
                                        <p:cTn id="13"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116632"/>
            <a:ext cx="8424936" cy="432048"/>
          </a:xfrm>
        </p:spPr>
        <p:txBody>
          <a:bodyPr>
            <a:normAutofit/>
          </a:bodyPr>
          <a:lstStyle/>
          <a:p>
            <a:pPr marL="45720" indent="0" algn="ctr">
              <a:buNone/>
            </a:pPr>
            <a:r>
              <a:rPr lang="uk-UA" dirty="0" smtClean="0">
                <a:latin typeface="Times New Roman" pitchFamily="18" charset="0"/>
                <a:cs typeface="Times New Roman" pitchFamily="18" charset="0"/>
              </a:rPr>
              <a:t>Моделювання зон затоплення (прогнозований рівень підняття – 2 м)</a:t>
            </a:r>
            <a:endParaRPr lang="ru-RU"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591096"/>
            <a:ext cx="4968552" cy="2391918"/>
          </a:xfrm>
          <a:prstGeom prst="rect">
            <a:avLst/>
          </a:prstGeom>
          <a:ln/>
        </p:spPr>
        <p:style>
          <a:lnRef idx="2">
            <a:schemeClr val="dk1"/>
          </a:lnRef>
          <a:fillRef idx="1">
            <a:schemeClr val="lt1"/>
          </a:fillRef>
          <a:effectRef idx="0">
            <a:schemeClr val="dk1"/>
          </a:effectRef>
          <a:fontRef idx="minor">
            <a:schemeClr val="dk1"/>
          </a:fontRef>
        </p:style>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3194350"/>
            <a:ext cx="4968552" cy="3574750"/>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6048964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99346" y="557972"/>
            <a:ext cx="8428571" cy="4108017"/>
          </a:xfrm>
          <a:prstGeom prst="rect">
            <a:avLst/>
          </a:prstGeom>
        </p:spPr>
      </p:pic>
      <p:pic>
        <p:nvPicPr>
          <p:cNvPr id="11" name="Рисунок 10"/>
          <p:cNvPicPr>
            <a:picLocks noChangeAspect="1"/>
          </p:cNvPicPr>
          <p:nvPr/>
        </p:nvPicPr>
        <p:blipFill>
          <a:blip r:embed="rId3"/>
          <a:stretch>
            <a:fillRect/>
          </a:stretch>
        </p:blipFill>
        <p:spPr>
          <a:xfrm>
            <a:off x="611560" y="2348880"/>
            <a:ext cx="8352928" cy="3931063"/>
          </a:xfrm>
          <a:prstGeom prst="rect">
            <a:avLst/>
          </a:prstGeom>
        </p:spPr>
      </p:pic>
      <p:sp>
        <p:nvSpPr>
          <p:cNvPr id="9" name="TextBox 8"/>
          <p:cNvSpPr txBox="1"/>
          <p:nvPr/>
        </p:nvSpPr>
        <p:spPr>
          <a:xfrm>
            <a:off x="1403648" y="188640"/>
            <a:ext cx="5827236" cy="369332"/>
          </a:xfrm>
          <a:prstGeom prst="rect">
            <a:avLst/>
          </a:prstGeom>
          <a:noFill/>
        </p:spPr>
        <p:txBody>
          <a:bodyPr wrap="none" rtlCol="0">
            <a:spAutoFit/>
          </a:bodyPr>
          <a:lstStyle/>
          <a:p>
            <a:pPr algn="ctr"/>
            <a:r>
              <a:rPr lang="uk-UA" dirty="0" smtClean="0"/>
              <a:t>Актуалізація контурів водотоку за даними ДЗЗ та ГІС</a:t>
            </a:r>
            <a:endParaRPr lang="ru-RU" dirty="0"/>
          </a:p>
        </p:txBody>
      </p:sp>
    </p:spTree>
    <p:extLst>
      <p:ext uri="{BB962C8B-B14F-4D97-AF65-F5344CB8AC3E}">
        <p14:creationId xmlns:p14="http://schemas.microsoft.com/office/powerpoint/2010/main" val="26693016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116632"/>
            <a:ext cx="8424936" cy="432048"/>
          </a:xfrm>
        </p:spPr>
        <p:txBody>
          <a:bodyPr>
            <a:normAutofit/>
          </a:bodyPr>
          <a:lstStyle/>
          <a:p>
            <a:pPr marL="45720" indent="0" algn="ctr">
              <a:buNone/>
            </a:pPr>
            <a:r>
              <a:rPr lang="uk-UA" dirty="0" smtClean="0">
                <a:latin typeface="Times New Roman" pitchFamily="18" charset="0"/>
                <a:cs typeface="Times New Roman" pitchFamily="18" charset="0"/>
              </a:rPr>
              <a:t>Моделювання зон затоплення (прогнозований рівень підняття – 2 м)</a:t>
            </a:r>
            <a:endParaRPr lang="ru-RU" dirty="0">
              <a:latin typeface="Times New Roman" pitchFamily="18" charset="0"/>
              <a:cs typeface="Times New Roman" pitchFamily="18" charset="0"/>
            </a:endParaRPr>
          </a:p>
        </p:txBody>
      </p:sp>
      <p:pic>
        <p:nvPicPr>
          <p:cNvPr id="4" name="Рисунок 3"/>
          <p:cNvPicPr>
            <a:picLocks noChangeAspect="1"/>
          </p:cNvPicPr>
          <p:nvPr/>
        </p:nvPicPr>
        <p:blipFill>
          <a:blip r:embed="rId2"/>
          <a:stretch>
            <a:fillRect/>
          </a:stretch>
        </p:blipFill>
        <p:spPr>
          <a:xfrm>
            <a:off x="226829" y="576469"/>
            <a:ext cx="8618333" cy="5211641"/>
          </a:xfrm>
          <a:prstGeom prst="rect">
            <a:avLst/>
          </a:prstGeom>
        </p:spPr>
      </p:pic>
      <p:pic>
        <p:nvPicPr>
          <p:cNvPr id="7" name="Рисунок 6"/>
          <p:cNvPicPr>
            <a:picLocks noChangeAspect="1"/>
          </p:cNvPicPr>
          <p:nvPr/>
        </p:nvPicPr>
        <p:blipFill>
          <a:blip r:embed="rId3"/>
          <a:stretch>
            <a:fillRect/>
          </a:stretch>
        </p:blipFill>
        <p:spPr>
          <a:xfrm>
            <a:off x="467544" y="1484784"/>
            <a:ext cx="8542703" cy="5136104"/>
          </a:xfrm>
          <a:prstGeom prst="rect">
            <a:avLst/>
          </a:prstGeom>
        </p:spPr>
      </p:pic>
    </p:spTree>
    <p:extLst>
      <p:ext uri="{BB962C8B-B14F-4D97-AF65-F5344CB8AC3E}">
        <p14:creationId xmlns:p14="http://schemas.microsoft.com/office/powerpoint/2010/main" val="36741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260648"/>
            <a:ext cx="8640960" cy="6480720"/>
          </a:xfrm>
        </p:spPr>
        <p:txBody>
          <a:bodyPr/>
          <a:lstStyle/>
          <a:p>
            <a:pPr marL="45720" indent="0" algn="ctr">
              <a:buNone/>
            </a:pPr>
            <a:r>
              <a:rPr lang="uk-UA" dirty="0" smtClean="0"/>
              <a:t>Актуалізація контурів р. </a:t>
            </a:r>
            <a:r>
              <a:rPr lang="uk-UA" dirty="0" err="1" smtClean="0"/>
              <a:t>Ров</a:t>
            </a:r>
            <a:endParaRPr lang="uk-UA" dirty="0" smtClean="0"/>
          </a:p>
          <a:p>
            <a:pPr marL="45720" indent="0" algn="just">
              <a:buNone/>
            </a:pPr>
            <a:endParaRPr lang="ru-RU" dirty="0"/>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323528" y="836712"/>
            <a:ext cx="5795010" cy="4683125"/>
          </a:xfrm>
          <a:prstGeom prst="rect">
            <a:avLst/>
          </a:prstGeom>
          <a:noFill/>
          <a:ln>
            <a:noFill/>
          </a:ln>
        </p:spPr>
      </p:pic>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4"/>
            <a:ext cx="7632848" cy="4968552"/>
          </a:xfrm>
          <a:prstGeom prst="rect">
            <a:avLst/>
          </a:prstGeom>
          <a:noFill/>
          <a:ln>
            <a:noFill/>
          </a:ln>
        </p:spPr>
      </p:pic>
    </p:spTree>
    <p:extLst>
      <p:ext uri="{BB962C8B-B14F-4D97-AF65-F5344CB8AC3E}">
        <p14:creationId xmlns:p14="http://schemas.microsoft.com/office/powerpoint/2010/main" val="41940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51520" y="188640"/>
            <a:ext cx="8640960" cy="6480720"/>
          </a:xfrm>
        </p:spPr>
        <p:txBody>
          <a:bodyPr/>
          <a:lstStyle/>
          <a:p>
            <a:pPr marL="45720" indent="0">
              <a:buNone/>
            </a:pPr>
            <a:r>
              <a:rPr lang="ru-RU" dirty="0" err="1" smtClean="0"/>
              <a:t>Моделювання</a:t>
            </a:r>
            <a:r>
              <a:rPr lang="ru-RU" dirty="0" smtClean="0"/>
              <a:t> </a:t>
            </a:r>
            <a:r>
              <a:rPr lang="ru-RU" dirty="0" err="1" smtClean="0"/>
              <a:t>процесу</a:t>
            </a:r>
            <a:r>
              <a:rPr lang="ru-RU" dirty="0" smtClean="0"/>
              <a:t> </a:t>
            </a:r>
            <a:r>
              <a:rPr lang="ru-RU" dirty="0" err="1" smtClean="0"/>
              <a:t>затоплення</a:t>
            </a:r>
            <a:r>
              <a:rPr lang="ru-RU" dirty="0" smtClean="0"/>
              <a:t> на р. Ров з </a:t>
            </a:r>
            <a:r>
              <a:rPr lang="ru-RU" dirty="0" err="1" smtClean="0"/>
              <a:t>прогнозованим</a:t>
            </a:r>
            <a:r>
              <a:rPr lang="ru-RU" dirty="0" smtClean="0"/>
              <a:t> р</a:t>
            </a:r>
            <a:r>
              <a:rPr lang="uk-UA" dirty="0" err="1" smtClean="0"/>
              <a:t>івнем</a:t>
            </a:r>
            <a:r>
              <a:rPr lang="uk-UA" dirty="0" smtClean="0"/>
              <a:t> підняття рівня води 1 та 2 м.</a:t>
            </a:r>
          </a:p>
          <a:p>
            <a:pPr marL="45720" indent="0">
              <a:buNone/>
            </a:pPr>
            <a:endParaRPr lang="ru-RU" dirty="0"/>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245964" y="1052736"/>
            <a:ext cx="6630292" cy="5112568"/>
          </a:xfrm>
          <a:prstGeom prst="rect">
            <a:avLst/>
          </a:prstGeom>
          <a:noFill/>
          <a:ln>
            <a:noFill/>
          </a:ln>
        </p:spPr>
      </p:pic>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776812" y="1350914"/>
            <a:ext cx="7611611" cy="5174429"/>
          </a:xfrm>
          <a:prstGeom prst="rect">
            <a:avLst/>
          </a:prstGeom>
          <a:noFill/>
          <a:ln>
            <a:noFill/>
          </a:ln>
        </p:spPr>
      </p:pic>
    </p:spTree>
    <p:extLst>
      <p:ext uri="{BB962C8B-B14F-4D97-AF65-F5344CB8AC3E}">
        <p14:creationId xmlns:p14="http://schemas.microsoft.com/office/powerpoint/2010/main" val="1451488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260648"/>
            <a:ext cx="8496944" cy="6264696"/>
          </a:xfrm>
        </p:spPr>
        <p:txBody>
          <a:bodyPr/>
          <a:lstStyle/>
          <a:p>
            <a:pPr marL="45720" indent="0" algn="ctr">
              <a:buNone/>
            </a:pPr>
            <a:r>
              <a:rPr lang="uk-UA" dirty="0"/>
              <a:t>Актуалізація контурів р</a:t>
            </a:r>
            <a:r>
              <a:rPr lang="uk-UA" dirty="0" smtClean="0"/>
              <a:t>. </a:t>
            </a:r>
            <a:r>
              <a:rPr lang="uk-UA" dirty="0" err="1" smtClean="0"/>
              <a:t>Витхла</a:t>
            </a:r>
            <a:endParaRPr lang="uk-UA" dirty="0" smtClean="0"/>
          </a:p>
          <a:p>
            <a:pPr marL="45720" indent="0" algn="just">
              <a:buNone/>
            </a:pPr>
            <a:endParaRPr lang="ru-RU" dirty="0"/>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323528" y="692696"/>
            <a:ext cx="6984776" cy="5472608"/>
          </a:xfrm>
          <a:prstGeom prst="rect">
            <a:avLst/>
          </a:prstGeom>
          <a:noFill/>
          <a:ln>
            <a:noFill/>
          </a:ln>
        </p:spPr>
      </p:pic>
      <p:pic>
        <p:nvPicPr>
          <p:cNvPr id="5" name="Рисунок 4"/>
          <p:cNvPicPr/>
          <p:nvPr/>
        </p:nvPicPr>
        <p:blipFill>
          <a:blip r:embed="rId3">
            <a:extLst>
              <a:ext uri="{28A0092B-C50C-407E-A947-70E740481C1C}">
                <a14:useLocalDpi xmlns:a14="http://schemas.microsoft.com/office/drawing/2010/main" val="0"/>
              </a:ext>
            </a:extLst>
          </a:blip>
          <a:srcRect b="10983"/>
          <a:stretch>
            <a:fillRect/>
          </a:stretch>
        </p:blipFill>
        <p:spPr bwMode="auto">
          <a:xfrm>
            <a:off x="827584" y="1124744"/>
            <a:ext cx="7776864" cy="5400600"/>
          </a:xfrm>
          <a:prstGeom prst="rect">
            <a:avLst/>
          </a:prstGeom>
          <a:noFill/>
          <a:ln>
            <a:noFill/>
          </a:ln>
        </p:spPr>
      </p:pic>
    </p:spTree>
    <p:extLst>
      <p:ext uri="{BB962C8B-B14F-4D97-AF65-F5344CB8AC3E}">
        <p14:creationId xmlns:p14="http://schemas.microsoft.com/office/powerpoint/2010/main" val="285056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332656"/>
            <a:ext cx="8568952" cy="6192688"/>
          </a:xfrm>
        </p:spPr>
        <p:txBody>
          <a:bodyPr/>
          <a:lstStyle/>
          <a:p>
            <a:pPr marL="45720" indent="0" algn="ctr">
              <a:buNone/>
            </a:pPr>
            <a:r>
              <a:rPr lang="ru-RU" dirty="0" err="1"/>
              <a:t>Моделювання</a:t>
            </a:r>
            <a:r>
              <a:rPr lang="ru-RU" dirty="0"/>
              <a:t> </a:t>
            </a:r>
            <a:r>
              <a:rPr lang="ru-RU" dirty="0" err="1"/>
              <a:t>процесу</a:t>
            </a:r>
            <a:r>
              <a:rPr lang="ru-RU" dirty="0"/>
              <a:t> </a:t>
            </a:r>
            <a:r>
              <a:rPr lang="ru-RU" dirty="0" err="1"/>
              <a:t>затоплення</a:t>
            </a:r>
            <a:r>
              <a:rPr lang="ru-RU" dirty="0"/>
              <a:t> на р. </a:t>
            </a:r>
            <a:r>
              <a:rPr lang="ru-RU" dirty="0" err="1" smtClean="0"/>
              <a:t>Витхла</a:t>
            </a:r>
            <a:r>
              <a:rPr lang="ru-RU" dirty="0" smtClean="0"/>
              <a:t> </a:t>
            </a:r>
            <a:r>
              <a:rPr lang="ru-RU" dirty="0"/>
              <a:t>з </a:t>
            </a:r>
            <a:r>
              <a:rPr lang="ru-RU" dirty="0" err="1"/>
              <a:t>прогнозованим</a:t>
            </a:r>
            <a:r>
              <a:rPr lang="ru-RU" dirty="0"/>
              <a:t> р</a:t>
            </a:r>
            <a:r>
              <a:rPr lang="uk-UA" dirty="0" err="1"/>
              <a:t>івнем</a:t>
            </a:r>
            <a:r>
              <a:rPr lang="uk-UA" dirty="0"/>
              <a:t> підняття рівня води 1 та 2 м</a:t>
            </a:r>
            <a:r>
              <a:rPr lang="uk-UA" dirty="0" smtClean="0"/>
              <a:t>.</a:t>
            </a:r>
          </a:p>
          <a:p>
            <a:pPr marL="45720" indent="0" algn="just">
              <a:buNone/>
            </a:pPr>
            <a:endParaRPr lang="uk-UA" dirty="0"/>
          </a:p>
          <a:p>
            <a:pPr marL="45720" indent="0">
              <a:buNone/>
            </a:pPr>
            <a:endParaRPr lang="ru-RU" dirty="0"/>
          </a:p>
        </p:txBody>
      </p:sp>
      <p:pic>
        <p:nvPicPr>
          <p:cNvPr id="6" name="Рисунок 5"/>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68760"/>
            <a:ext cx="7416824" cy="4896544"/>
          </a:xfrm>
          <a:prstGeom prst="rect">
            <a:avLst/>
          </a:prstGeom>
          <a:noFill/>
          <a:ln>
            <a:noFill/>
          </a:ln>
        </p:spPr>
      </p:pic>
      <p:pic>
        <p:nvPicPr>
          <p:cNvPr id="7" name="Рисунок 6"/>
          <p:cNvPicPr/>
          <p:nvPr/>
        </p:nvPicPr>
        <p:blipFill>
          <a:blip r:embed="rId3">
            <a:extLst>
              <a:ext uri="{28A0092B-C50C-407E-A947-70E740481C1C}">
                <a14:useLocalDpi xmlns:a14="http://schemas.microsoft.com/office/drawing/2010/main" val="0"/>
              </a:ext>
            </a:extLst>
          </a:blip>
          <a:srcRect/>
          <a:stretch>
            <a:fillRect/>
          </a:stretch>
        </p:blipFill>
        <p:spPr bwMode="auto">
          <a:xfrm>
            <a:off x="827584" y="1700808"/>
            <a:ext cx="7632848" cy="4824536"/>
          </a:xfrm>
          <a:prstGeom prst="rect">
            <a:avLst/>
          </a:prstGeom>
          <a:noFill/>
          <a:ln>
            <a:noFill/>
          </a:ln>
        </p:spPr>
      </p:pic>
    </p:spTree>
    <p:extLst>
      <p:ext uri="{BB962C8B-B14F-4D97-AF65-F5344CB8AC3E}">
        <p14:creationId xmlns:p14="http://schemas.microsoft.com/office/powerpoint/2010/main" val="400281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332656"/>
            <a:ext cx="8424936" cy="6192688"/>
          </a:xfrm>
        </p:spPr>
        <p:txBody>
          <a:bodyPr>
            <a:normAutofit fontScale="85000" lnSpcReduction="10000"/>
          </a:bodyPr>
          <a:lstStyle/>
          <a:p>
            <a:pPr marL="45720" indent="0" algn="ctr">
              <a:buNone/>
            </a:pPr>
            <a:r>
              <a:rPr lang="uk-UA" sz="2400" b="1" dirty="0" smtClean="0">
                <a:latin typeface="Times New Roman" pitchFamily="18" charset="0"/>
                <a:cs typeface="Times New Roman" pitchFamily="18" charset="0"/>
              </a:rPr>
              <a:t>Висновки</a:t>
            </a:r>
          </a:p>
          <a:p>
            <a:pPr marL="45720" indent="0" algn="ctr">
              <a:buNone/>
            </a:pPr>
            <a:endParaRPr lang="uk-UA" sz="1500" b="1" dirty="0" smtClean="0">
              <a:latin typeface="Times New Roman" pitchFamily="18" charset="0"/>
              <a:cs typeface="Times New Roman" pitchFamily="18" charset="0"/>
            </a:endParaRPr>
          </a:p>
          <a:p>
            <a:pPr>
              <a:buFont typeface="Arial" pitchFamily="34" charset="0"/>
              <a:buChar char="•"/>
            </a:pPr>
            <a:r>
              <a:rPr lang="uk-UA" sz="2500" dirty="0" smtClean="0">
                <a:latin typeface="Times New Roman" pitchFamily="18" charset="0"/>
                <a:cs typeface="Times New Roman" pitchFamily="18" charset="0"/>
              </a:rPr>
              <a:t>Наведена актуальність даної роботи</a:t>
            </a:r>
            <a:r>
              <a:rPr lang="uk-UA" sz="2500" dirty="0" smtClean="0">
                <a:latin typeface="Times New Roman" pitchFamily="18" charset="0"/>
                <a:cs typeface="Times New Roman" pitchFamily="18" charset="0"/>
              </a:rPr>
              <a:t>. Р</a:t>
            </a:r>
            <a:r>
              <a:rPr lang="uk-UA" sz="2400" dirty="0" smtClean="0"/>
              <a:t>озглянуто </a:t>
            </a:r>
            <a:r>
              <a:rPr lang="uk-UA" sz="2400" dirty="0"/>
              <a:t>повені в цілому, їх негативний вплив на екологічну і економічну складову, описані методи попередження та зменшення шкідливого впливу. </a:t>
            </a:r>
            <a:endParaRPr lang="uk-UA" sz="2500" dirty="0" smtClean="0">
              <a:latin typeface="Times New Roman" pitchFamily="18" charset="0"/>
              <a:cs typeface="Times New Roman" pitchFamily="18" charset="0"/>
            </a:endParaRPr>
          </a:p>
          <a:p>
            <a:pPr>
              <a:buFont typeface="Arial" pitchFamily="34" charset="0"/>
              <a:buChar char="•"/>
            </a:pPr>
            <a:r>
              <a:rPr lang="uk-UA" sz="2500" dirty="0" smtClean="0">
                <a:latin typeface="Times New Roman" pitchFamily="18" charset="0"/>
                <a:cs typeface="Times New Roman" pitchFamily="18" charset="0"/>
              </a:rPr>
              <a:t>Визначено проблеми, які зазвичай виникають при моделюванні зон затоплення.</a:t>
            </a:r>
          </a:p>
          <a:p>
            <a:pPr>
              <a:buFont typeface="Arial" pitchFamily="34" charset="0"/>
              <a:buChar char="•"/>
            </a:pPr>
            <a:r>
              <a:rPr lang="uk-UA" sz="2500" dirty="0" smtClean="0">
                <a:latin typeface="Times New Roman" pitchFamily="18" charset="0"/>
                <a:cs typeface="Times New Roman" pitchFamily="18" charset="0"/>
              </a:rPr>
              <a:t>Здійснено імпорт даних висот з формату </a:t>
            </a:r>
            <a:r>
              <a:rPr lang="en-US" sz="2500" dirty="0" smtClean="0">
                <a:latin typeface="Times New Roman" pitchFamily="18" charset="0"/>
                <a:cs typeface="Times New Roman" pitchFamily="18" charset="0"/>
              </a:rPr>
              <a:t>SRTM</a:t>
            </a:r>
            <a:r>
              <a:rPr lang="uk-UA" sz="2500" dirty="0" smtClean="0">
                <a:latin typeface="Times New Roman" pitchFamily="18" charset="0"/>
                <a:cs typeface="Times New Roman" pitchFamily="18" charset="0"/>
              </a:rPr>
              <a:t>.</a:t>
            </a:r>
            <a:endParaRPr lang="en-US" sz="2500" dirty="0" smtClean="0">
              <a:latin typeface="Times New Roman" pitchFamily="18" charset="0"/>
              <a:cs typeface="Times New Roman" pitchFamily="18" charset="0"/>
            </a:endParaRPr>
          </a:p>
          <a:p>
            <a:pPr>
              <a:buFont typeface="Arial" pitchFamily="34" charset="0"/>
              <a:buChar char="•"/>
            </a:pPr>
            <a:r>
              <a:rPr lang="uk-UA" sz="2500" dirty="0" smtClean="0">
                <a:latin typeface="Times New Roman" pitchFamily="18" charset="0"/>
                <a:cs typeface="Times New Roman" pitchFamily="18" charset="0"/>
              </a:rPr>
              <a:t>Проведена актуалізація контурів водотоків на ділянках, для яких здійснюється моделювання зон затоплення за допомогою даних ДЗЗ.</a:t>
            </a:r>
          </a:p>
          <a:p>
            <a:pPr>
              <a:buFont typeface="Arial" pitchFamily="34" charset="0"/>
              <a:buChar char="•"/>
            </a:pPr>
            <a:r>
              <a:rPr lang="uk-UA" sz="2500" dirty="0" smtClean="0">
                <a:latin typeface="Times New Roman" pitchFamily="18" charset="0"/>
                <a:cs typeface="Times New Roman" pitchFamily="18" charset="0"/>
              </a:rPr>
              <a:t>Розраховано рівні підняття води за даними з </a:t>
            </a:r>
            <a:r>
              <a:rPr lang="uk-UA" sz="2500" dirty="0" err="1" smtClean="0">
                <a:latin typeface="Times New Roman" pitchFamily="18" charset="0"/>
                <a:cs typeface="Times New Roman" pitchFamily="18" charset="0"/>
              </a:rPr>
              <a:t>гідропостів</a:t>
            </a:r>
            <a:endParaRPr lang="uk-UA" sz="2500" dirty="0" smtClean="0">
              <a:latin typeface="Times New Roman" pitchFamily="18" charset="0"/>
              <a:cs typeface="Times New Roman" pitchFamily="18" charset="0"/>
            </a:endParaRPr>
          </a:p>
          <a:p>
            <a:pPr>
              <a:buFont typeface="Arial" pitchFamily="34" charset="0"/>
              <a:buChar char="•"/>
            </a:pPr>
            <a:r>
              <a:rPr lang="uk-UA" sz="2500" dirty="0" smtClean="0">
                <a:latin typeface="Times New Roman" pitchFamily="18" charset="0"/>
                <a:cs typeface="Times New Roman" pitchFamily="18" charset="0"/>
              </a:rPr>
              <a:t>Здійснено моделювання зон затоплення з прогнозованим рівнем підняття води 1 та 2 м. біля с. Селище, Лелітка, </a:t>
            </a:r>
            <a:r>
              <a:rPr lang="uk-UA" sz="2500" dirty="0" err="1" smtClean="0">
                <a:latin typeface="Times New Roman" pitchFamily="18" charset="0"/>
                <a:cs typeface="Times New Roman" pitchFamily="18" charset="0"/>
              </a:rPr>
              <a:t>Пагурці</a:t>
            </a:r>
            <a:r>
              <a:rPr lang="uk-UA" sz="2500" dirty="0">
                <a:latin typeface="Times New Roman" pitchFamily="18" charset="0"/>
                <a:cs typeface="Times New Roman" pitchFamily="18" charset="0"/>
              </a:rPr>
              <a:t>,</a:t>
            </a:r>
            <a:r>
              <a:rPr lang="uk-UA" sz="2500" dirty="0" smtClean="0">
                <a:latin typeface="Times New Roman" pitchFamily="18" charset="0"/>
                <a:cs typeface="Times New Roman" pitchFamily="18" charset="0"/>
              </a:rPr>
              <a:t> Сьомаки і </a:t>
            </a:r>
            <a:r>
              <a:rPr lang="uk-UA" sz="2500" dirty="0" err="1" smtClean="0">
                <a:latin typeface="Times New Roman" pitchFamily="18" charset="0"/>
                <a:cs typeface="Times New Roman" pitchFamily="18" charset="0"/>
              </a:rPr>
              <a:t>Тростянчик</a:t>
            </a:r>
            <a:r>
              <a:rPr lang="uk-UA" sz="2500" dirty="0" smtClean="0">
                <a:latin typeface="Times New Roman" pitchFamily="18" charset="0"/>
                <a:cs typeface="Times New Roman" pitchFamily="18" charset="0"/>
              </a:rPr>
              <a:t>.</a:t>
            </a:r>
          </a:p>
          <a:p>
            <a:pPr>
              <a:buFont typeface="Arial" pitchFamily="34" charset="0"/>
              <a:buChar char="•"/>
            </a:pPr>
            <a:r>
              <a:rPr lang="uk-UA" sz="2800" dirty="0"/>
              <a:t>Наведені рекомендації щодо </a:t>
            </a:r>
            <a:r>
              <a:rPr lang="uk-UA" sz="2800" dirty="0" err="1"/>
              <a:t>застовуання</a:t>
            </a:r>
            <a:r>
              <a:rPr lang="uk-UA" sz="2800" dirty="0"/>
              <a:t> запропонованих підходів до прогнозування затоплення територій для забезпечення екологічної стабільності прибережних регіонів.</a:t>
            </a:r>
            <a:endParaRPr lang="uk-UA" sz="2800" dirty="0"/>
          </a:p>
          <a:p>
            <a:pPr>
              <a:buFont typeface="Arial" pitchFamily="34" charset="0"/>
              <a:buChar char="•"/>
            </a:pPr>
            <a:endParaRPr lang="ru-RU" sz="2500" dirty="0">
              <a:latin typeface="Times New Roman" pitchFamily="18" charset="0"/>
              <a:cs typeface="Times New Roman" pitchFamily="18" charset="0"/>
            </a:endParaRPr>
          </a:p>
        </p:txBody>
      </p:sp>
    </p:spTree>
    <p:extLst>
      <p:ext uri="{BB962C8B-B14F-4D97-AF65-F5344CB8AC3E}">
        <p14:creationId xmlns:p14="http://schemas.microsoft.com/office/powerpoint/2010/main" val="982587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620688"/>
            <a:ext cx="8352928" cy="4524315"/>
          </a:xfrm>
          <a:prstGeom prst="rect">
            <a:avLst/>
          </a:prstGeom>
        </p:spPr>
        <p:txBody>
          <a:bodyPr wrap="square">
            <a:spAutoFit/>
          </a:bodyPr>
          <a:lstStyle/>
          <a:p>
            <a:r>
              <a:rPr lang="uk-UA" b="1" dirty="0"/>
              <a:t>Практичне значення. </a:t>
            </a:r>
            <a:r>
              <a:rPr lang="uk-UA" dirty="0"/>
              <a:t>Результати проведених досліджень доцільно використовувати для визначення рівня підняття води та моделювання по ньому зон затоплення на схильних до цього територіях України. Дані методи дозволяють швидко та оперативно провести моделювання та аналіз зон </a:t>
            </a:r>
            <a:r>
              <a:rPr lang="uk-UA" dirty="0" smtClean="0"/>
              <a:t>затоплення. </a:t>
            </a:r>
          </a:p>
          <a:p>
            <a:endParaRPr lang="uk-UA" dirty="0" smtClean="0"/>
          </a:p>
          <a:p>
            <a:r>
              <a:rPr lang="uk-UA" b="1" dirty="0" smtClean="0"/>
              <a:t>Наукова </a:t>
            </a:r>
            <a:r>
              <a:rPr lang="uk-UA" b="1" dirty="0"/>
              <a:t>новизна</a:t>
            </a:r>
            <a:r>
              <a:rPr lang="uk-UA" dirty="0"/>
              <a:t> одержаних результатів полягає в удосконаленні методу моделювання зон затоплення з використанням ГІС та ДЗЗ і аналізу даних </a:t>
            </a:r>
            <a:r>
              <a:rPr lang="uk-UA" dirty="0" err="1"/>
              <a:t>гідропостів</a:t>
            </a:r>
            <a:r>
              <a:rPr lang="uk-UA" dirty="0"/>
              <a:t> для прогнозування рівня підняття </a:t>
            </a:r>
            <a:r>
              <a:rPr lang="uk-UA" dirty="0" smtClean="0"/>
              <a:t>води.</a:t>
            </a:r>
          </a:p>
          <a:p>
            <a:endParaRPr lang="uk-UA" dirty="0"/>
          </a:p>
          <a:p>
            <a:r>
              <a:rPr lang="uk-UA" b="1" dirty="0"/>
              <a:t>Практична цінність</a:t>
            </a:r>
            <a:r>
              <a:rPr lang="uk-UA" dirty="0"/>
              <a:t> одержаних результатів в магістерській кваліфікаційній роботі полягає у детальному аналізі існуючих електронних карт та методів побудови зон затоплення та наданні рекомендацій з приводу їх покращення та застосування для прогнозування затоплень. Описані у роботі методи значно полегшують проведення </a:t>
            </a:r>
            <a:r>
              <a:rPr lang="uk-UA" dirty="0" smtClean="0"/>
              <a:t>процесу моделювання підвищують </a:t>
            </a:r>
            <a:r>
              <a:rPr lang="uk-UA" dirty="0"/>
              <a:t>точність моделювання зон затоплення.</a:t>
            </a:r>
          </a:p>
        </p:txBody>
      </p:sp>
    </p:spTree>
    <p:extLst>
      <p:ext uri="{BB962C8B-B14F-4D97-AF65-F5344CB8AC3E}">
        <p14:creationId xmlns:p14="http://schemas.microsoft.com/office/powerpoint/2010/main" val="203457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980728"/>
            <a:ext cx="8352928" cy="5078313"/>
          </a:xfrm>
          <a:prstGeom prst="rect">
            <a:avLst/>
          </a:prstGeom>
        </p:spPr>
        <p:txBody>
          <a:bodyPr wrap="square">
            <a:spAutoFit/>
          </a:bodyPr>
          <a:lstStyle/>
          <a:p>
            <a:pPr algn="ctr"/>
            <a:r>
              <a:rPr lang="uk-UA" b="1" dirty="0"/>
              <a:t>Публікації.</a:t>
            </a:r>
            <a:r>
              <a:rPr lang="uk-UA" dirty="0"/>
              <a:t> </a:t>
            </a:r>
            <a:endParaRPr lang="uk-UA" dirty="0" smtClean="0"/>
          </a:p>
          <a:p>
            <a:r>
              <a:rPr lang="uk-UA" dirty="0" smtClean="0"/>
              <a:t>- Основні</a:t>
            </a:r>
            <a:r>
              <a:rPr lang="uk-UA" baseline="-25000" dirty="0" smtClean="0"/>
              <a:t> </a:t>
            </a:r>
            <a:r>
              <a:rPr lang="uk-UA" dirty="0"/>
              <a:t>наукові</a:t>
            </a:r>
            <a:r>
              <a:rPr lang="uk-UA" baseline="-25000" dirty="0"/>
              <a:t> </a:t>
            </a:r>
            <a:r>
              <a:rPr lang="uk-UA" dirty="0"/>
              <a:t>положення та практичні результати</a:t>
            </a:r>
            <a:r>
              <a:rPr lang="uk-UA" baseline="-25000" dirty="0"/>
              <a:t> </a:t>
            </a:r>
            <a:r>
              <a:rPr lang="uk-UA" dirty="0"/>
              <a:t>роботи доповідалися й обговорювалися на XLIII науково-технічній конференції професорсько-викладацького складу, співробітників та студентів.</a:t>
            </a:r>
          </a:p>
          <a:p>
            <a:r>
              <a:rPr lang="uk-UA" dirty="0" smtClean="0"/>
              <a:t>- </a:t>
            </a:r>
            <a:r>
              <a:rPr lang="uk-UA" dirty="0" err="1" smtClean="0"/>
              <a:t>Крижановський</a:t>
            </a:r>
            <a:r>
              <a:rPr lang="uk-UA" dirty="0"/>
              <a:t>, Є.М. і </a:t>
            </a:r>
            <a:r>
              <a:rPr lang="uk-UA" dirty="0" err="1"/>
              <a:t>Яцко</a:t>
            </a:r>
            <a:r>
              <a:rPr lang="uk-UA" dirty="0"/>
              <a:t>, Л.І. (2014) Прогнозування затоплення територій з використанням даних дистанційного зондування землі та засобів ГІС </a:t>
            </a:r>
            <a:r>
              <a:rPr lang="uk-UA" dirty="0" err="1"/>
              <a:t>In</a:t>
            </a:r>
            <a:r>
              <a:rPr lang="uk-UA" dirty="0"/>
              <a:t>: Тези Всеукраїнської науково-практичної on-</a:t>
            </a:r>
            <a:r>
              <a:rPr lang="uk-UA" dirty="0" err="1"/>
              <a:t>line</a:t>
            </a:r>
            <a:r>
              <a:rPr lang="uk-UA" dirty="0"/>
              <a:t> конференції аспірантів, молодих учених та студентів, присвяченої Дню науки Т.1 ЖДТУ, С. 91-92</a:t>
            </a:r>
            <a:r>
              <a:rPr lang="uk-UA" dirty="0" smtClean="0"/>
              <a:t>.”.</a:t>
            </a:r>
          </a:p>
          <a:p>
            <a:pPr lvl="0"/>
            <a:r>
              <a:rPr lang="uk-UA" dirty="0" smtClean="0"/>
              <a:t>- </a:t>
            </a:r>
            <a:r>
              <a:rPr lang="uk-UA" dirty="0" err="1" smtClean="0"/>
              <a:t>Крижановський</a:t>
            </a:r>
            <a:r>
              <a:rPr lang="uk-UA" dirty="0" smtClean="0"/>
              <a:t> </a:t>
            </a:r>
            <a:r>
              <a:rPr lang="uk-UA" dirty="0"/>
              <a:t>Є.М. Метод прогнозування затоплення територій для забезпечення екологічної стабільності прибережних регіонів / Є.М. </a:t>
            </a:r>
            <a:r>
              <a:rPr lang="uk-UA" dirty="0" err="1"/>
              <a:t>Крижановський</a:t>
            </a:r>
            <a:r>
              <a:rPr lang="uk-UA" dirty="0"/>
              <a:t>, Л.І.</a:t>
            </a:r>
            <a:r>
              <a:rPr lang="en-US" dirty="0"/>
              <a:t> </a:t>
            </a:r>
            <a:r>
              <a:rPr lang="uk-UA" dirty="0" err="1"/>
              <a:t>Яцко</a:t>
            </a:r>
            <a:r>
              <a:rPr lang="uk-UA" dirty="0"/>
              <a:t> // V-й Всеукраїнський з’їзд екологів з міжнародною участю (Екологія/Ecology-2015), 23-26 вересня, 2015. Збірник наукових праць. – Вінниця: ТОВ «</a:t>
            </a:r>
            <a:r>
              <a:rPr lang="uk-UA" dirty="0" err="1"/>
              <a:t>Нілан-ЛТД</a:t>
            </a:r>
            <a:r>
              <a:rPr lang="uk-UA" dirty="0"/>
              <a:t>», 2015. –64 С.</a:t>
            </a:r>
          </a:p>
          <a:p>
            <a:r>
              <a:rPr lang="uk-UA" dirty="0" smtClean="0"/>
              <a:t>- Також </a:t>
            </a:r>
            <a:r>
              <a:rPr lang="uk-UA" dirty="0"/>
              <a:t>зайняте призове місце в </a:t>
            </a:r>
            <a:r>
              <a:rPr lang="ru-RU" dirty="0"/>
              <a:t> </a:t>
            </a:r>
            <a:r>
              <a:rPr lang="uk-UA" dirty="0"/>
              <a:t>ІІ Міжнародному конкурсі найкращих робіт з комп’ютерного моніторингу стану довкілля України серед учнів та студентів, який проводився у березні–травні 2015 року в номінації “Найкраще інформаційне наповнення”.</a:t>
            </a:r>
          </a:p>
        </p:txBody>
      </p:sp>
    </p:spTree>
    <p:extLst>
      <p:ext uri="{BB962C8B-B14F-4D97-AF65-F5344CB8AC3E}">
        <p14:creationId xmlns:p14="http://schemas.microsoft.com/office/powerpoint/2010/main" val="1882860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2852936"/>
            <a:ext cx="6512511" cy="1143000"/>
          </a:xfrm>
        </p:spPr>
        <p:txBody>
          <a:bodyPr/>
          <a:lstStyle/>
          <a:p>
            <a:pPr marL="0" indent="0" algn="ctr">
              <a:buNone/>
            </a:pPr>
            <a:r>
              <a:rPr lang="uk-UA" smtClean="0"/>
              <a:t>ДЯКУЮ ЗА УВАГУ!!!</a:t>
            </a:r>
            <a:endParaRPr lang="ru-RU" dirty="0"/>
          </a:p>
        </p:txBody>
      </p:sp>
    </p:spTree>
    <p:extLst>
      <p:ext uri="{BB962C8B-B14F-4D97-AF65-F5344CB8AC3E}">
        <p14:creationId xmlns:p14="http://schemas.microsoft.com/office/powerpoint/2010/main" val="217342571"/>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271</TotalTime>
  <Words>987</Words>
  <Application>Microsoft Office PowerPoint</Application>
  <PresentationFormat>Экран (4:3)</PresentationFormat>
  <Paragraphs>84</Paragraphs>
  <Slides>24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ДЯКУЮ ЗА УВАГУ!!!</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LEONID</dc:creator>
  <cp:lastModifiedBy>7310</cp:lastModifiedBy>
  <cp:revision>25</cp:revision>
  <dcterms:created xsi:type="dcterms:W3CDTF">2014-03-11T13:56:57Z</dcterms:created>
  <dcterms:modified xsi:type="dcterms:W3CDTF">2015-11-11T14:15:54Z</dcterms:modified>
</cp:coreProperties>
</file>