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73" r:id="rId3"/>
    <p:sldId id="274" r:id="rId4"/>
    <p:sldId id="262" r:id="rId5"/>
    <p:sldId id="264" r:id="rId6"/>
    <p:sldId id="261" r:id="rId7"/>
    <p:sldId id="269" r:id="rId8"/>
    <p:sldId id="270" r:id="rId9"/>
    <p:sldId id="271" r:id="rId10"/>
    <p:sldId id="267" r:id="rId11"/>
    <p:sldId id="265" r:id="rId12"/>
    <p:sldId id="268" r:id="rId13"/>
    <p:sldId id="26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7382" autoAdjust="0"/>
    <p:restoredTop sz="94713" autoAdjust="0"/>
  </p:normalViewPr>
  <p:slideViewPr>
    <p:cSldViewPr>
      <p:cViewPr>
        <p:scale>
          <a:sx n="100" d="100"/>
          <a:sy n="100" d="100"/>
        </p:scale>
        <p:origin x="-2292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69EFD3-1D20-4EF4-A1DA-4434FB06F638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5FCD70-34B5-425E-9471-1192327FF0A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785926"/>
            <a:ext cx="8929718" cy="2200276"/>
          </a:xfrm>
        </p:spPr>
        <p:txBody>
          <a:bodyPr>
            <a:noAutofit/>
          </a:bodyPr>
          <a:lstStyle/>
          <a:p>
            <a:pPr algn="ctr"/>
            <a:r>
              <a:rPr lang="uk-UA" sz="4400" dirty="0" smtClean="0">
                <a:solidFill>
                  <a:schemeClr val="tx1">
                    <a:lumMod val="95000"/>
                  </a:schemeClr>
                </a:solidFill>
              </a:rPr>
              <a:t>Розробка мобільного додатку системи обміну інформацією в режимі реального часу</a:t>
            </a:r>
            <a:endParaRPr lang="ru-RU" sz="4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4" y="4357694"/>
            <a:ext cx="4000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ст. гр. 1 КСУА-14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сп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Рубанський О.В.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071802" y="928670"/>
            <a:ext cx="2786114" cy="70010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Times New Roman" pitchFamily="18" charset="0"/>
              </a:rPr>
              <a:t>Тема</a:t>
            </a: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Times New Roman" pitchFamily="18" charset="0"/>
              </a:rPr>
              <a:t> :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14678" y="4357694"/>
            <a:ext cx="168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Виконав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: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14678" y="5286388"/>
            <a:ext cx="1863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Керівник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: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43504" y="5286388"/>
            <a:ext cx="4000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к.т.н., доц. каф. АІВТ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Довгалець С.М.</a:t>
            </a:r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5720" y="714356"/>
            <a:ext cx="8643998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363" algn="just">
              <a:lnSpc>
                <a:spcPct val="130000"/>
              </a:lnSpc>
            </a:pPr>
            <a:r>
              <a:rPr lang="uk-UA" dirty="0" smtClean="0"/>
              <a:t>Метою даної роботи є розробка мобільної системи для обміну інформацією між користувачами в єдиній мережі</a:t>
            </a:r>
            <a:r>
              <a:rPr lang="uk-UA" dirty="0" smtClean="0"/>
              <a:t>.</a:t>
            </a:r>
            <a:endParaRPr lang="ru-RU" dirty="0" smtClean="0"/>
          </a:p>
          <a:p>
            <a:pPr indent="360363" algn="just">
              <a:lnSpc>
                <a:spcPct val="130000"/>
              </a:lnSpc>
            </a:pPr>
            <a:r>
              <a:rPr lang="ru-RU" dirty="0" smtClean="0"/>
              <a:t>Для </a:t>
            </a:r>
            <a:r>
              <a:rPr lang="ru-RU" dirty="0" err="1" smtClean="0"/>
              <a:t>досягнення</a:t>
            </a:r>
            <a:r>
              <a:rPr lang="ru-RU" dirty="0" smtClean="0"/>
              <a:t> поставлено</a:t>
            </a:r>
            <a:r>
              <a:rPr lang="uk-UA" dirty="0" smtClean="0"/>
              <a:t>ї</a:t>
            </a:r>
            <a:r>
              <a:rPr lang="ru-RU" dirty="0" smtClean="0"/>
              <a:t> мети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розв</a:t>
            </a:r>
            <a:r>
              <a:rPr lang="en-US" dirty="0" smtClean="0"/>
              <a:t>’</a:t>
            </a:r>
            <a:r>
              <a:rPr lang="ru-RU" dirty="0" err="1" smtClean="0"/>
              <a:t>язано</a:t>
            </a:r>
            <a:r>
              <a:rPr lang="ru-RU" dirty="0" smtClean="0"/>
              <a:t> </a:t>
            </a:r>
            <a:r>
              <a:rPr lang="ru-RU" dirty="0" err="1" smtClean="0"/>
              <a:t>наступні</a:t>
            </a:r>
            <a:r>
              <a:rPr lang="ru-RU" dirty="0" smtClean="0"/>
              <a:t> </a:t>
            </a:r>
            <a:r>
              <a:rPr lang="ru-RU" dirty="0" err="1" smtClean="0"/>
              <a:t>задачі</a:t>
            </a:r>
            <a:r>
              <a:rPr lang="ru-RU" dirty="0" smtClean="0"/>
              <a:t>:</a:t>
            </a:r>
            <a:endParaRPr lang="ru-RU" dirty="0" smtClean="0"/>
          </a:p>
          <a:p>
            <a:pPr indent="360363" algn="just">
              <a:lnSpc>
                <a:spcPct val="130000"/>
              </a:lnSpc>
              <a:buFontTx/>
              <a:buChar char="-"/>
            </a:pPr>
            <a:r>
              <a:rPr lang="uk-UA" dirty="0" smtClean="0"/>
              <a:t>досліджено особливості </a:t>
            </a:r>
            <a:r>
              <a:rPr lang="uk-UA" dirty="0" smtClean="0"/>
              <a:t>існуючих </a:t>
            </a:r>
            <a:r>
              <a:rPr lang="uk-UA" dirty="0" smtClean="0"/>
              <a:t>реалізацій систем </a:t>
            </a:r>
            <a:r>
              <a:rPr lang="uk-UA" dirty="0" smtClean="0"/>
              <a:t>обміну інформацією використовуючи мобільні пристрої та їх інтерфейс; </a:t>
            </a:r>
            <a:endParaRPr lang="en-US" dirty="0" smtClean="0"/>
          </a:p>
          <a:p>
            <a:pPr indent="360363" algn="just">
              <a:lnSpc>
                <a:spcPct val="130000"/>
              </a:lnSpc>
              <a:buFontTx/>
              <a:buChar char="-"/>
            </a:pPr>
            <a:r>
              <a:rPr lang="uk-UA" dirty="0" smtClean="0"/>
              <a:t>проаналізовано вразливості </a:t>
            </a:r>
            <a:r>
              <a:rPr lang="uk-UA" dirty="0" smtClean="0"/>
              <a:t>технологій передачі та отримування інформації;</a:t>
            </a:r>
            <a:endParaRPr lang="en-US" dirty="0" smtClean="0"/>
          </a:p>
          <a:p>
            <a:pPr indent="360363" algn="just">
              <a:lnSpc>
                <a:spcPct val="130000"/>
              </a:lnSpc>
              <a:buFontTx/>
              <a:buChar char="-"/>
            </a:pPr>
            <a:r>
              <a:rPr lang="uk-UA" dirty="0" smtClean="0"/>
              <a:t>проаналізовано функції </a:t>
            </a:r>
            <a:r>
              <a:rPr lang="uk-UA" dirty="0" smtClean="0"/>
              <a:t>системи та </a:t>
            </a:r>
            <a:r>
              <a:rPr lang="uk-UA" dirty="0" smtClean="0"/>
              <a:t>розроблено структурну модель </a:t>
            </a:r>
            <a:r>
              <a:rPr lang="uk-UA" dirty="0" smtClean="0"/>
              <a:t>програми;</a:t>
            </a:r>
            <a:endParaRPr lang="en-US" dirty="0" smtClean="0"/>
          </a:p>
          <a:p>
            <a:pPr indent="360363" algn="just">
              <a:lnSpc>
                <a:spcPct val="130000"/>
              </a:lnSpc>
              <a:buFontTx/>
              <a:buChar char="-"/>
            </a:pPr>
            <a:r>
              <a:rPr lang="uk-UA" dirty="0" smtClean="0"/>
              <a:t>проведено </a:t>
            </a:r>
            <a:r>
              <a:rPr lang="uk-UA" dirty="0" smtClean="0"/>
              <a:t>вибір та аналіз середовищ розробки мобільного додатку;</a:t>
            </a:r>
          </a:p>
          <a:p>
            <a:pPr indent="360363" algn="just">
              <a:lnSpc>
                <a:spcPct val="130000"/>
              </a:lnSpc>
              <a:buFontTx/>
              <a:buChar char="-"/>
            </a:pPr>
            <a:r>
              <a:rPr lang="uk-UA" dirty="0" smtClean="0"/>
              <a:t>розроблено схему роботи системи, схему даних, схему ресурсів системи та схему програми.</a:t>
            </a:r>
            <a:endParaRPr lang="en-US" dirty="0" smtClean="0"/>
          </a:p>
          <a:p>
            <a:pPr indent="360363" algn="just">
              <a:lnSpc>
                <a:spcPct val="130000"/>
              </a:lnSpc>
              <a:buFontTx/>
              <a:buChar char="-"/>
            </a:pPr>
            <a:r>
              <a:rPr lang="uk-UA" dirty="0" smtClean="0"/>
              <a:t>розроблено </a:t>
            </a:r>
            <a:r>
              <a:rPr lang="uk-UA" dirty="0" smtClean="0"/>
              <a:t>програму клієнта, яка надсилатиме на сервер дані, роблячи їх недоступними для третьої сторони</a:t>
            </a:r>
            <a:r>
              <a:rPr lang="uk-UA" dirty="0" smtClean="0"/>
              <a:t>.</a:t>
            </a:r>
          </a:p>
          <a:p>
            <a:pPr indent="360363" algn="just">
              <a:lnSpc>
                <a:spcPct val="130000"/>
              </a:lnSpc>
            </a:pPr>
            <a:r>
              <a:rPr lang="uk-UA" dirty="0" smtClean="0"/>
              <a:t>Практична цінність полягає у розроблених алгоритмах роботи програми, написанні мобільного додатку для ОС </a:t>
            </a:r>
            <a:r>
              <a:rPr lang="en-US" dirty="0" smtClean="0"/>
              <a:t>Android </a:t>
            </a:r>
            <a:r>
              <a:rPr lang="uk-UA" dirty="0" smtClean="0"/>
              <a:t>та можливості його використання для обміну повідомленнями між користувачами у єдиній мережі.</a:t>
            </a:r>
            <a:endParaRPr lang="en-US" dirty="0" smtClean="0"/>
          </a:p>
          <a:p>
            <a:pPr indent="360363" algn="just"/>
            <a:endParaRPr lang="uk-UA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785794"/>
            <a:ext cx="8286808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dirty="0" smtClean="0"/>
              <a:t> </a:t>
            </a:r>
            <a:r>
              <a:rPr lang="en-US" dirty="0" smtClean="0"/>
              <a:t>       </a:t>
            </a:r>
            <a:r>
              <a:rPr lang="uk-UA" dirty="0" smtClean="0"/>
              <a:t>В </a:t>
            </a:r>
            <a:r>
              <a:rPr lang="uk-UA" dirty="0" smtClean="0"/>
              <a:t>сучасному інформаційному світі стрімко набирають актуальності системи, за допомогою яких можна керувати </a:t>
            </a:r>
            <a:r>
              <a:rPr lang="uk-UA" dirty="0" smtClean="0"/>
              <a:t>процесом </a:t>
            </a:r>
            <a:r>
              <a:rPr lang="uk-UA" dirty="0" smtClean="0"/>
              <a:t>з будь-якої точки Землі. Безпосередньо в цьому процесі бере участь пристрій, який має водночас високу продуктивність, надійну функціональність та відносно невеликі розміри. Все це реалізовано в мобільному телефоні на базі операційної системи Android.</a:t>
            </a:r>
            <a:endParaRPr lang="ru-RU" dirty="0" smtClean="0"/>
          </a:p>
          <a:p>
            <a:pPr algn="just">
              <a:lnSpc>
                <a:spcPct val="130000"/>
              </a:lnSpc>
            </a:pPr>
            <a:r>
              <a:rPr lang="en-US" dirty="0" smtClean="0"/>
              <a:t> </a:t>
            </a:r>
            <a:r>
              <a:rPr lang="en-US" dirty="0" smtClean="0"/>
              <a:t>       </a:t>
            </a:r>
            <a:r>
              <a:rPr lang="uk-UA" dirty="0" smtClean="0"/>
              <a:t>Існують </a:t>
            </a:r>
            <a:r>
              <a:rPr lang="uk-UA" dirty="0" smtClean="0"/>
              <a:t>спеціальні служби миттєвих повідомлень (</a:t>
            </a:r>
            <a:r>
              <a:rPr lang="en-US" dirty="0" smtClean="0"/>
              <a:t>Instant Messaging Service</a:t>
            </a:r>
            <a:r>
              <a:rPr lang="uk-UA" dirty="0" smtClean="0"/>
              <a:t>, </a:t>
            </a:r>
            <a:r>
              <a:rPr lang="en-US" dirty="0" smtClean="0"/>
              <a:t>IMS</a:t>
            </a:r>
            <a:r>
              <a:rPr lang="uk-UA" dirty="0" smtClean="0"/>
              <a:t>),  які використовуються для обміну інформацією через інтернет. Для них звичайно потрібен клієнтський додаток, так званий </a:t>
            </a:r>
            <a:r>
              <a:rPr lang="uk-UA" dirty="0" err="1" smtClean="0"/>
              <a:t>месенджер</a:t>
            </a:r>
            <a:r>
              <a:rPr lang="uk-UA" dirty="0" smtClean="0"/>
              <a:t>.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таких </a:t>
            </a:r>
            <a:r>
              <a:rPr lang="ru-RU" dirty="0" err="1" smtClean="0"/>
              <a:t>програм</a:t>
            </a:r>
            <a:r>
              <a:rPr lang="ru-RU" dirty="0" smtClean="0"/>
              <a:t> </a:t>
            </a:r>
            <a:r>
              <a:rPr lang="uk-UA" dirty="0" smtClean="0"/>
              <a:t>можуть передаватися текстові повідомлення, звукові сигнали, зображення, відео та ін.. Реалізовано месенджери на технології клієнт-сервер, що передбачає ряд </a:t>
            </a:r>
            <a:r>
              <a:rPr lang="uk-UA" dirty="0" smtClean="0"/>
              <a:t>переваг:</a:t>
            </a:r>
            <a:endParaRPr lang="en-US" dirty="0" smtClean="0"/>
          </a:p>
          <a:p>
            <a:pPr algn="just">
              <a:lnSpc>
                <a:spcPct val="130000"/>
              </a:lnSpc>
            </a:pPr>
            <a:r>
              <a:rPr lang="en-US" dirty="0" smtClean="0"/>
              <a:t> </a:t>
            </a:r>
            <a:r>
              <a:rPr lang="en-US" dirty="0" smtClean="0"/>
              <a:t>     -  </a:t>
            </a:r>
            <a:r>
              <a:rPr lang="uk-UA" dirty="0" smtClean="0"/>
              <a:t>всі </a:t>
            </a:r>
            <a:r>
              <a:rPr lang="uk-UA" dirty="0" smtClean="0"/>
              <a:t>обчислення проводяться на сервері, що призводить до зменшення вимог щодо продуктивності пристроїв, де встановлена клієнтська </a:t>
            </a:r>
            <a:r>
              <a:rPr lang="uk-UA" dirty="0" smtClean="0"/>
              <a:t>програма;</a:t>
            </a:r>
            <a:endParaRPr lang="en-US" dirty="0" smtClean="0"/>
          </a:p>
          <a:p>
            <a:pPr algn="just">
              <a:lnSpc>
                <a:spcPct val="130000"/>
              </a:lnSpc>
            </a:pPr>
            <a:r>
              <a:rPr lang="en-US" dirty="0" smtClean="0"/>
              <a:t>      -   </a:t>
            </a:r>
            <a:r>
              <a:rPr lang="uk-UA" dirty="0" smtClean="0"/>
              <a:t>основна </a:t>
            </a:r>
            <a:r>
              <a:rPr lang="uk-UA" dirty="0" smtClean="0"/>
              <a:t>частина даних зберігається на сервері.</a:t>
            </a:r>
            <a:endParaRPr lang="ru-RU" dirty="0" smtClean="0"/>
          </a:p>
          <a:p>
            <a:pPr algn="just">
              <a:lnSpc>
                <a:spcPct val="130000"/>
              </a:lnSpc>
            </a:pPr>
            <a:r>
              <a:rPr lang="ru-RU" dirty="0" smtClean="0"/>
              <a:t> </a:t>
            </a:r>
          </a:p>
          <a:p>
            <a:pPr indent="360363" algn="just"/>
            <a:endParaRPr lang="uk-UA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1428736"/>
            <a:ext cx="800105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dirty="0" smtClean="0">
                <a:cs typeface="Times New Roman" pitchFamily="18" charset="0"/>
              </a:rPr>
              <a:t>     </a:t>
            </a:r>
            <a:r>
              <a:rPr lang="uk-UA" dirty="0" smtClean="0">
                <a:cs typeface="Times New Roman" pitchFamily="18" charset="0"/>
              </a:rPr>
              <a:t>XMPP (</a:t>
            </a:r>
            <a:r>
              <a:rPr lang="uk-UA" dirty="0" err="1" smtClean="0">
                <a:cs typeface="Times New Roman" pitchFamily="18" charset="0"/>
              </a:rPr>
              <a:t>Extensible</a:t>
            </a:r>
            <a:r>
              <a:rPr lang="uk-UA" dirty="0" smtClean="0">
                <a:cs typeface="Times New Roman" pitchFamily="18" charset="0"/>
              </a:rPr>
              <a:t> </a:t>
            </a:r>
            <a:r>
              <a:rPr lang="uk-UA" dirty="0" err="1" smtClean="0">
                <a:cs typeface="Times New Roman" pitchFamily="18" charset="0"/>
              </a:rPr>
              <a:t>Messaging</a:t>
            </a:r>
            <a:r>
              <a:rPr lang="uk-UA" dirty="0" smtClean="0">
                <a:cs typeface="Times New Roman" pitchFamily="18" charset="0"/>
              </a:rPr>
              <a:t> </a:t>
            </a:r>
            <a:r>
              <a:rPr lang="uk-UA" dirty="0" err="1" smtClean="0">
                <a:cs typeface="Times New Roman" pitchFamily="18" charset="0"/>
              </a:rPr>
              <a:t>and</a:t>
            </a:r>
            <a:r>
              <a:rPr lang="uk-UA" dirty="0" smtClean="0">
                <a:cs typeface="Times New Roman" pitchFamily="18" charset="0"/>
              </a:rPr>
              <a:t> </a:t>
            </a:r>
            <a:r>
              <a:rPr lang="uk-UA" dirty="0" err="1" smtClean="0">
                <a:cs typeface="Times New Roman" pitchFamily="18" charset="0"/>
              </a:rPr>
              <a:t>Presence</a:t>
            </a:r>
            <a:r>
              <a:rPr lang="uk-UA" dirty="0" smtClean="0">
                <a:cs typeface="Times New Roman" pitchFamily="18" charset="0"/>
              </a:rPr>
              <a:t> </a:t>
            </a:r>
            <a:r>
              <a:rPr lang="uk-UA" dirty="0" err="1" smtClean="0">
                <a:cs typeface="Times New Roman" pitchFamily="18" charset="0"/>
              </a:rPr>
              <a:t>Protocol</a:t>
            </a:r>
            <a:r>
              <a:rPr lang="uk-UA" dirty="0" smtClean="0">
                <a:cs typeface="Times New Roman" pitchFamily="18" charset="0"/>
              </a:rPr>
              <a:t>) - розширюваний протокол обміну повідомленнями та інформацією про присутність - заснований на XML, відкритий, вільний для використання протокол для миттєвого обміну повідомленнями та інформацією про присутність в режимі, близькому до режиму реального часу.</a:t>
            </a:r>
          </a:p>
          <a:p>
            <a:endParaRPr lang="uk-UA" dirty="0" smtClean="0">
              <a:cs typeface="Times New Roman" pitchFamily="18" charset="0"/>
            </a:endParaRPr>
          </a:p>
          <a:p>
            <a:r>
              <a:rPr lang="uk-UA" dirty="0" smtClean="0">
                <a:cs typeface="Times New Roman" pitchFamily="18" charset="0"/>
              </a:rPr>
              <a:t>    XMPP має наступні переваги:</a:t>
            </a:r>
            <a:endParaRPr lang="ru-RU" dirty="0" smtClean="0">
              <a:cs typeface="Times New Roman" pitchFamily="18" charset="0"/>
            </a:endParaRPr>
          </a:p>
          <a:p>
            <a:pPr marL="269875" indent="360363">
              <a:buFontTx/>
              <a:buChar char="-"/>
            </a:pPr>
            <a:r>
              <a:rPr lang="uk-UA" dirty="0" smtClean="0">
                <a:cs typeface="Times New Roman" pitchFamily="18" charset="0"/>
              </a:rPr>
              <a:t> децентралізація;</a:t>
            </a:r>
          </a:p>
          <a:p>
            <a:pPr marL="269875" indent="360363">
              <a:buFontTx/>
              <a:buChar char="-"/>
            </a:pPr>
            <a:r>
              <a:rPr lang="uk-UA" dirty="0" smtClean="0">
                <a:cs typeface="Times New Roman" pitchFamily="18" charset="0"/>
              </a:rPr>
              <a:t> відкритий стандарт;</a:t>
            </a:r>
          </a:p>
          <a:p>
            <a:pPr marL="269875" indent="360363">
              <a:buFontTx/>
              <a:buChar char="-"/>
            </a:pPr>
            <a:r>
              <a:rPr lang="uk-UA" dirty="0" smtClean="0">
                <a:cs typeface="Times New Roman" pitchFamily="18" charset="0"/>
              </a:rPr>
              <a:t> безпека;</a:t>
            </a:r>
          </a:p>
          <a:p>
            <a:pPr marL="269875" indent="360363">
              <a:buFontTx/>
              <a:buChar char="-"/>
            </a:pPr>
            <a:r>
              <a:rPr lang="uk-UA" dirty="0" smtClean="0">
                <a:cs typeface="Times New Roman" pitchFamily="18" charset="0"/>
              </a:rPr>
              <a:t> гнучкість.</a:t>
            </a:r>
          </a:p>
          <a:p>
            <a:endParaRPr lang="uk-UA" dirty="0" smtClean="0">
              <a:cs typeface="Times New Roman" pitchFamily="18" charset="0"/>
            </a:endParaRPr>
          </a:p>
          <a:p>
            <a:r>
              <a:rPr lang="uk-UA" dirty="0" smtClean="0">
                <a:cs typeface="Times New Roman" pitchFamily="18" charset="0"/>
              </a:rPr>
              <a:t>    Слабкі сторони протоколу:</a:t>
            </a:r>
            <a:endParaRPr lang="ru-RU" dirty="0" smtClean="0">
              <a:cs typeface="Times New Roman" pitchFamily="18" charset="0"/>
            </a:endParaRPr>
          </a:p>
          <a:p>
            <a:pPr marL="269875" indent="360363">
              <a:buFontTx/>
              <a:buChar char="-"/>
            </a:pPr>
            <a:r>
              <a:rPr lang="uk-UA" dirty="0" smtClean="0">
                <a:cs typeface="Times New Roman" pitchFamily="18" charset="0"/>
              </a:rPr>
              <a:t> надмірність переданої інформації;</a:t>
            </a:r>
          </a:p>
          <a:p>
            <a:pPr marL="269875" indent="360363">
              <a:buFontTx/>
              <a:buChar char="-"/>
            </a:pPr>
            <a:r>
              <a:rPr lang="uk-UA" dirty="0" smtClean="0">
                <a:cs typeface="Times New Roman" pitchFamily="18" charset="0"/>
              </a:rPr>
              <a:t> масштабованість.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6" y="785794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cs typeface="Times New Roman" pitchFamily="18" charset="0"/>
              </a:rPr>
              <a:t>Огляд протоколу </a:t>
            </a:r>
            <a:r>
              <a:rPr lang="en-US" sz="2400" dirty="0" smtClean="0">
                <a:cs typeface="Times New Roman" pitchFamily="18" charset="0"/>
              </a:rPr>
              <a:t>XMPP</a:t>
            </a:r>
            <a:endParaRPr lang="uk-UA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1472" y="785794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/>
              <a:t>Процес</a:t>
            </a:r>
            <a:r>
              <a:rPr lang="ru-RU" sz="2400" dirty="0" smtClean="0"/>
              <a:t> автентифікації </a:t>
            </a:r>
            <a:r>
              <a:rPr lang="ru-RU" sz="2400" dirty="0" err="1" smtClean="0"/>
              <a:t>між</a:t>
            </a:r>
            <a:r>
              <a:rPr lang="ru-RU" sz="2400" dirty="0" smtClean="0"/>
              <a:t> </a:t>
            </a:r>
            <a:r>
              <a:rPr lang="ru-RU" sz="2400" dirty="0" err="1" smtClean="0"/>
              <a:t>клієнтом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сервером</a:t>
            </a:r>
            <a:endParaRPr lang="uk-UA" sz="2400" dirty="0" smtClean="0"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22097" t="22064" r="18910" b="9964"/>
          <a:stretch>
            <a:fillRect/>
          </a:stretch>
        </p:blipFill>
        <p:spPr bwMode="auto">
          <a:xfrm>
            <a:off x="785786" y="1428736"/>
            <a:ext cx="778674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785794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Схема роботи системи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39844" t="16667" r="34375" b="6249"/>
          <a:stretch>
            <a:fillRect/>
          </a:stretch>
        </p:blipFill>
        <p:spPr bwMode="auto">
          <a:xfrm>
            <a:off x="5643570" y="1357298"/>
            <a:ext cx="314327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57158" y="1357298"/>
            <a:ext cx="52149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363">
              <a:lnSpc>
                <a:spcPct val="13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Схема роботи системи відображає управління операціями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потоками даних в системі.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Першим етапом роботи системи є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реєстрація в мережі. Після отримання історії повідомлень із сервера є можливість вибору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“кімнати”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для обміну інформацією. Після вдалої відправки повідомлення та отримання відповіді, незважаючи на закінчення роботи з програмою, існує перехід до іншого чату.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Заключним етапом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роботи з додатком є вихід із системи.</a:t>
            </a:r>
            <a:endParaRPr lang="ru-RU" dirty="0" smtClean="0"/>
          </a:p>
          <a:p>
            <a:pPr indent="360363" algn="just"/>
            <a:endParaRPr lang="uk-UA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785794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Схема </a:t>
            </a:r>
            <a:r>
              <a:rPr lang="ru-RU" sz="2400" dirty="0" err="1" smtClean="0"/>
              <a:t>ресурсів</a:t>
            </a:r>
            <a:r>
              <a:rPr lang="ru-RU" sz="2400" dirty="0" smtClean="0"/>
              <a:t> </a:t>
            </a:r>
            <a:r>
              <a:rPr lang="uk-UA" sz="2400" dirty="0" smtClean="0"/>
              <a:t>системи</a:t>
            </a:r>
            <a:endParaRPr lang="ru-RU" sz="2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 l="13462" t="17094" r="51922" b="7690"/>
          <a:stretch>
            <a:fillRect/>
          </a:stretch>
        </p:blipFill>
        <p:spPr bwMode="auto">
          <a:xfrm>
            <a:off x="4649932" y="1357298"/>
            <a:ext cx="420834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42844" y="1364188"/>
            <a:ext cx="4500594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363">
              <a:lnSpc>
                <a:spcPct val="13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Схема ресурсів відображає основні фізичні ресурси, які використовує програма під час роботи.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 цієї схеми входять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центральний процесор, оперативна пам’ять,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відео адаптер, дисплей, аудіо адаптер, динамік, носій інформації та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вібромотор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60363">
              <a:lnSpc>
                <a:spcPct val="13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Комбінація динаміка та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вібромотора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є сигналом того, що користувач отримав нове повідомлення.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Також в роботі приймають участь 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WIFI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модулі, за допомогою яких і відбувається обмін інформацією із сервером.</a:t>
            </a:r>
            <a:endParaRPr lang="uk-UA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785794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Схема </a:t>
            </a:r>
            <a:r>
              <a:rPr lang="uk-UA" sz="2400" dirty="0" smtClean="0"/>
              <a:t>даних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5714" t="17857" r="31138" b="7142"/>
          <a:stretch>
            <a:fillRect/>
          </a:stretch>
        </p:blipFill>
        <p:spPr bwMode="auto">
          <a:xfrm>
            <a:off x="4643438" y="1285860"/>
            <a:ext cx="4184226" cy="532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42844" y="1357298"/>
            <a:ext cx="4500594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363">
              <a:lnSpc>
                <a:spcPct val="130000"/>
              </a:lnSpc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Схема даних зображує шлях руху даних під час роботи програми, етапи роботи та носії даних, які приймають участь у роботі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360363">
              <a:lnSpc>
                <a:spcPct val="130000"/>
              </a:lnSpc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першому кроці відбувається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реєстрація в мережі за допомогою однієї  з двох соціальних мереж,  або пари логін-пароль, що відправляється на сервер для ідентифікації користувача.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Наступним етапом є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збереження ідентифікатора, що отримується із сервера. Він буде використовуватись для підпису всіх повідомлень, що надсилаються під час активної сесії. </a:t>
            </a:r>
          </a:p>
          <a:p>
            <a:pPr indent="360363">
              <a:lnSpc>
                <a:spcPct val="130000"/>
              </a:lnSpc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Кожне повідомлення зберігається в двох екземплярах, один з яких знаходиться в локальній базі даних телефону, а інший </a:t>
            </a:r>
            <a:r>
              <a:rPr lang="uk-UA" sz="1400" dirty="0" smtClean="0"/>
              <a:t>—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в базі даних історії серверної частини.</a:t>
            </a:r>
          </a:p>
          <a:p>
            <a:pPr indent="360363">
              <a:lnSpc>
                <a:spcPct val="130000"/>
              </a:lnSpc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Вихід із додатку передбачає вибір із двох можливих операцій: стирання ідентифікатора користувача та без нього.</a:t>
            </a:r>
            <a:endParaRPr lang="uk-UA" sz="1400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785794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Схема </a:t>
            </a:r>
            <a:r>
              <a:rPr lang="uk-UA" sz="2400" dirty="0" smtClean="0"/>
              <a:t>програми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62306" t="17795" r="20848" b="7985"/>
          <a:stretch>
            <a:fillRect/>
          </a:stretch>
        </p:blipFill>
        <p:spPr bwMode="auto">
          <a:xfrm>
            <a:off x="6500826" y="1180256"/>
            <a:ext cx="2214578" cy="548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00034" y="1357298"/>
            <a:ext cx="5643602" cy="513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363">
              <a:lnSpc>
                <a:spcPct val="13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Даний програмний продукт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 вигляді мобільного додатку написаний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 мові програмування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Java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 середовищі програмування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Android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Studio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Початкова дія </a:t>
            </a:r>
            <a:r>
              <a:rPr lang="uk-UA" dirty="0" smtClean="0"/>
              <a:t>—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реєстрація в мережі з можливістю вибору отримання інформації з профілю певної соціальної мережі.  Після цього відбувається перехід на головний екран, в фоновому режимі якого із сервера отримується файл із повідомленнями, що надсилались користувачу під час його відсутності.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обрання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потрібної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кімнати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відкривається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список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повідомлень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відправлені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раніше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 поле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60363">
              <a:lnSpc>
                <a:spcPct val="130000"/>
              </a:lnSpc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Після виконання вищевказаних дій надається можливість виходу із додатку.</a:t>
            </a:r>
            <a:endParaRPr lang="uk-UA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785794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cs typeface="Times New Roman" pitchFamily="18" charset="0"/>
              </a:rPr>
              <a:t>Запит на використання інформації з </a:t>
            </a:r>
            <a:r>
              <a:rPr lang="uk-UA" sz="2400" dirty="0" err="1" smtClean="0">
                <a:cs typeface="Times New Roman" pitchFamily="18" charset="0"/>
              </a:rPr>
              <a:t>профіля</a:t>
            </a:r>
            <a:r>
              <a:rPr lang="uk-UA" sz="2400" dirty="0" smtClean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Google +</a:t>
            </a:r>
            <a:r>
              <a:rPr lang="uk-UA" sz="2400" dirty="0" smtClean="0">
                <a:cs typeface="Times New Roman" pitchFamily="18" charset="0"/>
              </a:rPr>
              <a:t> та відображення в додатку відео файлів</a:t>
            </a:r>
          </a:p>
        </p:txBody>
      </p:sp>
      <p:pic>
        <p:nvPicPr>
          <p:cNvPr id="4" name="Рисунок 3" descr="C:\Users\Sashka\Desktop\Screenshots\Screenshot_2014-06-12-18-19-2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643050"/>
            <a:ext cx="264320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Sashka\Desktop\Screenshots\Screenshot_2014-06-12-18-10-2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643050"/>
            <a:ext cx="264320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785794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cs typeface="Times New Roman" pitchFamily="18" charset="0"/>
              </a:rPr>
              <a:t>UML - </a:t>
            </a:r>
            <a:r>
              <a:rPr lang="ru-RU" sz="2400" dirty="0" err="1" smtClean="0">
                <a:cs typeface="Times New Roman" pitchFamily="18" charset="0"/>
              </a:rPr>
              <a:t>діаграма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 err="1" smtClean="0">
                <a:cs typeface="Times New Roman" pitchFamily="18" charset="0"/>
              </a:rPr>
              <a:t>використання</a:t>
            </a:r>
            <a:endParaRPr lang="uk-UA" sz="2400" dirty="0" smtClean="0"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2091" t="24540" r="1705" b="10838"/>
          <a:stretch>
            <a:fillRect/>
          </a:stretch>
        </p:blipFill>
        <p:spPr bwMode="auto">
          <a:xfrm>
            <a:off x="500034" y="2000240"/>
            <a:ext cx="828680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7158" y="785794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cs typeface="Times New Roman" pitchFamily="18" charset="0"/>
              </a:rPr>
              <a:t>Висновки</a:t>
            </a:r>
            <a:endParaRPr lang="ru-RU" sz="2800" dirty="0"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571612"/>
            <a:ext cx="83582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cs typeface="Times New Roman" pitchFamily="18" charset="0"/>
              </a:rPr>
              <a:t>	</a:t>
            </a:r>
            <a:r>
              <a:rPr lang="uk-UA" sz="2400" dirty="0" smtClean="0"/>
              <a:t> Під час виконання даного проекту було розроблено алгоритм реалізації системи та розглянуто його основні переваги та недоліки. Також було здійснено огляд існуючого протоколу взаємодії користувачів </a:t>
            </a:r>
            <a:r>
              <a:rPr lang="en-US" sz="2400" dirty="0" smtClean="0"/>
              <a:t>XMPP</a:t>
            </a:r>
            <a:r>
              <a:rPr lang="uk-UA" sz="2400" dirty="0" smtClean="0"/>
              <a:t> та протоколу безпеки </a:t>
            </a:r>
            <a:r>
              <a:rPr lang="en-US" sz="2400" dirty="0" err="1" smtClean="0"/>
              <a:t>SSl</a:t>
            </a:r>
            <a:r>
              <a:rPr lang="uk-UA" sz="2400" dirty="0" smtClean="0"/>
              <a:t>.</a:t>
            </a:r>
          </a:p>
          <a:p>
            <a:pPr algn="just"/>
            <a:r>
              <a:rPr lang="uk-UA" sz="2400" dirty="0" smtClean="0"/>
              <a:t>	Отже, результатом проекту є вирішення таких завдань як: вибір протоколу взаємодії серверної частини із клієнтським додатком, вибір середовища </a:t>
            </a:r>
            <a:r>
              <a:rPr lang="uk-UA" sz="2400" dirty="0" smtClean="0"/>
              <a:t>розробки програмного продукту, розробка схеми роботи системи  </a:t>
            </a:r>
            <a:r>
              <a:rPr lang="uk-UA" sz="2400" dirty="0" smtClean="0"/>
              <a:t>та написання мобільного програмного забезпечення на смартфони з операційною системою </a:t>
            </a:r>
            <a:r>
              <a:rPr lang="en-US" sz="2400" dirty="0" smtClean="0"/>
              <a:t>Android</a:t>
            </a:r>
            <a:r>
              <a:rPr lang="uk-UA" sz="2400" dirty="0" smtClean="0"/>
              <a:t>.</a:t>
            </a:r>
            <a:endParaRPr lang="ru-RU" sz="2400" dirty="0"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85852" y="2428868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7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Дякую за </a:t>
            </a:r>
            <a:r>
              <a:rPr lang="uk-UA" sz="7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увагу</a:t>
            </a:r>
            <a:endParaRPr lang="ru-RU" sz="7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1693</TotalTime>
  <Words>524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Розробка мобільного додатку системи обміну інформацією в режимі реального часу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Sashka</dc:creator>
  <cp:lastModifiedBy>Alexander</cp:lastModifiedBy>
  <cp:revision>118</cp:revision>
  <dcterms:created xsi:type="dcterms:W3CDTF">2014-06-22T15:09:46Z</dcterms:created>
  <dcterms:modified xsi:type="dcterms:W3CDTF">2015-06-15T17:25:01Z</dcterms:modified>
</cp:coreProperties>
</file>