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56" r:id="rId1"/>
  </p:sldMasterIdLst>
  <p:notesMasterIdLst>
    <p:notesMasterId r:id="rId30"/>
  </p:notesMasterIdLst>
  <p:sldIdLst>
    <p:sldId id="256" r:id="rId2"/>
    <p:sldId id="257" r:id="rId3"/>
    <p:sldId id="271" r:id="rId4"/>
    <p:sldId id="258" r:id="rId5"/>
    <p:sldId id="261" r:id="rId6"/>
    <p:sldId id="262" r:id="rId7"/>
    <p:sldId id="272" r:id="rId8"/>
    <p:sldId id="273" r:id="rId9"/>
    <p:sldId id="26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64" r:id="rId18"/>
    <p:sldId id="281" r:id="rId19"/>
    <p:sldId id="282" r:id="rId20"/>
    <p:sldId id="265" r:id="rId21"/>
    <p:sldId id="266" r:id="rId22"/>
    <p:sldId id="267" r:id="rId23"/>
    <p:sldId id="283" r:id="rId24"/>
    <p:sldId id="284" r:id="rId25"/>
    <p:sldId id="285" r:id="rId26"/>
    <p:sldId id="268" r:id="rId27"/>
    <p:sldId id="269" r:id="rId28"/>
    <p:sldId id="270" r:id="rId29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E7E"/>
    <a:srgbClr val="2E8BF2"/>
    <a:srgbClr val="00194C"/>
    <a:srgbClr val="00259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96" autoAdjust="0"/>
  </p:normalViewPr>
  <p:slideViewPr>
    <p:cSldViewPr>
      <p:cViewPr varScale="1">
        <p:scale>
          <a:sx n="66" d="100"/>
          <a:sy n="66" d="100"/>
        </p:scale>
        <p:origin x="-43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4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5AF29-8E56-49BD-836D-B5230F25B190}" type="datetimeFigureOut">
              <a:rPr lang="ru-RU" smtClean="0"/>
              <a:pPr/>
              <a:t>15.06.2015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DD7C4-6E9A-4019-8FFA-EDE45FD12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349D262-5512-4BE9-BA97-261DD0D7960C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0F0E6DE-7C1E-475B-AABD-53CA6A3B47F3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59D85EF-3FEF-4381-8BA9-E3E22698F62D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8817B2A-CC88-491B-B7C7-6B1D7C0E6118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6543B1B1-8B62-4C53-BE7A-B69B89034522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5718DC5-A546-4FAC-93BB-A8B3586A6AA1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F977782-C9FA-4E81-96FD-231B6C836B74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37714F5E-DDD0-4FBB-A844-D79C943698D5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6D57797-E95F-4E8C-907E-C932364A99F0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9F1A265-EF61-477B-8A75-BEDAA9160FD3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0A5B7A3B-46E9-41D2-87E5-A5D68A063C96}" type="datetime1">
              <a:rPr lang="en-US" smtClean="0"/>
              <a:pPr eaLnBrk="1" latinLnBrk="0" hangingPunct="1"/>
              <a:t>6/15/2015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2EDC7E6E-567B-4CD0-BD6C-5889667F9E8B}" type="datetime1">
              <a:rPr lang="en-US" smtClean="0"/>
              <a:pPr eaLnBrk="1" latinLnBrk="0" hangingPunct="1"/>
              <a:t>6/15/2015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8424936" cy="2736304"/>
          </a:xfrm>
          <a:ln>
            <a:noFill/>
          </a:ln>
        </p:spPr>
        <p:txBody>
          <a:bodyPr>
            <a:normAutofit/>
          </a:bodyPr>
          <a:lstStyle/>
          <a:p>
            <a:pPr marL="182880"/>
            <a:r>
              <a:rPr lang="ru-RU" sz="4000" dirty="0" smtClean="0">
                <a:solidFill>
                  <a:srgbClr val="001E7E"/>
                </a:solidFill>
                <a:effectLst/>
                <a:latin typeface="+mn-lt"/>
              </a:rPr>
              <a:t>МОН</a:t>
            </a:r>
            <a:r>
              <a:rPr lang="uk-UA" sz="4000" dirty="0" smtClean="0">
                <a:solidFill>
                  <a:srgbClr val="001E7E"/>
                </a:solidFill>
                <a:effectLst/>
                <a:latin typeface="+mn-lt"/>
              </a:rPr>
              <a:t>ІТОРИНГ ЕКОЛОГІЧНОГО СТАНУ ПОВЕРХНЕВИХ ВОД МІСТА ВІННИЦЯ ЗАСОБАМИ </a:t>
            </a:r>
            <a:r>
              <a:rPr lang="uk-UA" sz="4000" dirty="0" err="1" smtClean="0">
                <a:solidFill>
                  <a:srgbClr val="001E7E"/>
                </a:solidFill>
                <a:effectLst/>
                <a:latin typeface="+mn-lt"/>
              </a:rPr>
              <a:t>ГІС</a:t>
            </a:r>
            <a:endParaRPr lang="ru-RU" sz="4300" dirty="0">
              <a:solidFill>
                <a:srgbClr val="001E7E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</a:t>
            </a:fld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5229200"/>
            <a:ext cx="5637010" cy="882119"/>
          </a:xfrm>
        </p:spPr>
        <p:txBody>
          <a:bodyPr>
            <a:normAutofit lnSpcReduction="10000"/>
          </a:bodyPr>
          <a:lstStyle/>
          <a:p>
            <a:pPr algn="r"/>
            <a:r>
              <a:rPr lang="uk-UA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Керівник: доц. </a:t>
            </a:r>
            <a:r>
              <a:rPr lang="uk-UA" alt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Крижановський</a:t>
            </a:r>
            <a:r>
              <a:rPr lang="uk-UA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Є. М.</a:t>
            </a:r>
          </a:p>
          <a:p>
            <a:pPr algn="r"/>
            <a:r>
              <a:rPr lang="uk-UA" alt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Доповідач: </a:t>
            </a:r>
            <a:r>
              <a:rPr lang="uk-UA" alt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Грабчак Ю.Ю.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453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571480"/>
            <a:ext cx="8143932" cy="6072230"/>
          </a:xfrm>
        </p:spPr>
        <p:txBody>
          <a:bodyPr>
            <a:normAutofit fontScale="92500" lnSpcReduction="10000"/>
          </a:bodyPr>
          <a:lstStyle/>
          <a:p>
            <a:pPr marL="72000" lvl="0" indent="0" algn="just">
              <a:spcBef>
                <a:spcPts val="0"/>
              </a:spcBef>
              <a:buNone/>
            </a:pPr>
            <a:r>
              <a:rPr lang="uk-UA" b="1" u="sng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Актуальність</a:t>
            </a:r>
            <a:r>
              <a:rPr lang="uk-UA" dirty="0" smtClean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uk-UA" dirty="0" smtClean="0">
                <a:ea typeface="Times New Roman" pitchFamily="18" charset="0"/>
                <a:cs typeface="Arial" pitchFamily="34" charset="0"/>
              </a:rPr>
              <a:t>дипломної роботи </a:t>
            </a:r>
            <a:r>
              <a:rPr lang="uk-UA" dirty="0" smtClean="0"/>
              <a:t>полягає у застосуванні сучасних технологій, які забезпечать оперативну та комплексну обробку результатів спостережень та візуалізацію даних забруднення поверхневих вод. </a:t>
            </a:r>
            <a:endParaRPr lang="uk-UA" dirty="0" smtClean="0">
              <a:cs typeface="Arial" pitchFamily="34" charset="0"/>
            </a:endParaRPr>
          </a:p>
          <a:p>
            <a:pPr marL="45720" indent="0" algn="just">
              <a:buNone/>
            </a:pPr>
            <a:endParaRPr lang="uk-UA" b="1" u="sng" dirty="0" smtClean="0"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uk-UA" b="1" u="sng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Метою даної роботи </a:t>
            </a:r>
            <a:r>
              <a:rPr lang="uk-UA" dirty="0" smtClean="0">
                <a:cs typeface="Times New Roman" panose="02020603050405020304" pitchFamily="18" charset="0"/>
              </a:rPr>
              <a:t>є </a:t>
            </a:r>
            <a:r>
              <a:rPr lang="uk-UA" dirty="0" smtClean="0"/>
              <a:t>підвищення рівня комплексності та оперативності аналізу даних моніторингу поверхневих вод з використанням </a:t>
            </a:r>
            <a:r>
              <a:rPr lang="uk-UA" dirty="0" err="1" smtClean="0"/>
              <a:t>ГІС-технологій</a:t>
            </a:r>
            <a:r>
              <a:rPr lang="uk-UA" dirty="0" smtClean="0"/>
              <a:t>.</a:t>
            </a:r>
            <a:endParaRPr lang="ru-RU" dirty="0" smtClean="0"/>
          </a:p>
          <a:p>
            <a:pPr marL="45720" indent="0" algn="just">
              <a:buNone/>
            </a:pPr>
            <a:endParaRPr lang="uk-UA" dirty="0" smtClean="0"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uk-UA" dirty="0"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uk-UA" b="1" u="sng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Об’єктом роботи </a:t>
            </a:r>
            <a:r>
              <a:rPr lang="uk-UA" dirty="0" smtClean="0">
                <a:cs typeface="Times New Roman" panose="02020603050405020304" pitchFamily="18" charset="0"/>
              </a:rPr>
              <a:t>є </a:t>
            </a:r>
            <a:r>
              <a:rPr lang="uk-UA" dirty="0" smtClean="0"/>
              <a:t>процес аналізу поверхневих вод міста Вінниця </a:t>
            </a:r>
            <a:r>
              <a:rPr lang="uk-UA" dirty="0" smtClean="0">
                <a:cs typeface="Times New Roman" panose="02020603050405020304" pitchFamily="18" charset="0"/>
              </a:rPr>
              <a:t>за даними державного моніторингу.</a:t>
            </a:r>
            <a:r>
              <a:rPr lang="uk-UA" dirty="0" smtClean="0"/>
              <a:t> </a:t>
            </a:r>
            <a:endParaRPr lang="ru-RU" dirty="0" smtClean="0"/>
          </a:p>
          <a:p>
            <a:pPr marL="4572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uk-UA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</a:t>
            </a:fld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21708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7858180" cy="1000156"/>
          </a:xfrm>
        </p:spPr>
        <p:txBody>
          <a:bodyPr/>
          <a:lstStyle/>
          <a:p>
            <a:pPr algn="ctr"/>
            <a:r>
              <a:rPr lang="uk-UA" sz="2800" u="sng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ПРОБЛЕМ ПОВЕРХНЕВИХ ВОД</a:t>
            </a:r>
            <a:endParaRPr lang="ru-RU" sz="2800" dirty="0">
              <a:solidFill>
                <a:srgbClr val="002060"/>
              </a:solidFill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4214818"/>
            <a:ext cx="8286808" cy="2428892"/>
          </a:xfrm>
        </p:spPr>
        <p:txBody>
          <a:bodyPr>
            <a:normAutofit/>
          </a:bodyPr>
          <a:lstStyle/>
          <a:p>
            <a:r>
              <a:rPr lang="uk-UA" sz="2400" dirty="0" smtClean="0"/>
              <a:t> </a:t>
            </a:r>
            <a:r>
              <a:rPr lang="uk-UA" sz="2400" b="1" dirty="0" smtClean="0">
                <a:solidFill>
                  <a:srgbClr val="002060"/>
                </a:solidFill>
              </a:rPr>
              <a:t>Поверхневі води </a:t>
            </a:r>
            <a:r>
              <a:rPr lang="uk-UA" sz="2400" dirty="0" smtClean="0"/>
              <a:t>– це води суходолу, що постійно або тимчасово перебувають на земній поверхні у формі різних водних об’єктів у рідкому і твердому станах.</a:t>
            </a:r>
          </a:p>
          <a:p>
            <a:r>
              <a:rPr lang="uk-UA" sz="2400" dirty="0" smtClean="0"/>
              <a:t>Господарсько-побутові, промислові, сільськогосподарські скиди зумовлюють хімічне, фізичне, біологічне й теплове забруднення гідросфери.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3</a:t>
            </a:fld>
            <a:endParaRPr kumimoji="0" lang="en-US"/>
          </a:p>
        </p:txBody>
      </p:sp>
      <p:pic>
        <p:nvPicPr>
          <p:cNvPr id="1026" name="Picture 2" descr="Південний_Буг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 bwMode="auto">
          <a:xfrm>
            <a:off x="1928794" y="1428736"/>
            <a:ext cx="5006985" cy="2730595"/>
          </a:xfrm>
          <a:prstGeom prst="rect">
            <a:avLst/>
          </a:prstGeom>
          <a:noFill/>
          <a:ln w="31750">
            <a:solidFill>
              <a:srgbClr val="007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трелка вниз 10"/>
          <p:cNvSpPr/>
          <p:nvPr/>
        </p:nvSpPr>
        <p:spPr>
          <a:xfrm>
            <a:off x="1285852" y="1643050"/>
            <a:ext cx="500066" cy="71438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4357686" y="1785926"/>
            <a:ext cx="500066" cy="64294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215206" y="1643050"/>
            <a:ext cx="500066" cy="64294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1857356" y="142852"/>
            <a:ext cx="5286412" cy="150019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забруднення води 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42844" y="2500306"/>
            <a:ext cx="2857520" cy="41434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2571744"/>
            <a:ext cx="2714644" cy="407196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86512" y="2500306"/>
            <a:ext cx="2428892" cy="41434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85720" y="2714620"/>
            <a:ext cx="257176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</a:rPr>
              <a:t>Хімічне</a:t>
            </a:r>
            <a:r>
              <a:rPr lang="uk-UA" dirty="0" smtClean="0"/>
              <a:t> забруднення води відбувається внаслідок надходження у водоймища зі стічними водами шкідливих домішок неорганічного й органічного походження: сполук миш’яку, свинцю, міді, фтору, а також нафти та нафтопродуктів. </a:t>
            </a:r>
            <a:endParaRPr lang="ru-RU" dirty="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500430" y="2714620"/>
            <a:ext cx="214314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3600" algn="l"/>
              </a:tabLst>
            </a:pP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Фізичне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забруднення води зумовлює зміни фізичних властивостей – прозорості, радіоактивності й температури тощо.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57950" y="2714620"/>
            <a:ext cx="228601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002060"/>
                </a:solidFill>
              </a:rPr>
              <a:t>Біологічне</a:t>
            </a:r>
            <a:r>
              <a:rPr lang="uk-UA" dirty="0" smtClean="0"/>
              <a:t> забруднення водного середовища полягає в надходженні зі стічними водами до водоймищ різних видів мікроорганізмів, рослин і тварин (віруси, бактерії, гриби, черв’яки), невластивих водній екосистемі.</a:t>
            </a:r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4</a:t>
            </a:fld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4083930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000108"/>
            <a:ext cx="3869435" cy="114300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uk-UA" sz="4400" dirty="0" smtClean="0">
                <a:solidFill>
                  <a:srgbClr val="002060"/>
                </a:solidFill>
                <a:effectLst/>
                <a:latin typeface="+mn-lt"/>
              </a:rPr>
              <a:t>Вихідні дані:</a:t>
            </a:r>
            <a:endParaRPr lang="ru-RU" sz="4400" dirty="0"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5</a:t>
            </a:fld>
            <a:endParaRPr kumimoji="0" lang="en-US"/>
          </a:p>
        </p:txBody>
      </p:sp>
      <p:pic>
        <p:nvPicPr>
          <p:cNvPr id="2053" name="Рисунок 1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500042"/>
            <a:ext cx="3643338" cy="256383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3" name="Рисунок 467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28596" y="3214686"/>
            <a:ext cx="8434889" cy="328614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39183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96944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uk-UA" sz="4000" dirty="0" smtClean="0">
                <a:solidFill>
                  <a:srgbClr val="002060"/>
                </a:solidFill>
                <a:effectLst/>
                <a:latin typeface="+mn-lt"/>
              </a:rPr>
              <a:t>Дані за 2011 рік занесенні до бази даних</a:t>
            </a:r>
            <a:endParaRPr lang="ru-RU" sz="4000" dirty="0"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6</a:t>
            </a:fld>
            <a:endParaRPr kumimoji="0" lang="en-US"/>
          </a:p>
        </p:txBody>
      </p:sp>
      <p:pic>
        <p:nvPicPr>
          <p:cNvPr id="22529" name="Рисунок 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71678"/>
            <a:ext cx="8325485" cy="4071966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253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  <a:effectLst/>
                <a:latin typeface="+mn-lt"/>
              </a:rPr>
              <a:t>Дані за 2012 рік</a:t>
            </a:r>
            <a:endParaRPr lang="ru-RU" sz="4000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7</a:t>
            </a:fld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4"/>
            <a:ext cx="8459173" cy="4214842"/>
          </a:xfrm>
          <a:prstGeom prst="rect">
            <a:avLst/>
          </a:prstGeom>
          <a:noFill/>
          <a:ln w="28575">
            <a:solidFill>
              <a:srgbClr val="00259A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002060"/>
                </a:solidFill>
                <a:effectLst/>
                <a:latin typeface="+mn-lt"/>
              </a:rPr>
              <a:t>Дані за 2013 рік</a:t>
            </a:r>
            <a:endParaRPr lang="ru-RU" sz="4000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8</a:t>
            </a:fld>
            <a:endParaRPr kumimoji="0"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00240"/>
            <a:ext cx="8492792" cy="3929090"/>
          </a:xfrm>
          <a:prstGeom prst="rect">
            <a:avLst/>
          </a:prstGeom>
          <a:noFill/>
          <a:ln w="28575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928802"/>
            <a:ext cx="7215238" cy="714380"/>
          </a:xfrm>
        </p:spPr>
        <p:txBody>
          <a:bodyPr>
            <a:noAutofit/>
          </a:bodyPr>
          <a:lstStyle/>
          <a:p>
            <a:pPr algn="r"/>
            <a:r>
              <a:rPr lang="uk-UA" sz="2800" dirty="0" smtClean="0">
                <a:solidFill>
                  <a:schemeClr val="tx1"/>
                </a:solidFill>
                <a:effectLst/>
                <a:latin typeface="+mn-lt"/>
              </a:rPr>
              <a:t>Результат запиту у режимі конструктор </a:t>
            </a:r>
            <a:endParaRPr lang="ru-RU" sz="28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8" name="TextBox 7"/>
          <p:cNvSpPr txBox="1"/>
          <p:nvPr/>
        </p:nvSpPr>
        <p:spPr>
          <a:xfrm>
            <a:off x="214282" y="142852"/>
            <a:ext cx="86439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002060"/>
                </a:solidFill>
              </a:rPr>
              <a:t>Для аналізу та даних створено запити по показниках: розчинений кисень, залізо, хлориди, нітрати з 2011 по 2013 рік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1" y="2786058"/>
            <a:ext cx="6260441" cy="3829945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88123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15370" cy="1285884"/>
          </a:xfrm>
        </p:spPr>
        <p:txBody>
          <a:bodyPr>
            <a:normAutofit fontScale="90000"/>
          </a:bodyPr>
          <a:lstStyle/>
          <a:p>
            <a:r>
              <a:rPr lang="uk-UA" sz="4000" dirty="0" smtClean="0">
                <a:solidFill>
                  <a:srgbClr val="002060"/>
                </a:solidFill>
                <a:effectLst/>
                <a:latin typeface="+mn-lt"/>
              </a:rPr>
              <a:t>Результат запиту на вибір даних по показнику розчинений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+mn-lt"/>
              </a:rPr>
              <a:t/>
            </a:r>
            <a:br>
              <a:rPr lang="ru-RU" sz="4000" dirty="0" smtClean="0">
                <a:solidFill>
                  <a:srgbClr val="002060"/>
                </a:solidFill>
                <a:effectLst/>
                <a:latin typeface="+mn-lt"/>
              </a:rPr>
            </a:br>
            <a:r>
              <a:rPr lang="uk-UA" sz="4000" dirty="0" smtClean="0">
                <a:solidFill>
                  <a:srgbClr val="002060"/>
                </a:solidFill>
                <a:effectLst/>
                <a:latin typeface="+mn-lt"/>
              </a:rPr>
              <a:t> кисень за 2011-2012 роки.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10</a:t>
            </a:fld>
            <a:endParaRPr kumimoji="0"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500306"/>
            <a:ext cx="8143932" cy="1663205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572008"/>
            <a:ext cx="8215370" cy="1605383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725602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002060"/>
                </a:solidFill>
                <a:effectLst/>
                <a:latin typeface="+mn-lt"/>
              </a:rPr>
              <a:t>Результат запиту на вибір даних по показнику залізо за 2011-2013 роки</a:t>
            </a:r>
            <a:endParaRPr lang="ru-RU" sz="3600" dirty="0"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11</a:t>
            </a:fld>
            <a:endParaRPr kumimoji="0"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214554"/>
            <a:ext cx="7358114" cy="1277166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1" y="3786191"/>
            <a:ext cx="7358114" cy="1277450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5357826"/>
            <a:ext cx="7406692" cy="1285884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401080" cy="857256"/>
          </a:xfrm>
        </p:spPr>
        <p:txBody>
          <a:bodyPr>
            <a:noAutofit/>
          </a:bodyPr>
          <a:lstStyle/>
          <a:p>
            <a:r>
              <a:rPr lang="uk-UA" sz="3600" dirty="0" smtClean="0">
                <a:solidFill>
                  <a:srgbClr val="002060"/>
                </a:solidFill>
                <a:effectLst/>
                <a:latin typeface="+mn-lt"/>
              </a:rPr>
              <a:t>Результат запиту на вибір даних по показнику хлориди за 2011-2013 роки</a:t>
            </a:r>
            <a:endParaRPr lang="ru-RU" sz="3600" dirty="0"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12</a:t>
            </a:fld>
            <a:endParaRPr kumimoji="0" lang="en-US"/>
          </a:p>
        </p:txBody>
      </p:sp>
      <p:pic>
        <p:nvPicPr>
          <p:cNvPr id="6146" name="Рисунок 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28801"/>
            <a:ext cx="7500990" cy="1285885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147" name="Рисунок 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1" y="3500438"/>
            <a:ext cx="7500991" cy="1390833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148" name="Рисунок 4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5143512"/>
            <a:ext cx="7500989" cy="1319619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296974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rgbClr val="002060"/>
                </a:solidFill>
                <a:effectLst/>
                <a:latin typeface="+mn-lt"/>
              </a:rPr>
              <a:t>Результат запиту на вибір даних по показнику нітрати за 2011-2013 роки</a:t>
            </a:r>
            <a:endParaRPr lang="ru-RU" sz="3600" dirty="0"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13</a:t>
            </a:fld>
            <a:endParaRPr kumimoji="0" lang="en-US"/>
          </a:p>
        </p:txBody>
      </p:sp>
      <p:pic>
        <p:nvPicPr>
          <p:cNvPr id="7170" name="Рисунок 4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71678"/>
            <a:ext cx="7500990" cy="1253737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171" name="Рисунок 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643314"/>
            <a:ext cx="7500991" cy="1306549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7172" name="Рисунок 4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4" y="5214950"/>
            <a:ext cx="7516576" cy="1285884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01156" cy="1643050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001E7E"/>
                </a:solidFill>
                <a:effectLst/>
                <a:latin typeface="+mn-lt"/>
              </a:rPr>
              <a:t>На основі цих даних побудована карта діаграм величини забруднення поверхневих вод міста Вінниця по окремим показникам </a:t>
            </a:r>
            <a:endParaRPr lang="ru-RU" sz="2800" dirty="0">
              <a:solidFill>
                <a:srgbClr val="001E7E"/>
              </a:solidFill>
              <a:effectLst/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14</a:t>
            </a:fld>
            <a:endParaRPr kumimoji="0" lang="en-US"/>
          </a:p>
        </p:txBody>
      </p:sp>
      <p:pic>
        <p:nvPicPr>
          <p:cNvPr id="8194" name="Picture 2" descr="зал_2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3" y="1714488"/>
            <a:ext cx="4857784" cy="3440931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00760" y="2357430"/>
            <a:ext cx="27860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/>
              <a:t>Карта діаграми забруднень міста Вінниця по показнику </a:t>
            </a:r>
            <a:r>
              <a:rPr lang="uk-UA" sz="2400" dirty="0" err="1" smtClean="0"/>
              <a:t>“Залізо”</a:t>
            </a:r>
            <a:r>
              <a:rPr lang="uk-UA" sz="2400" dirty="0" smtClean="0"/>
              <a:t> за 2011 рік</a:t>
            </a:r>
            <a:endParaRPr lang="ru-RU" sz="2400" dirty="0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142844" y="5429264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Побудована карта діаграм забруднень міста Вінниця показує, що у 2011 році спостерігається підвищена концентрація показника “залізо” в 15 точці, місце водозабору (р. Пд. Буг).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43174" y="1857364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42910" y="214290"/>
            <a:ext cx="792961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lang="uk-UA" sz="2800" b="1" dirty="0" smtClean="0">
                <a:ea typeface="Times New Roman" pitchFamily="18" charset="0"/>
                <a:cs typeface="Arial" pitchFamily="34" charset="0"/>
              </a:rPr>
              <a:t>К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арта діаграми забруднень міста Вінниця по показнику </a:t>
            </a:r>
            <a:r>
              <a:rPr kumimoji="0" lang="uk-UA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“Залізо”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за 2012 рік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 descr="зал_2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00174"/>
            <a:ext cx="6072230" cy="3965318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42910" y="5857892"/>
            <a:ext cx="81439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 2012 році – забруднення підвищилось в 16 і 17точці, місце впадіння р.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Тяжилівка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і р.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Вінничка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в р. Пд. Буг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15</a:t>
            </a:fld>
            <a:endParaRPr kumimoji="0"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729666" cy="1143000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chemeClr val="tx1"/>
                </a:solidFill>
                <a:effectLst/>
                <a:latin typeface="+mn-lt"/>
              </a:rPr>
              <a:t>Карта діаграми забруднень міста Вінниця по показнику </a:t>
            </a:r>
            <a:r>
              <a:rPr lang="uk-UA" sz="3200" dirty="0" err="1" smtClean="0">
                <a:solidFill>
                  <a:schemeClr val="tx1"/>
                </a:solidFill>
                <a:effectLst/>
                <a:latin typeface="+mn-lt"/>
              </a:rPr>
              <a:t>“Залізо”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+mn-lt"/>
              </a:rPr>
              <a:t> за 2013 рік</a:t>
            </a:r>
            <a:endParaRPr lang="ru-RU" sz="32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16</a:t>
            </a:fld>
            <a:endParaRPr kumimoji="0" lang="en-US"/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571472" y="5657671"/>
            <a:ext cx="83582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 2013 – спостерігається підвищена концентрація показника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“Залізо”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в 15 точці, місце водозабору (р. Пд. Буг).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6866" name="Picture 2" descr="зал_2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85926"/>
            <a:ext cx="5643602" cy="3665329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71472" y="142852"/>
            <a:ext cx="8258204" cy="1368412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tx1"/>
                </a:solidFill>
                <a:effectLst/>
                <a:latin typeface="+mn-lt"/>
              </a:rPr>
              <a:t>Карта діаграми забруднень міста Вінниця по показнику </a:t>
            </a:r>
            <a:r>
              <a:rPr lang="uk-UA" sz="2800" dirty="0" err="1" smtClean="0">
                <a:solidFill>
                  <a:schemeClr val="tx1"/>
                </a:solidFill>
                <a:effectLst/>
                <a:latin typeface="+mn-lt"/>
              </a:rPr>
              <a:t>“Розчинений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uk-UA" sz="2800" dirty="0" err="1" smtClean="0">
                <a:solidFill>
                  <a:schemeClr val="tx1"/>
                </a:solidFill>
                <a:effectLst/>
                <a:latin typeface="+mn-lt"/>
              </a:rPr>
              <a:t>кисень”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+mn-lt"/>
              </a:rPr>
              <a:t> за 2011 рік</a:t>
            </a:r>
            <a:endParaRPr lang="ru-RU" sz="28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17</a:t>
            </a:fld>
            <a:endParaRPr kumimoji="0" lang="en-US"/>
          </a:p>
        </p:txBody>
      </p:sp>
      <p:pic>
        <p:nvPicPr>
          <p:cNvPr id="15361" name="Picture 1" descr="р_к_20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571612"/>
            <a:ext cx="5788239" cy="3786214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57158" y="5572140"/>
            <a:ext cx="85725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Побудована карта діаграм забруднень, яка показує, що у 2011 році збільшений вміст розчиненого кисню поверхневих вод спостерігається в 16 точці, місце впадіння р. </a:t>
            </a:r>
            <a:r>
              <a:rPr kumimoji="0" lang="uk-UA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Тяжилівка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в р. Пд. Буг.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6298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72518" cy="1511288"/>
          </a:xfrm>
        </p:spPr>
        <p:txBody>
          <a:bodyPr>
            <a:noAutofit/>
          </a:bodyPr>
          <a:lstStyle/>
          <a:p>
            <a:r>
              <a:rPr lang="uk-UA" sz="3200" dirty="0" smtClean="0">
                <a:solidFill>
                  <a:schemeClr val="tx1"/>
                </a:solidFill>
                <a:effectLst/>
                <a:latin typeface="+mn-lt"/>
              </a:rPr>
              <a:t>Карта діаграми забруднень міста Вінниця по показнику </a:t>
            </a:r>
            <a:r>
              <a:rPr lang="uk-UA" sz="3200" dirty="0" err="1" smtClean="0">
                <a:solidFill>
                  <a:schemeClr val="tx1"/>
                </a:solidFill>
                <a:effectLst/>
                <a:latin typeface="+mn-lt"/>
              </a:rPr>
              <a:t>“Розчинений</a:t>
            </a:r>
            <a:r>
              <a:rPr lang="uk-UA" sz="3200" dirty="0" smtClean="0">
                <a:solidFill>
                  <a:schemeClr val="tx1"/>
                </a:solidFill>
                <a:effectLst/>
                <a:latin typeface="+mn-lt"/>
              </a:rPr>
              <a:t> кисень ” за 2012 рік</a:t>
            </a:r>
            <a:endParaRPr lang="ru-RU" sz="32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18</a:t>
            </a:fld>
            <a:endParaRPr kumimoji="0" lang="en-US"/>
          </a:p>
        </p:txBody>
      </p:sp>
      <p:pic>
        <p:nvPicPr>
          <p:cNvPr id="37890" name="Picture 2" descr="р_к_2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785926"/>
            <a:ext cx="6091790" cy="3714776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57158" y="5857892"/>
            <a:ext cx="85011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 2012 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–вміст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показника </a:t>
            </a:r>
            <a:r>
              <a:rPr lang="uk-UA" sz="2400" dirty="0" err="1" smtClean="0"/>
              <a:t>“Розчинений</a:t>
            </a:r>
            <a:r>
              <a:rPr lang="uk-UA" sz="2400" dirty="0" smtClean="0"/>
              <a:t> </a:t>
            </a:r>
            <a:r>
              <a:rPr lang="uk-UA" sz="2400" dirty="0" err="1" smtClean="0"/>
              <a:t>кисень”</a:t>
            </a:r>
            <a:r>
              <a:rPr lang="uk-UA" sz="2400" dirty="0" smtClean="0"/>
              <a:t> </a:t>
            </a:r>
            <a:r>
              <a:rPr lang="uk-UA" sz="2400" dirty="0" smtClean="0">
                <a:ea typeface="Times New Roman" pitchFamily="18" charset="0"/>
                <a:cs typeface="Arial" pitchFamily="34" charset="0"/>
              </a:rPr>
              <a:t>підвищується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 16 точці р. </a:t>
            </a:r>
            <a:r>
              <a:rPr lang="uk-UA" sz="2400" dirty="0" err="1" smtClean="0">
                <a:ea typeface="Times New Roman" pitchFamily="18" charset="0"/>
                <a:cs typeface="Arial" pitchFamily="34" charset="0"/>
              </a:rPr>
              <a:t>Тяжилівка</a:t>
            </a:r>
            <a:r>
              <a:rPr lang="uk-UA" sz="2400" dirty="0" smtClean="0">
                <a:ea typeface="Times New Roman" pitchFamily="18" charset="0"/>
                <a:cs typeface="Arial" pitchFamily="34" charset="0"/>
              </a:rPr>
              <a:t> в р. Пд. Буг.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01122" cy="1582726"/>
          </a:xfrm>
        </p:spPr>
        <p:txBody>
          <a:bodyPr>
            <a:noAutofit/>
          </a:bodyPr>
          <a:lstStyle/>
          <a:p>
            <a:r>
              <a:rPr lang="uk-UA" sz="2000" dirty="0" smtClean="0">
                <a:solidFill>
                  <a:schemeClr val="tx1"/>
                </a:solidFill>
                <a:effectLst/>
                <a:latin typeface="+mn-lt"/>
              </a:rPr>
              <a:t>Побудовано графіки динаміки зміни концентрацій забруднюючих речовин з відображенням ГДК речовин за 2011-2013 роки. Ці графіки демонструють екологічний стан поверхневих вод по окремим показникам в певний період у місті Вінниця.</a:t>
            </a:r>
            <a:endParaRPr lang="ru-RU" sz="20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19</a:t>
            </a:fld>
            <a:endParaRPr kumimoji="0"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1616" t="2803" r="2335" b="3427"/>
          <a:stretch>
            <a:fillRect/>
          </a:stretch>
        </p:blipFill>
        <p:spPr bwMode="auto">
          <a:xfrm>
            <a:off x="642910" y="2000240"/>
            <a:ext cx="5000660" cy="2817763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5857884" y="1857364"/>
            <a:ext cx="285752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Графік забруднень поверхневих вод показує, що перевищення вмісту розчиненого кисню поверхневих вод спостерігається в точках №14-№17 за липень 2012р.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072074"/>
            <a:ext cx="6677285" cy="1643074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7224" y="285728"/>
            <a:ext cx="7358114" cy="17145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uk-UA" sz="2000" dirty="0" smtClean="0"/>
              <a:t>Графік забруднень поверхневих вод показує перевищення вмісту </a:t>
            </a:r>
            <a:r>
              <a:rPr lang="uk-UA" sz="2000" dirty="0" err="1" smtClean="0"/>
              <a:t>“залізо”</a:t>
            </a:r>
            <a:r>
              <a:rPr lang="uk-UA" sz="2000" dirty="0" smtClean="0"/>
              <a:t>. спостерігається у точках №14-№17 в липні та жовтні за 2011рік  та  у точці №15 в травні за 2013 рік.</a:t>
            </a:r>
            <a:endParaRPr lang="ru-RU" sz="2000" dirty="0" smtClean="0"/>
          </a:p>
          <a:p>
            <a:pPr algn="ctr"/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20</a:t>
            </a:fld>
            <a:endParaRPr kumimoji="0" lang="en-US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1500174"/>
            <a:ext cx="4429156" cy="292110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643446"/>
            <a:ext cx="5300663" cy="1724025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6357958"/>
            <a:ext cx="5286412" cy="191537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52128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43636" y="500042"/>
            <a:ext cx="2643206" cy="5857916"/>
          </a:xfrm>
        </p:spPr>
        <p:txBody>
          <a:bodyPr>
            <a:normAutofit/>
          </a:bodyPr>
          <a:lstStyle/>
          <a:p>
            <a:r>
              <a:rPr lang="uk-UA" sz="2200" dirty="0" smtClean="0">
                <a:solidFill>
                  <a:schemeClr val="tx1"/>
                </a:solidFill>
                <a:effectLst/>
                <a:latin typeface="+mn-lt"/>
              </a:rPr>
              <a:t>Графік забруднень поверхневих вод показує перевищення вмісту </a:t>
            </a:r>
            <a:r>
              <a:rPr lang="uk-UA" sz="2200" dirty="0" err="1" smtClean="0">
                <a:solidFill>
                  <a:schemeClr val="tx1"/>
                </a:solidFill>
                <a:effectLst/>
                <a:latin typeface="+mn-lt"/>
              </a:rPr>
              <a:t>рН</a:t>
            </a:r>
            <a:r>
              <a:rPr lang="uk-UA" sz="2200" dirty="0" smtClean="0">
                <a:solidFill>
                  <a:schemeClr val="tx1"/>
                </a:solidFill>
                <a:effectLst/>
                <a:latin typeface="+mn-lt"/>
              </a:rPr>
              <a:t>  спостерігається в точках №16,17 за липень 2011 року, точках №14-№17за квітень 2012 року, та в точках №16,17 за травень і липень 2013 року.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21</a:t>
            </a:fld>
            <a:endParaRPr kumimoji="0" lang="en-US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5211132" cy="2786082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643314"/>
            <a:ext cx="5214974" cy="10385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429264"/>
            <a:ext cx="5214974" cy="11710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4714884"/>
            <a:ext cx="5214974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275310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44408" cy="1296144"/>
          </a:xfrm>
        </p:spPr>
        <p:txBody>
          <a:bodyPr>
            <a:normAutofit fontScale="90000"/>
          </a:bodyPr>
          <a:lstStyle/>
          <a:p>
            <a:r>
              <a:rPr lang="uk-UA" sz="2800" dirty="0" smtClean="0">
                <a:solidFill>
                  <a:schemeClr val="tx1"/>
                </a:solidFill>
                <a:effectLst/>
                <a:latin typeface="+mn-lt"/>
              </a:rPr>
              <a:t>Графік забруднень поверхневих вод показує, що  перевищення вмісту </a:t>
            </a:r>
            <a:r>
              <a:rPr lang="uk-UA" sz="2800" dirty="0" err="1" smtClean="0">
                <a:solidFill>
                  <a:schemeClr val="tx1"/>
                </a:solidFill>
                <a:effectLst/>
                <a:latin typeface="+mn-lt"/>
              </a:rPr>
              <a:t>“хлориди”</a:t>
            </a:r>
            <a:r>
              <a:rPr lang="uk-UA" sz="2800" dirty="0" smtClean="0">
                <a:solidFill>
                  <a:schemeClr val="tx1"/>
                </a:solidFill>
                <a:effectLst/>
                <a:latin typeface="+mn-lt"/>
              </a:rPr>
              <a:t> не спостерігається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22</a:t>
            </a:fld>
            <a:endParaRPr kumimoji="0" lang="en-US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428736"/>
            <a:ext cx="5000660" cy="2829198"/>
          </a:xfrm>
          <a:prstGeom prst="rect">
            <a:avLst/>
          </a:prstGeom>
          <a:noFill/>
          <a:ln w="1905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429132"/>
            <a:ext cx="5000660" cy="219007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605699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23</a:t>
            </a:fld>
            <a:endParaRPr kumimoji="0" lang="en-US"/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85720" y="428604"/>
            <a:ext cx="8429684" cy="1214446"/>
          </a:xfrm>
        </p:spPr>
        <p:txBody>
          <a:bodyPr>
            <a:normAutofit fontScale="90000"/>
          </a:bodyPr>
          <a:lstStyle/>
          <a:p>
            <a:r>
              <a:rPr lang="uk-UA" sz="3100" dirty="0" smtClean="0">
                <a:solidFill>
                  <a:srgbClr val="00259A"/>
                </a:solidFill>
                <a:effectLst/>
                <a:latin typeface="+mn-lt"/>
              </a:rPr>
              <a:t>Загальний індекс забруднення </a:t>
            </a:r>
            <a:r>
              <a:rPr lang="uk-UA" sz="3100" dirty="0" smtClean="0">
                <a:solidFill>
                  <a:srgbClr val="00259A"/>
                </a:solidFill>
                <a:effectLst/>
                <a:latin typeface="+mn-lt"/>
              </a:rPr>
              <a:t>ПОВЕРХНЕВИХ ВОД міста </a:t>
            </a:r>
            <a:r>
              <a:rPr lang="uk-UA" sz="3100" dirty="0" smtClean="0">
                <a:solidFill>
                  <a:srgbClr val="00259A"/>
                </a:solidFill>
                <a:effectLst/>
                <a:latin typeface="+mn-lt"/>
              </a:rPr>
              <a:t>Вінниці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uk-UA" dirty="0" smtClean="0"/>
              <a:t> 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1214423"/>
            <a:ext cx="76438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Коефіцієнт забрудненості (</a:t>
            </a:r>
            <a:r>
              <a:rPr lang="uk-UA" dirty="0" err="1" smtClean="0"/>
              <a:t>КЗ</a:t>
            </a:r>
            <a:r>
              <a:rPr lang="uk-UA" dirty="0" smtClean="0"/>
              <a:t>) є узагальненим показником, що характеризує рівень забрудненості сукупно по низці показників якості, які багаторазово виміряні у кількох пунктах спостережень.</a:t>
            </a: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4857760"/>
            <a:ext cx="60007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786058"/>
            <a:ext cx="47434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928662" y="2214554"/>
            <a:ext cx="52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Значення </a:t>
            </a:r>
            <a:r>
              <a:rPr lang="uk-UA" dirty="0" err="1" smtClean="0"/>
              <a:t>КЗ</a:t>
            </a:r>
            <a:r>
              <a:rPr lang="uk-UA" dirty="0" smtClean="0"/>
              <a:t> вираховуються за </a:t>
            </a:r>
            <a:r>
              <a:rPr lang="uk-UA" dirty="0" smtClean="0"/>
              <a:t>формулою: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186766" cy="2357454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uk-UA" dirty="0" smtClean="0">
                <a:solidFill>
                  <a:srgbClr val="001E7E"/>
                </a:solidFill>
              </a:rPr>
              <a:t>Розрахувавши індекси загального </a:t>
            </a:r>
            <a:r>
              <a:rPr lang="uk-UA" dirty="0" smtClean="0">
                <a:solidFill>
                  <a:srgbClr val="001E7E"/>
                </a:solidFill>
              </a:rPr>
              <a:t>забруднення поверхневих вод міста </a:t>
            </a:r>
            <a:r>
              <a:rPr lang="uk-UA" dirty="0" smtClean="0">
                <a:solidFill>
                  <a:srgbClr val="001E7E"/>
                </a:solidFill>
              </a:rPr>
              <a:t>Вінниці та проаналізувавши їх, виявлено рівень забрудненості</a:t>
            </a:r>
            <a:endParaRPr lang="ru-RU" dirty="0">
              <a:solidFill>
                <a:srgbClr val="001E7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24</a:t>
            </a:fld>
            <a:endParaRPr kumimoji="0"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571744"/>
            <a:ext cx="691243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25</a:t>
            </a:fld>
            <a:endParaRPr kumimoji="0"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000100" y="4429132"/>
            <a:ext cx="778674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001E7E"/>
                </a:solidFill>
                <a:effectLst/>
                <a:ea typeface="Times New Roman" pitchFamily="18" charset="0"/>
                <a:cs typeface="Arial" pitchFamily="34" charset="0"/>
              </a:rPr>
              <a:t>І</a:t>
            </a:r>
            <a:r>
              <a:rPr kumimoji="0" lang="uk-UA" sz="2400" b="0" i="0" u="none" strike="noStrike" cap="none" normalizeH="0" baseline="0" dirty="0" smtClean="0" bmk="">
                <a:ln>
                  <a:noFill/>
                </a:ln>
                <a:solidFill>
                  <a:srgbClr val="001E7E"/>
                </a:solidFill>
                <a:effectLst/>
                <a:ea typeface="Times New Roman" pitchFamily="18" charset="0"/>
                <a:cs typeface="Arial" pitchFamily="34" charset="0"/>
              </a:rPr>
              <a:t>ндекс загального забруднення поверхневих вод міста Вінниці становить 1,3 отже, проаналізувавши можна зробити висновок, що, рівень забрудненості слабко забруднений.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001E7E"/>
              </a:solidFill>
              <a:effectLst/>
              <a:cs typeface="Arial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357562"/>
            <a:ext cx="4429156" cy="616512"/>
          </a:xfrm>
          <a:prstGeom prst="rect">
            <a:avLst/>
          </a:prstGeom>
          <a:noFill/>
          <a:ln w="9525">
            <a:solidFill>
              <a:srgbClr val="00194C"/>
            </a:solidFill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71480"/>
            <a:ext cx="732166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58246" cy="1428760"/>
          </a:xfrm>
        </p:spPr>
        <p:txBody>
          <a:bodyPr>
            <a:normAutofit fontScale="90000"/>
          </a:bodyPr>
          <a:lstStyle/>
          <a:p>
            <a:r>
              <a:rPr lang="uk-UA" sz="2900" dirty="0" smtClean="0">
                <a:solidFill>
                  <a:srgbClr val="002060"/>
                </a:solidFill>
                <a:effectLst/>
                <a:latin typeface="+mn-lt"/>
              </a:rPr>
              <a:t>Розроблено рекомендації щодо покращення стану поверхневих вод в місті Вінниця, основними з яких є: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158" y="1142984"/>
            <a:ext cx="8358246" cy="5286412"/>
          </a:xfrm>
        </p:spPr>
        <p:txBody>
          <a:bodyPr>
            <a:normAutofit fontScale="40000" lnSpcReduction="20000"/>
          </a:bodyPr>
          <a:lstStyle/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/>
              <a:t>—</a:t>
            </a:r>
            <a:r>
              <a:rPr lang="uk-UA" sz="4500" dirty="0" smtClean="0"/>
              <a:t> підвищення рівня очистки комунальних стічних вод, шляхом модернізації ОС;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покращення контролю за якістю поверхневих вод,шляхом збільшення кількості вимірювань та кількості точок відбору проб;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контроль за скидами стічних вод підприємств;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збереження водойм;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збереження оптимального співвідношення об'ємів води в різних фізичних станах (</a:t>
            </a:r>
            <a:r>
              <a:rPr lang="uk-UA" sz="4500" dirty="0" err="1" smtClean="0"/>
              <a:t>газо-</a:t>
            </a:r>
            <a:r>
              <a:rPr lang="uk-UA" sz="4500" dirty="0" smtClean="0"/>
              <a:t> та пароподібному, рідкому, твердому);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збереження оптимального співвідношення об'ємів ґрунтової, підземної, наземної та атмосферної вод;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збереження оптимального кругообігу води в регіонах;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</a:t>
            </a:r>
            <a:r>
              <a:rPr lang="uk-UA" sz="4500" dirty="0" smtClean="0"/>
              <a:t>регулювання річкового стоку, переведення поверхневого стоку в підземний;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 інформування населення міста (у тому числі дітей молодших класів та підліткового віку) про наявність на ринку екологічних миючих засобів, з мінімальним вмістом фосфатів та інших шкідливих хімічних сполук;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 залучення населення міста до екологічних акцій на території міста по очищенню витоків, прибиранню прибережних територій;</a:t>
            </a:r>
            <a:endParaRPr lang="ru-RU" sz="4500" dirty="0" smtClean="0"/>
          </a:p>
          <a:p>
            <a:pPr marL="0" indent="-4320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4500" dirty="0" smtClean="0"/>
              <a:t>— забезпечити невідворотність відповідальності та відшкодування збитків, заподіяних діяльністю, що супроводжувалась порушенням чинного законодавства.</a:t>
            </a:r>
            <a:endParaRPr lang="ru-RU" sz="45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26</a:t>
            </a:fld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792692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6512511" cy="792088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solidFill>
                  <a:srgbClr val="002060"/>
                </a:solidFill>
                <a:effectLst/>
                <a:latin typeface="+mn-lt"/>
              </a:rPr>
              <a:t>Висновки:</a:t>
            </a:r>
            <a:endParaRPr lang="ru-RU" dirty="0"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071546"/>
            <a:ext cx="8572560" cy="566697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uk-UA" sz="2400" dirty="0" smtClean="0"/>
              <a:t> Наведено загальну характеристику стану поверхневих вод України. Проаналізовано основні забруднювачі поверхневих вод. А також охарактеризовано стан та проблеми забруднення поверхневих вод міста Вінниця.</a:t>
            </a:r>
            <a:endParaRPr lang="ru-RU" sz="2400" dirty="0" smtClean="0"/>
          </a:p>
          <a:p>
            <a:pPr algn="just">
              <a:buNone/>
            </a:pPr>
            <a:r>
              <a:rPr lang="uk-UA" sz="2400" dirty="0" smtClean="0"/>
              <a:t>Здійснено систематизацію даних по забруднюючим показникам поверхневих вод міста Вінниці за 2011-2013 рр. Для аналізу і візуалізації даних створено запити по окремим показникам: розчинений кисень,хлориди,нітрати та залізо .</a:t>
            </a:r>
          </a:p>
          <a:p>
            <a:pPr algn="just">
              <a:buNone/>
            </a:pPr>
            <a:r>
              <a:rPr lang="uk-UA" sz="2400" dirty="0" smtClean="0"/>
              <a:t>Здійснено візуалізацію забруднення по основних показниках: розчинений кисень та залізо на електронній карті міста Вінниця шляхом побудови карт діаграм.</a:t>
            </a:r>
          </a:p>
          <a:p>
            <a:pPr algn="just">
              <a:buNone/>
            </a:pPr>
            <a:r>
              <a:rPr lang="uk-UA" sz="2400" dirty="0" smtClean="0"/>
              <a:t>Здійснено побудову графіків динаміки зміни концентрацій забруднюючих речовин в поверхневих водах міста та виявлено факти перевищення ГДК за показниками такими як: розчинений кисень, залізо і </a:t>
            </a:r>
            <a:r>
              <a:rPr lang="uk-UA" sz="2400" dirty="0" err="1" smtClean="0"/>
              <a:t>рН</a:t>
            </a:r>
            <a:r>
              <a:rPr lang="uk-UA" sz="2400" dirty="0" smtClean="0"/>
              <a:t>.</a:t>
            </a:r>
          </a:p>
          <a:p>
            <a:pPr algn="just">
              <a:buNone/>
            </a:pPr>
            <a:r>
              <a:rPr lang="uk-UA" sz="2400" dirty="0" smtClean="0"/>
              <a:t>З’ясовано, що потрібен постійний контроль за якістю поверхневих вод обґрунтованими управлінськими рішеннями.</a:t>
            </a:r>
          </a:p>
          <a:p>
            <a:pPr algn="just">
              <a:buNone/>
            </a:pPr>
            <a:r>
              <a:rPr lang="uk-UA" sz="2400" dirty="0" smtClean="0"/>
              <a:t> Розраховано індекс загального забруднення поверхневих вод, який показав, що на території міста Вінниці поверхневі води є слабко забрудненими.</a:t>
            </a:r>
          </a:p>
          <a:p>
            <a:pPr algn="just">
              <a:buNone/>
            </a:pPr>
            <a:r>
              <a:rPr lang="uk-UA" altLang="ru-RU" sz="2400" dirty="0" smtClean="0"/>
              <a:t>Запропоновано заходи щодо покращення стану </a:t>
            </a:r>
            <a:r>
              <a:rPr lang="uk-UA" sz="2400" dirty="0" smtClean="0"/>
              <a:t>поверхневих вод в місті Вінниця.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27</a:t>
            </a:fld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5196485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285992"/>
            <a:ext cx="6512511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4800" dirty="0" smtClean="0">
                <a:solidFill>
                  <a:srgbClr val="002060"/>
                </a:solidFill>
                <a:effectLst/>
                <a:latin typeface="+mn-lt"/>
              </a:rPr>
              <a:t>Дякую за увагу!</a:t>
            </a:r>
            <a:endParaRPr lang="ru-RU" sz="4800" dirty="0">
              <a:solidFill>
                <a:srgbClr val="002060"/>
              </a:solidFill>
              <a:effectLst/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28</a:t>
            </a:fld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0797323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A2B5E2"/>
      </a:accent1>
      <a:accent2>
        <a:srgbClr val="C3DFE9"/>
      </a:accent2>
      <a:accent3>
        <a:srgbClr val="6BB1C9"/>
      </a:accent3>
      <a:accent4>
        <a:srgbClr val="CBC3E9"/>
      </a:accent4>
      <a:accent5>
        <a:srgbClr val="7E6BC9"/>
      </a:accent5>
      <a:accent6>
        <a:srgbClr val="FFFFFF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1116</TotalTime>
  <Words>1077</Words>
  <Application>Microsoft Office PowerPoint</Application>
  <PresentationFormat>Экран (4:3)</PresentationFormat>
  <Paragraphs>100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Апекс</vt:lpstr>
      <vt:lpstr>МОНІТОРИНГ ЕКОЛОГІЧНОГО СТАНУ ПОВЕРХНЕВИХ ВОД МІСТА ВІННИЦЯ ЗАСОБАМИ ГІС</vt:lpstr>
      <vt:lpstr>Слайд 2</vt:lpstr>
      <vt:lpstr>ХАРАКТЕРИСТИКА ПРОБЛЕМ ПОВЕРХНЕВИХ ВОД</vt:lpstr>
      <vt:lpstr>Слайд 4</vt:lpstr>
      <vt:lpstr>Вихідні дані:</vt:lpstr>
      <vt:lpstr>Дані за 2011 рік занесенні до бази даних</vt:lpstr>
      <vt:lpstr>Дані за 2012 рік</vt:lpstr>
      <vt:lpstr>Дані за 2013 рік</vt:lpstr>
      <vt:lpstr>Результат запиту у режимі конструктор </vt:lpstr>
      <vt:lpstr>Результат запиту на вибір даних по показнику розчинений  кисень за 2011-2012 роки. </vt:lpstr>
      <vt:lpstr>Результат запиту на вибір даних по показнику залізо за 2011-2013 роки</vt:lpstr>
      <vt:lpstr>Результат запиту на вибір даних по показнику хлориди за 2011-2013 роки</vt:lpstr>
      <vt:lpstr>Результат запиту на вибір даних по показнику нітрати за 2011-2013 роки</vt:lpstr>
      <vt:lpstr>На основі цих даних побудована карта діаграм величини забруднення поверхневих вод міста Вінниця по окремим показникам </vt:lpstr>
      <vt:lpstr>Слайд 15</vt:lpstr>
      <vt:lpstr>Карта діаграми забруднень міста Вінниця по показнику “Залізо” за 2013 рік</vt:lpstr>
      <vt:lpstr>Карта діаграми забруднень міста Вінниця по показнику “Розчинений кисень” за 2011 рік</vt:lpstr>
      <vt:lpstr>Карта діаграми забруднень міста Вінниця по показнику “Розчинений кисень ” за 2012 рік</vt:lpstr>
      <vt:lpstr>Побудовано графіки динаміки зміни концентрацій забруднюючих речовин з відображенням ГДК речовин за 2011-2013 роки. Ці графіки демонструють екологічний стан поверхневих вод по окремим показникам в певний період у місті Вінниця.</vt:lpstr>
      <vt:lpstr>Слайд 20</vt:lpstr>
      <vt:lpstr>Графік забруднень поверхневих вод показує перевищення вмісту рН  спостерігається в точках №16,17 за липень 2011 року, точках №14-№17за квітень 2012 року, та в точках №16,17 за травень і липень 2013 року. </vt:lpstr>
      <vt:lpstr>Графік забруднень поверхневих вод показує, що  перевищення вмісту “хлориди” не спостерігається  </vt:lpstr>
      <vt:lpstr>Загальний індекс забруднення ПОВЕРХНЕВИХ ВОД міста Вінниці  </vt:lpstr>
      <vt:lpstr>Слайд 24</vt:lpstr>
      <vt:lpstr>Слайд 25</vt:lpstr>
      <vt:lpstr>Розроблено рекомендації щодо покращення стану поверхневих вод в місті Вінниця, основними з яких є:   </vt:lpstr>
      <vt:lpstr>Висновки:</vt:lpstr>
      <vt:lpstr>Дякую за увагу!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екологічного стану атмосферного повітря міста Вінниця за даними державного моніторингу</dc:title>
  <dc:creator>Пользователь</dc:creator>
  <cp:lastModifiedBy>Дима</cp:lastModifiedBy>
  <cp:revision>111</cp:revision>
  <dcterms:created xsi:type="dcterms:W3CDTF">2014-06-18T16:38:28Z</dcterms:created>
  <dcterms:modified xsi:type="dcterms:W3CDTF">2015-06-15T20:56:18Z</dcterms:modified>
</cp:coreProperties>
</file>