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9" r:id="rId2"/>
    <p:sldId id="256" r:id="rId3"/>
    <p:sldId id="258" r:id="rId4"/>
    <p:sldId id="291" r:id="rId5"/>
    <p:sldId id="312" r:id="rId6"/>
    <p:sldId id="257" r:id="rId7"/>
    <p:sldId id="293" r:id="rId8"/>
    <p:sldId id="268" r:id="rId9"/>
    <p:sldId id="269" r:id="rId10"/>
    <p:sldId id="310" r:id="rId11"/>
    <p:sldId id="302" r:id="rId12"/>
    <p:sldId id="279" r:id="rId13"/>
  </p:sldIdLst>
  <p:sldSz cx="9906000" cy="6858000" type="A4"/>
  <p:notesSz cx="6815138" cy="9942513"/>
  <p:defaultTextStyle>
    <a:defPPr>
      <a:defRPr lang="uk-UA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F4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160" autoAdjust="0"/>
  </p:normalViewPr>
  <p:slideViewPr>
    <p:cSldViewPr snapToGrid="0">
      <p:cViewPr varScale="1">
        <p:scale>
          <a:sx n="96" d="100"/>
          <a:sy n="96" d="100"/>
        </p:scale>
        <p:origin x="-120" y="-240"/>
      </p:cViewPr>
      <p:guideLst>
        <p:guide orient="horz" pos="2160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t" anchorCtr="0" compatLnSpc="1">
            <a:prstTxWarp prst="textNoShape">
              <a:avLst/>
            </a:prstTxWarp>
          </a:bodyPr>
          <a:lstStyle>
            <a:lvl1pPr algn="l" defTabSz="912813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275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b" anchorCtr="0" compatLnSpc="1">
            <a:prstTxWarp prst="textNoShape">
              <a:avLst/>
            </a:prstTxWarp>
          </a:bodyPr>
          <a:lstStyle>
            <a:lvl1pPr algn="l" defTabSz="912813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00" y="9442450"/>
            <a:ext cx="295275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charset="0"/>
              </a:defRPr>
            </a:lvl1pPr>
          </a:lstStyle>
          <a:p>
            <a:fld id="{54048D9C-0831-4403-A9D4-4A0F3E82119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748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t" anchorCtr="0" compatLnSpc="1">
            <a:prstTxWarp prst="textNoShape">
              <a:avLst/>
            </a:prstTxWarp>
          </a:bodyPr>
          <a:lstStyle>
            <a:lvl1pPr algn="l" defTabSz="912813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7550" y="746125"/>
            <a:ext cx="538480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275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b" anchorCtr="0" compatLnSpc="1">
            <a:prstTxWarp prst="textNoShape">
              <a:avLst/>
            </a:prstTxWarp>
          </a:bodyPr>
          <a:lstStyle>
            <a:lvl1pPr algn="l" defTabSz="912813">
              <a:defRPr sz="1200">
                <a:latin typeface="Arial" charset="0"/>
              </a:defRPr>
            </a:lvl1pPr>
          </a:lstStyle>
          <a:p>
            <a:endParaRPr lang="uk-UA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2450"/>
            <a:ext cx="295275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80" tIns="45539" rIns="91080" bIns="45539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charset="0"/>
              </a:defRPr>
            </a:lvl1pPr>
          </a:lstStyle>
          <a:p>
            <a:fld id="{306E8DF2-6AE7-4B52-8C38-F51D07519988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60390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87430-177C-438F-887E-BDD96B3787F0}" type="slidenum">
              <a:rPr lang="uk-UA"/>
              <a:pPr/>
              <a:t>1</a:t>
            </a:fld>
            <a:endParaRPr lang="uk-UA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7C1319-8A5E-44E4-B337-592183E198C3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DB8FAF-CDF6-4EE2-A361-4904E0C52ED5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4055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26E32E-8A3D-4BFB-BE15-2AFE6F1CCDDE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E3932-F264-4C6B-BC25-7374F47058DB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759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2546E1-5A95-4F16-B4F9-D03415FDAA7C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006FB-A3C4-4741-93F5-990BD41B7857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755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BB9B5B-F705-4743-9BCF-CDCC4EDB18BA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58CEB4-8757-4A47-B9C9-D7E852D92245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968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62771C-D005-4EFE-8412-4E2C87D64390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2EF0AD-2275-4395-AD64-35F5E22EEFF8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776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04247D-E562-494C-9B53-1CED063B74FB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63474C-2574-4264-80C9-7C0F90D42F06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184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E6D070-6C37-4FC3-A834-2F99247B0E08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1406A-E45E-4629-BAB6-60DB1B304EEC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331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613556-5ED3-42CF-AB1E-30C85D83F4D4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9473C-2DBC-4AAB-92AA-58FED5207334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3843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73751B-496E-4747-9429-115F3CE2CD6D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ADF5C-42A3-4EDD-86DA-57B1A5DB1C7B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0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804F84-FD27-4E5F-8880-A4EF1E7FDD95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6BDA3C-9F3F-4470-A9D5-98E591B610D7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83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0469D3-26BF-4AF1-90A9-2816579DFEE7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5A209D-6063-4300-AE1F-75FC47F4D6B6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7350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95300" y="274638"/>
            <a:ext cx="89154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2988" cy="476250"/>
          </a:xfrm>
        </p:spPr>
        <p:txBody>
          <a:bodyPr/>
          <a:lstStyle>
            <a:lvl1pPr>
              <a:defRPr/>
            </a:lvl1pPr>
          </a:lstStyle>
          <a:p>
            <a:fld id="{E9D2AD72-5AEA-4109-B34D-8EB0489BA6C5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7097713" y="6245225"/>
            <a:ext cx="2312987" cy="476250"/>
          </a:xfrm>
        </p:spPr>
        <p:txBody>
          <a:bodyPr/>
          <a:lstStyle>
            <a:lvl1pPr>
              <a:defRPr/>
            </a:lvl1pPr>
          </a:lstStyle>
          <a:p>
            <a:fld id="{63FD1026-D647-41D1-AB46-FFF563FF4007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2589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5029200" y="1600200"/>
            <a:ext cx="43815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5029200" y="3938588"/>
            <a:ext cx="43815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2988" cy="476250"/>
          </a:xfrm>
        </p:spPr>
        <p:txBody>
          <a:bodyPr/>
          <a:lstStyle>
            <a:lvl1pPr>
              <a:defRPr/>
            </a:lvl1pPr>
          </a:lstStyle>
          <a:p>
            <a:fld id="{7AFA29E6-2346-406B-9116-B18396DD6EEF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97713" y="6245225"/>
            <a:ext cx="2312987" cy="476250"/>
          </a:xfrm>
        </p:spPr>
        <p:txBody>
          <a:bodyPr/>
          <a:lstStyle>
            <a:lvl1pPr>
              <a:defRPr/>
            </a:lvl1pPr>
          </a:lstStyle>
          <a:p>
            <a:fld id="{582DD68C-1CEC-4B97-87CF-202EA2BA2C98}" type="slidenum">
              <a:rPr lang="uk-UA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506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3" tIns="45713" rIns="91423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3" tIns="45713" rIns="91423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Образец текста</a:t>
            </a:r>
          </a:p>
          <a:p>
            <a:pPr lvl="1"/>
            <a:r>
              <a:rPr lang="uk-UA" smtClean="0"/>
              <a:t>Второй уровень</a:t>
            </a:r>
          </a:p>
          <a:p>
            <a:pPr lvl="2"/>
            <a:r>
              <a:rPr lang="uk-UA" smtClean="0"/>
              <a:t>Третий уровень</a:t>
            </a:r>
          </a:p>
          <a:p>
            <a:pPr lvl="3"/>
            <a:r>
              <a:rPr lang="uk-UA" smtClean="0"/>
              <a:t>Четвертый уровень</a:t>
            </a:r>
          </a:p>
          <a:p>
            <a:pPr lvl="4"/>
            <a:r>
              <a:rPr lang="uk-UA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29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3" tIns="45713" rIns="91423" bIns="45713" numCol="1" anchor="t" anchorCtr="0" compatLnSpc="1">
            <a:prstTxWarp prst="textNoShape">
              <a:avLst/>
            </a:prstTxWarp>
          </a:bodyPr>
          <a:lstStyle>
            <a:lvl1pPr algn="l" defTabSz="915988">
              <a:defRPr sz="1400">
                <a:latin typeface="+mn-lt"/>
              </a:defRPr>
            </a:lvl1pPr>
          </a:lstStyle>
          <a:p>
            <a:fld id="{AFA98E5A-3CE1-4324-9F73-35758603F3B2}" type="datetime1">
              <a:rPr lang="uk-UA"/>
              <a:pPr/>
              <a:t>17.11.2015</a:t>
            </a:fld>
            <a:endParaRPr lang="uk-U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3" tIns="45713" rIns="91423" bIns="45713" numCol="1" anchor="t" anchorCtr="0" compatLnSpc="1">
            <a:prstTxWarp prst="textNoShape">
              <a:avLst/>
            </a:prstTxWarp>
          </a:bodyPr>
          <a:lstStyle>
            <a:lvl1pPr algn="ctr" defTabSz="915988">
              <a:defRPr sz="1400"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7713" y="6245225"/>
            <a:ext cx="231298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3" tIns="45713" rIns="91423" bIns="45713" numCol="1" anchor="t" anchorCtr="0" compatLnSpc="1">
            <a:prstTxWarp prst="textNoShape">
              <a:avLst/>
            </a:prstTxWarp>
          </a:bodyPr>
          <a:lstStyle>
            <a:lvl1pPr defTabSz="915988">
              <a:defRPr sz="1400">
                <a:latin typeface="+mn-lt"/>
              </a:defRPr>
            </a:lvl1pPr>
          </a:lstStyle>
          <a:p>
            <a:fld id="{680439FD-97FF-4549-99EE-344EA81CE016}" type="slidenum">
              <a:rPr lang="uk-UA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defTabSz="915988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915988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5988" rtl="0" fontAlgn="base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2pPr>
      <a:lvl3pPr marL="1141413" indent="-225425" algn="l" defTabSz="915988" rtl="0" fontAlgn="base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598613" indent="-227013" algn="l" defTabSz="915988" rtl="0" fontAlgn="base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2057400" indent="-230188" algn="l" defTabSz="9159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514600" indent="-230188" algn="l" defTabSz="9159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971800" indent="-230188" algn="l" defTabSz="9159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429000" indent="-230188" algn="l" defTabSz="9159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886200" indent="-230188" algn="l" defTabSz="9159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w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5" Type="http://schemas.openxmlformats.org/officeDocument/2006/relationships/oleObject" Target="../embeddings/oleObject9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6.bin"/><Relationship Id="rId1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87724" y="2144196"/>
            <a:ext cx="953055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sz="2000" b="1" dirty="0">
                <a:latin typeface="Times New Roman" pitchFamily="18" charset="0"/>
              </a:rPr>
              <a:t>ГРАФІЧНІ МАТЕРІАЛИ ДО </a:t>
            </a:r>
            <a:r>
              <a:rPr lang="uk-UA" sz="2000" b="1" dirty="0" smtClean="0">
                <a:latin typeface="Times New Roman" pitchFamily="18" charset="0"/>
              </a:rPr>
              <a:t>МАГІСТЕРСЬКОЇ КВАЛІФІКАЦІЙНОЇ РОБОТИ</a:t>
            </a:r>
            <a:endParaRPr lang="ru-RU" sz="2000" dirty="0">
              <a:latin typeface="Times New Roman" pitchFamily="18" charset="0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811522" y="3367588"/>
            <a:ext cx="813690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lvl="1" algn="ctr" eaLnBrk="1" hangingPunct="1"/>
            <a:r>
              <a:rPr lang="uk-UA" sz="2000" b="1" dirty="0" smtClean="0">
                <a:latin typeface="Times New Roman" pitchFamily="18" charset="0"/>
              </a:rPr>
              <a:t>ОБҐРУНТУВАННЯ ВИБОРУ БЕЗПЕЧНИХ РЕЖИМІВ РУХУ АВТОМОБІЛІВ В ТЕМНУ ПОРУ ДОБИ</a:t>
            </a:r>
            <a:endParaRPr lang="ru-RU" sz="2000" b="1" dirty="0">
              <a:latin typeface="Times New Roman" pitchFamily="18" charset="0"/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892296" y="613882"/>
            <a:ext cx="655161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Вінницький національний технічний університет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Факультет машинобудування та транспорту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Кафедра автомобілів та транспортного менеджменту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739774" y="2718871"/>
            <a:ext cx="8280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uk-UA" sz="1800" dirty="0">
                <a:latin typeface="Times New Roman" pitchFamily="18" charset="0"/>
              </a:rPr>
              <a:t>зі спеціальності 8.0</a:t>
            </a:r>
            <a:r>
              <a:rPr lang="en-US" sz="1800" dirty="0">
                <a:latin typeface="Times New Roman" pitchFamily="18" charset="0"/>
              </a:rPr>
              <a:t>7010601</a:t>
            </a:r>
            <a:r>
              <a:rPr lang="uk-UA" sz="1800" dirty="0">
                <a:latin typeface="Times New Roman" pitchFamily="18" charset="0"/>
              </a:rPr>
              <a:t> – Автомобілі та автомобільне господарство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892298" y="4820721"/>
            <a:ext cx="705612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uk-UA" sz="1800" dirty="0">
                <a:latin typeface="Times New Roman" pitchFamily="18" charset="0"/>
              </a:rPr>
              <a:t>Керівник роботи   </a:t>
            </a:r>
            <a:r>
              <a:rPr lang="uk-UA" sz="1800" dirty="0" err="1">
                <a:latin typeface="Times New Roman" pitchFamily="18" charset="0"/>
              </a:rPr>
              <a:t>к.т.н</a:t>
            </a:r>
            <a:r>
              <a:rPr lang="uk-UA" sz="1800" dirty="0">
                <a:latin typeface="Times New Roman" pitchFamily="18" charset="0"/>
              </a:rPr>
              <a:t>., </a:t>
            </a:r>
            <a:r>
              <a:rPr lang="uk-UA" sz="1800" dirty="0" smtClean="0">
                <a:latin typeface="Times New Roman" pitchFamily="18" charset="0"/>
              </a:rPr>
              <a:t>доцент                              </a:t>
            </a:r>
            <a:r>
              <a:rPr lang="uk-UA" sz="1800" dirty="0">
                <a:latin typeface="Times New Roman" pitchFamily="18" charset="0"/>
              </a:rPr>
              <a:t>Кужель В</a:t>
            </a:r>
            <a:r>
              <a:rPr lang="uk-UA" sz="1800" dirty="0" smtClean="0">
                <a:latin typeface="Times New Roman" pitchFamily="18" charset="0"/>
              </a:rPr>
              <a:t>. П</a:t>
            </a:r>
            <a:r>
              <a:rPr lang="uk-UA" sz="1800" dirty="0">
                <a:latin typeface="Times New Roman" pitchFamily="18" charset="0"/>
              </a:rPr>
              <a:t>.</a:t>
            </a:r>
          </a:p>
          <a:p>
            <a:r>
              <a:rPr lang="uk-UA" sz="1800" dirty="0">
                <a:latin typeface="Times New Roman" pitchFamily="18" charset="0"/>
              </a:rPr>
              <a:t> </a:t>
            </a:r>
          </a:p>
          <a:p>
            <a:r>
              <a:rPr lang="uk-UA" sz="1800" dirty="0">
                <a:latin typeface="Times New Roman" pitchFamily="18" charset="0"/>
              </a:rPr>
              <a:t>Розробив  студент гр. </a:t>
            </a:r>
            <a:r>
              <a:rPr lang="uk-UA" sz="1800" dirty="0" smtClean="0">
                <a:latin typeface="Times New Roman" pitchFamily="18" charset="0"/>
              </a:rPr>
              <a:t>АТ-14м                                 </a:t>
            </a:r>
            <a:r>
              <a:rPr lang="uk-UA" sz="1800" dirty="0" err="1" smtClean="0">
                <a:latin typeface="Times New Roman" pitchFamily="18" charset="0"/>
              </a:rPr>
              <a:t>Дельгадо</a:t>
            </a:r>
            <a:r>
              <a:rPr lang="uk-UA" sz="1800" dirty="0" smtClean="0">
                <a:latin typeface="Times New Roman" pitchFamily="18" charset="0"/>
              </a:rPr>
              <a:t> Вега А. С.</a:t>
            </a:r>
            <a:endParaRPr lang="uk-UA" sz="1800" dirty="0">
              <a:latin typeface="Times New Roman" pitchFamily="18" charset="0"/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3824328" y="6073259"/>
            <a:ext cx="22573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uk-UA" sz="1800" dirty="0">
                <a:latin typeface="Times New Roman" pitchFamily="18" charset="0"/>
              </a:rPr>
              <a:t>Вінниця ВНТУ </a:t>
            </a:r>
            <a:r>
              <a:rPr lang="uk-UA" sz="1800" dirty="0" smtClean="0">
                <a:latin typeface="Times New Roman" pitchFamily="18" charset="0"/>
              </a:rPr>
              <a:t>2015</a:t>
            </a:r>
            <a:r>
              <a:rPr lang="uk-UA" sz="1800" dirty="0" smtClean="0">
                <a:latin typeface="Calibri" pitchFamily="34" charset="0"/>
              </a:rPr>
              <a:t> </a:t>
            </a:r>
            <a:endParaRPr lang="uk-UA" sz="1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AutoShape 17"/>
          <p:cNvSpPr>
            <a:spLocks noChangeArrowheads="1"/>
          </p:cNvSpPr>
          <p:nvPr/>
        </p:nvSpPr>
        <p:spPr bwMode="auto">
          <a:xfrm>
            <a:off x="352425" y="233363"/>
            <a:ext cx="9139238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0" y="177800"/>
            <a:ext cx="9906000" cy="642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8259" tIns="59130" rIns="118259" bIns="59130"/>
          <a:lstStyle>
            <a:lvl1pPr algn="l" defTabSz="1182688">
              <a:defRPr>
                <a:solidFill>
                  <a:schemeClr val="tx1"/>
                </a:solidFill>
                <a:latin typeface="Arial" charset="0"/>
              </a:defRPr>
            </a:lvl1pPr>
            <a:lvl2pPr marL="2900363" algn="l" defTabSz="1182688">
              <a:defRPr>
                <a:solidFill>
                  <a:schemeClr val="tx1"/>
                </a:solidFill>
                <a:latin typeface="Arial" charset="0"/>
              </a:defRPr>
            </a:lvl2pPr>
            <a:lvl3pPr marL="3133725" algn="l" defTabSz="1182688">
              <a:defRPr>
                <a:solidFill>
                  <a:schemeClr val="tx1"/>
                </a:solidFill>
                <a:latin typeface="Arial" charset="0"/>
              </a:defRPr>
            </a:lvl3pPr>
            <a:lvl4pPr marL="3365500" algn="l" defTabSz="1182688">
              <a:defRPr>
                <a:solidFill>
                  <a:schemeClr val="tx1"/>
                </a:solidFill>
                <a:latin typeface="Arial" charset="0"/>
              </a:defRPr>
            </a:lvl4pPr>
            <a:lvl5pPr marL="3597275" algn="l" defTabSz="1182688">
              <a:defRPr>
                <a:solidFill>
                  <a:schemeClr val="tx1"/>
                </a:solidFill>
                <a:latin typeface="Arial" charset="0"/>
              </a:defRPr>
            </a:lvl5pPr>
            <a:lvl6pPr marL="40544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45116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9688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54260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endParaRPr lang="uk-UA" sz="2000" b="1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Актуальність теми:</a:t>
            </a:r>
            <a:r>
              <a:rPr lang="uk-UA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сьогоднішній день близько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50%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дорожньо-транспортних пригод (ДТП)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скоюються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 темну пору доби, в той час, коли інтенсивність руху знижується в 3-10 разів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період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суттєво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зростає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ймовірність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наїздів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автомобіля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пішоходів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велосипедистів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нерухомі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перешкоди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тобто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тих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ДТП,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видимість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вирішальне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значення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Основним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критерієм при оцінці безпеки руху в темну пору доби є вибір швидкості руху, яка відповідає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видимості.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Тому робота присвячена обґрунтуванню вибору безпечних режимів руху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автомобілів в темну пору доби.</a:t>
            </a:r>
            <a:endParaRPr lang="uk-UA" sz="20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105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uk-UA" sz="2000" b="1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uk-UA" sz="20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роботи: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поліпшення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безпеки руху автомобілів за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рахунок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рекомендацій щодо вибору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безпечних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режимів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руху для розрізнення тест-об’єктів на дорозі в темну пору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доби.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b="1" u="sng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b="1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Об’єкт </a:t>
            </a:r>
            <a:r>
              <a:rPr lang="uk-UA" sz="2000" b="1" u="sng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дослідження: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процес функціонування системи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„водій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автомобіль – дорога – середовище” при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виборі безпечних режимів руху 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темну пору доби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2000" b="1" u="sng" dirty="0" smtClean="0">
                <a:latin typeface="Times New Roman" pitchFamily="18" charset="0"/>
                <a:cs typeface="Times New Roman" pitchFamily="18" charset="0"/>
              </a:rPr>
              <a:t>Предметом </a:t>
            </a:r>
            <a:r>
              <a:rPr lang="uk-UA" sz="2000" b="1" u="sng" dirty="0"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є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вибір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безпечних режимів руху автомобілів в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темну пору доби з врахуванням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факторів,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які діють в системі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„водій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автомобіль – дорога – середовище”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dirty="0">
              <a:solidFill>
                <a:srgbClr val="000000"/>
              </a:solidFill>
              <a:cs typeface="Arial" charset="0"/>
            </a:endParaRPr>
          </a:p>
          <a:p>
            <a:pPr algn="just"/>
            <a:endParaRPr lang="uk-UA" sz="2000" dirty="0">
              <a:cs typeface="Arial" charset="0"/>
            </a:endParaRP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8475663" y="106363"/>
            <a:ext cx="130016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18" tIns="0" rIns="0" bIns="0"/>
          <a:lstStyle>
            <a:lvl1pPr algn="l" defTabSz="1182688">
              <a:defRPr>
                <a:solidFill>
                  <a:schemeClr val="tx1"/>
                </a:solidFill>
                <a:latin typeface="Arial" charset="0"/>
              </a:defRPr>
            </a:lvl1pPr>
            <a:lvl2pPr marL="590550" algn="l" defTabSz="1182688">
              <a:defRPr>
                <a:solidFill>
                  <a:schemeClr val="tx1"/>
                </a:solidFill>
                <a:latin typeface="Arial" charset="0"/>
              </a:defRPr>
            </a:lvl2pPr>
            <a:lvl3pPr marL="1182688" algn="l" defTabSz="1182688">
              <a:defRPr>
                <a:solidFill>
                  <a:schemeClr val="tx1"/>
                </a:solidFill>
                <a:latin typeface="Arial" charset="0"/>
              </a:defRPr>
            </a:lvl3pPr>
            <a:lvl4pPr marL="1773238" algn="l" defTabSz="1182688">
              <a:defRPr>
                <a:solidFill>
                  <a:schemeClr val="tx1"/>
                </a:solidFill>
                <a:latin typeface="Arial" charset="0"/>
              </a:defRPr>
            </a:lvl4pPr>
            <a:lvl5pPr marL="2365375" algn="l" defTabSz="1182688">
              <a:defRPr>
                <a:solidFill>
                  <a:schemeClr val="tx1"/>
                </a:solidFill>
                <a:latin typeface="Arial" charset="0"/>
              </a:defRPr>
            </a:lvl5pPr>
            <a:lvl6pPr marL="28225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97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369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941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r>
              <a:rPr lang="uk-UA" sz="2000" b="1" i="1" dirty="0" smtClean="0"/>
              <a:t>1</a:t>
            </a:r>
            <a:endParaRPr lang="uk-U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AutoShape 10"/>
          <p:cNvSpPr>
            <a:spLocks noChangeArrowheads="1"/>
          </p:cNvSpPr>
          <p:nvPr/>
        </p:nvSpPr>
        <p:spPr bwMode="auto">
          <a:xfrm>
            <a:off x="350838" y="0"/>
            <a:ext cx="9555162" cy="628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9502775" y="73025"/>
            <a:ext cx="444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18" tIns="0" rIns="0" bIns="0"/>
          <a:lstStyle>
            <a:lvl1pPr algn="l" defTabSz="1182688">
              <a:defRPr>
                <a:solidFill>
                  <a:schemeClr val="tx1"/>
                </a:solidFill>
                <a:latin typeface="Arial" charset="0"/>
              </a:defRPr>
            </a:lvl1pPr>
            <a:lvl2pPr marL="590550" algn="l" defTabSz="1182688">
              <a:defRPr>
                <a:solidFill>
                  <a:schemeClr val="tx1"/>
                </a:solidFill>
                <a:latin typeface="Arial" charset="0"/>
              </a:defRPr>
            </a:lvl2pPr>
            <a:lvl3pPr marL="1182688" algn="l" defTabSz="1182688">
              <a:defRPr>
                <a:solidFill>
                  <a:schemeClr val="tx1"/>
                </a:solidFill>
                <a:latin typeface="Arial" charset="0"/>
              </a:defRPr>
            </a:lvl3pPr>
            <a:lvl4pPr marL="1773238" algn="l" defTabSz="1182688">
              <a:defRPr>
                <a:solidFill>
                  <a:schemeClr val="tx1"/>
                </a:solidFill>
                <a:latin typeface="Arial" charset="0"/>
              </a:defRPr>
            </a:lvl4pPr>
            <a:lvl5pPr marL="2365375" algn="l" defTabSz="1182688">
              <a:defRPr>
                <a:solidFill>
                  <a:schemeClr val="tx1"/>
                </a:solidFill>
                <a:latin typeface="Arial" charset="0"/>
              </a:defRPr>
            </a:lvl5pPr>
            <a:lvl6pPr marL="28225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97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369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941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sz="2000" b="1" i="1"/>
              <a:t>2</a:t>
            </a:r>
            <a:endParaRPr lang="uk-UA" sz="2000"/>
          </a:p>
        </p:txBody>
      </p:sp>
      <p:sp>
        <p:nvSpPr>
          <p:cNvPr id="4108" name="Text Box 12"/>
          <p:cNvSpPr txBox="1">
            <a:spLocks noChangeArrowheads="1"/>
          </p:cNvSpPr>
          <p:nvPr/>
        </p:nvSpPr>
        <p:spPr bwMode="auto">
          <a:xfrm>
            <a:off x="57150" y="-47625"/>
            <a:ext cx="9785350" cy="670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8259" tIns="59130" rIns="118259" bIns="59130"/>
          <a:lstStyle>
            <a:lvl1pPr algn="l" defTabSz="1182688">
              <a:defRPr>
                <a:solidFill>
                  <a:schemeClr val="tx1"/>
                </a:solidFill>
                <a:latin typeface="Arial" charset="0"/>
              </a:defRPr>
            </a:lvl1pPr>
            <a:lvl2pPr marL="179388" algn="l" defTabSz="1182688">
              <a:defRPr>
                <a:solidFill>
                  <a:schemeClr val="tx1"/>
                </a:solidFill>
                <a:latin typeface="Arial" charset="0"/>
              </a:defRPr>
            </a:lvl2pPr>
            <a:lvl3pPr marL="358775" algn="l" defTabSz="1182688">
              <a:defRPr>
                <a:solidFill>
                  <a:schemeClr val="tx1"/>
                </a:solidFill>
                <a:latin typeface="Arial" charset="0"/>
              </a:defRPr>
            </a:lvl3pPr>
            <a:lvl4pPr marL="2555875" indent="-342900" algn="l" defTabSz="1182688">
              <a:defRPr>
                <a:solidFill>
                  <a:schemeClr val="tx1"/>
                </a:solidFill>
                <a:latin typeface="Arial" charset="0"/>
              </a:defRPr>
            </a:lvl4pPr>
            <a:lvl5pPr marL="3078163" indent="-342900" algn="l" defTabSz="1182688">
              <a:defRPr>
                <a:solidFill>
                  <a:schemeClr val="tx1"/>
                </a:solidFill>
                <a:latin typeface="Arial" charset="0"/>
              </a:defRPr>
            </a:lvl5pPr>
            <a:lvl6pPr marL="3535363" indent="-342900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992563" indent="-342900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4449763" indent="-342900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906963" indent="-342900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uk-UA" b="1" u="sng" dirty="0"/>
              <a:t>Наукова новизна</a:t>
            </a:r>
            <a:r>
              <a:rPr lang="uk-UA" b="1" u="sng" dirty="0" smtClean="0"/>
              <a:t>:</a:t>
            </a:r>
          </a:p>
          <a:p>
            <a:pPr algn="ctr"/>
            <a:endParaRPr lang="uk-UA" b="1" u="sng" dirty="0"/>
          </a:p>
          <a:p>
            <a:pPr algn="just"/>
            <a:r>
              <a:rPr lang="uk-UA" sz="1700" dirty="0" smtClean="0">
                <a:latin typeface="Times New Roman" pitchFamily="18" charset="0"/>
              </a:rPr>
              <a:t>враховано комплексний взаємозв’язок кількісних та якісних факторів впливу системи </a:t>
            </a:r>
            <a:r>
              <a:rPr lang="uk-UA" sz="1700" dirty="0" err="1" smtClean="0">
                <a:latin typeface="Times New Roman" pitchFamily="18" charset="0"/>
              </a:rPr>
              <a:t>„водій</a:t>
            </a:r>
            <a:r>
              <a:rPr lang="uk-UA" sz="1700" dirty="0" smtClean="0">
                <a:latin typeface="Times New Roman" pitchFamily="18" charset="0"/>
              </a:rPr>
              <a:t> – автомобіль – дорога – середовище” на дальність видимості об’єктів дорожньої обстановки та вибір безпечних режимів руху автомобілів в темну пору доби.</a:t>
            </a:r>
          </a:p>
          <a:p>
            <a:pPr algn="just"/>
            <a:endParaRPr lang="uk-UA" sz="1700" dirty="0" smtClean="0">
              <a:latin typeface="Times New Roman" pitchFamily="18" charset="0"/>
            </a:endParaRPr>
          </a:p>
          <a:p>
            <a:pPr algn="ctr"/>
            <a:r>
              <a:rPr lang="uk-UA" b="1" u="sng" dirty="0" smtClean="0">
                <a:solidFill>
                  <a:srgbClr val="000000"/>
                </a:solidFill>
              </a:rPr>
              <a:t>Завдання </a:t>
            </a:r>
            <a:r>
              <a:rPr lang="uk-UA" b="1" u="sng" dirty="0">
                <a:solidFill>
                  <a:srgbClr val="000000"/>
                </a:solidFill>
              </a:rPr>
              <a:t>дослідження: </a:t>
            </a:r>
            <a:endParaRPr lang="uk-UA" b="1" u="sng" dirty="0" smtClean="0">
              <a:solidFill>
                <a:srgbClr val="000000"/>
              </a:solidFill>
            </a:endParaRPr>
          </a:p>
          <a:p>
            <a:pPr algn="ctr"/>
            <a:endParaRPr lang="uk-UA" b="1" u="sng" dirty="0">
              <a:solidFill>
                <a:srgbClr val="000000"/>
              </a:solidFill>
            </a:endParaRPr>
          </a:p>
          <a:p>
            <a:pPr algn="just"/>
            <a:r>
              <a:rPr lang="uk-UA" sz="1700" dirty="0">
                <a:latin typeface="Times New Roman" pitchFamily="18" charset="0"/>
              </a:rPr>
              <a:t>- </a:t>
            </a:r>
            <a:r>
              <a:rPr lang="uk-UA" dirty="0" smtClean="0">
                <a:latin typeface="Times New Roman" pitchFamily="18" charset="0"/>
              </a:rPr>
              <a:t>проаналізувати проблеми забезпечення безпечних режимів руху автомобілів в темну пору доби;</a:t>
            </a:r>
          </a:p>
          <a:p>
            <a:pPr algn="just"/>
            <a:r>
              <a:rPr lang="uk-UA" sz="1700" dirty="0" smtClean="0">
                <a:latin typeface="Times New Roman" pitchFamily="18" charset="0"/>
              </a:rPr>
              <a:t>- дослідити теоретичні аспекти визначення ефективності роботи систем головного освітлення автомобілів;</a:t>
            </a:r>
          </a:p>
          <a:p>
            <a:pPr algn="just"/>
            <a:r>
              <a:rPr lang="uk-UA" sz="1700" dirty="0" smtClean="0">
                <a:latin typeface="Times New Roman" pitchFamily="18" charset="0"/>
              </a:rPr>
              <a:t>- </a:t>
            </a:r>
            <a:r>
              <a:rPr lang="uk-UA" sz="1700" dirty="0">
                <a:latin typeface="Times New Roman" pitchFamily="18" charset="0"/>
              </a:rPr>
              <a:t>провести обґрунтування схем дорожніх експериментів та алгоритмів проведення досліджень;</a:t>
            </a:r>
          </a:p>
          <a:p>
            <a:pPr algn="just">
              <a:buFontTx/>
              <a:buChar char="-"/>
            </a:pPr>
            <a:r>
              <a:rPr lang="uk-UA" sz="1700" dirty="0" smtClean="0">
                <a:latin typeface="Times New Roman" pitchFamily="18" charset="0"/>
              </a:rPr>
              <a:t> </a:t>
            </a:r>
            <a:r>
              <a:rPr lang="uk-UA" sz="1700" dirty="0">
                <a:latin typeface="Times New Roman" pitchFamily="18" charset="0"/>
              </a:rPr>
              <a:t>розробити </a:t>
            </a:r>
            <a:r>
              <a:rPr lang="uk-UA" sz="1700" dirty="0" smtClean="0">
                <a:latin typeface="Times New Roman" pitchFamily="18" charset="0"/>
              </a:rPr>
              <a:t>практичні рекомендації щодо вибору безпечних режимів руху автомобілів в темну пору доби.</a:t>
            </a:r>
          </a:p>
          <a:p>
            <a:pPr algn="just">
              <a:buFontTx/>
              <a:buChar char="-"/>
            </a:pPr>
            <a:r>
              <a:rPr lang="uk-UA" sz="1600" dirty="0" smtClean="0"/>
              <a:t> </a:t>
            </a:r>
            <a:r>
              <a:rPr lang="uk-UA" sz="1700" dirty="0">
                <a:latin typeface="Times New Roman" pitchFamily="18" charset="0"/>
              </a:rPr>
              <a:t>розробити заходи з охорони праці та безпеки у надзвичайних </a:t>
            </a:r>
            <a:r>
              <a:rPr lang="uk-UA" sz="1700" dirty="0" smtClean="0">
                <a:latin typeface="Times New Roman" pitchFamily="18" charset="0"/>
              </a:rPr>
              <a:t>ситуаціях.</a:t>
            </a:r>
            <a:endParaRPr lang="uk-UA" sz="1700" dirty="0">
              <a:latin typeface="Times New Roman" pitchFamily="18" charset="0"/>
            </a:endParaRPr>
          </a:p>
          <a:p>
            <a:pPr algn="just">
              <a:buFontTx/>
              <a:buChar char="-"/>
            </a:pPr>
            <a:endParaRPr lang="uk-UA" sz="500" dirty="0">
              <a:latin typeface="Times New Roman" pitchFamily="18" charset="0"/>
            </a:endParaRPr>
          </a:p>
          <a:p>
            <a:pPr algn="ctr"/>
            <a:endParaRPr lang="uk-UA" b="1" u="sng" dirty="0">
              <a:solidFill>
                <a:srgbClr val="000000"/>
              </a:solidFill>
            </a:endParaRPr>
          </a:p>
          <a:p>
            <a:pPr algn="ctr"/>
            <a:r>
              <a:rPr lang="uk-UA" b="1" u="sng" dirty="0" smtClean="0">
                <a:solidFill>
                  <a:srgbClr val="000000"/>
                </a:solidFill>
              </a:rPr>
              <a:t>Практичне </a:t>
            </a:r>
            <a:r>
              <a:rPr lang="uk-UA" b="1" u="sng" dirty="0">
                <a:solidFill>
                  <a:srgbClr val="000000"/>
                </a:solidFill>
              </a:rPr>
              <a:t>значення одержаних результатів</a:t>
            </a:r>
            <a:r>
              <a:rPr lang="uk-UA" b="1" u="sng" dirty="0" smtClean="0">
                <a:solidFill>
                  <a:srgbClr val="000000"/>
                </a:solidFill>
              </a:rPr>
              <a:t>:</a:t>
            </a:r>
          </a:p>
          <a:p>
            <a:pPr algn="ctr"/>
            <a:endParaRPr lang="uk-UA" sz="1700" dirty="0">
              <a:latin typeface="Times New Roman" pitchFamily="18" charset="0"/>
            </a:endParaRPr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57150" y="4827736"/>
            <a:ext cx="9589812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hangingPunct="0"/>
            <a:r>
              <a:rPr lang="uk-UA" dirty="0"/>
              <a:t>     </a:t>
            </a:r>
            <a:r>
              <a:rPr lang="uk-UA" sz="1700" dirty="0"/>
              <a:t>1. </a:t>
            </a:r>
            <a:r>
              <a:rPr lang="uk-UA" dirty="0"/>
              <a:t>Формалізовано </a:t>
            </a:r>
            <a:r>
              <a:rPr lang="uk-UA" dirty="0" smtClean="0"/>
              <a:t>причини виникнення ДТП в темну пору доби, фактори, які цьому сприяють, запропоновані шляхи вирішення розглянутих проблем. </a:t>
            </a:r>
            <a:r>
              <a:rPr lang="uk-UA" dirty="0"/>
              <a:t>Виконаний детальний аналіз методик оцінки безпечних режимів руху. </a:t>
            </a:r>
            <a:endParaRPr lang="uk-UA" dirty="0" smtClean="0"/>
          </a:p>
          <a:p>
            <a:pPr algn="just" hangingPunct="0"/>
            <a:r>
              <a:rPr lang="uk-UA" dirty="0" smtClean="0"/>
              <a:t>     2. Запропоновані рекомендації </a:t>
            </a:r>
            <a:r>
              <a:rPr lang="uk-UA" dirty="0"/>
              <a:t>з </a:t>
            </a:r>
            <a:r>
              <a:rPr lang="uk-UA" dirty="0" smtClean="0"/>
              <a:t>вибору </a:t>
            </a:r>
            <a:r>
              <a:rPr lang="uk-UA" sz="1700" dirty="0" smtClean="0"/>
              <a:t>безпечних </a:t>
            </a:r>
            <a:r>
              <a:rPr lang="uk-UA" sz="1700" dirty="0"/>
              <a:t>режимів руху автомобілів в темну пору доби відповідно до стану системи ВАДС.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1" name="Rectangle 1023"/>
          <p:cNvSpPr>
            <a:spLocks noChangeArrowheads="1"/>
          </p:cNvSpPr>
          <p:nvPr/>
        </p:nvSpPr>
        <p:spPr bwMode="auto">
          <a:xfrm>
            <a:off x="5610662" y="440702"/>
            <a:ext cx="3752181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sz="2000" b="1" dirty="0"/>
              <a:t> </a:t>
            </a:r>
            <a:r>
              <a:rPr lang="uk-UA" b="1" dirty="0"/>
              <a:t>Розподіл дорожньо-транспортних</a:t>
            </a:r>
          </a:p>
          <a:p>
            <a:pPr algn="ctr"/>
            <a:r>
              <a:rPr lang="uk-UA" b="1" dirty="0"/>
              <a:t>пригод за </a:t>
            </a:r>
            <a:r>
              <a:rPr lang="uk-UA" b="1" dirty="0" smtClean="0"/>
              <a:t>видами</a:t>
            </a:r>
            <a:endParaRPr lang="uk-UA" b="1" dirty="0"/>
          </a:p>
        </p:txBody>
      </p:sp>
      <p:sp>
        <p:nvSpPr>
          <p:cNvPr id="205826" name="Rectangle 1026"/>
          <p:cNvSpPr>
            <a:spLocks noChangeArrowheads="1"/>
          </p:cNvSpPr>
          <p:nvPr/>
        </p:nvSpPr>
        <p:spPr bwMode="auto">
          <a:xfrm>
            <a:off x="9478963" y="76200"/>
            <a:ext cx="376237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>
                <a:latin typeface="Arial" charset="0"/>
              </a:rPr>
              <a:t>3</a:t>
            </a:r>
            <a:endParaRPr lang="ru-RU" sz="2000" b="1" i="1">
              <a:latin typeface="Arial" charset="0"/>
            </a:endParaRPr>
          </a:p>
        </p:txBody>
      </p:sp>
      <p:pic>
        <p:nvPicPr>
          <p:cNvPr id="2293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37" y="3059108"/>
            <a:ext cx="5811103" cy="364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134871" y="2206536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 smtClean="0"/>
              <a:t>Кількість </a:t>
            </a:r>
            <a:r>
              <a:rPr lang="uk-UA" b="1" dirty="0"/>
              <a:t>потерпілих в ДТП (крива 1) та ДТП за годинами доби (крива 2)</a:t>
            </a:r>
            <a:endParaRPr lang="ru-RU" b="1" dirty="0"/>
          </a:p>
        </p:txBody>
      </p:sp>
      <p:pic>
        <p:nvPicPr>
          <p:cNvPr id="14" name="Рисунок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7" t="18752" r="4796" b="3114"/>
          <a:stretch>
            <a:fillRect/>
          </a:stretch>
        </p:blipFill>
        <p:spPr bwMode="auto">
          <a:xfrm>
            <a:off x="818482" y="168893"/>
            <a:ext cx="4459011" cy="28902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953540" y="2813951"/>
            <a:ext cx="3812209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З </a:t>
            </a:r>
            <a:r>
              <a:rPr lang="ru-RU" sz="1700" dirty="0" err="1"/>
              <a:t>кривих</a:t>
            </a:r>
            <a:r>
              <a:rPr lang="ru-RU" sz="1700" dirty="0"/>
              <a:t> </a:t>
            </a:r>
            <a:r>
              <a:rPr lang="ru-RU" sz="1700" dirty="0" smtClean="0"/>
              <a:t>рисунку </a:t>
            </a:r>
            <a:r>
              <a:rPr lang="ru-RU" sz="1700" dirty="0" err="1"/>
              <a:t>можна</a:t>
            </a:r>
            <a:r>
              <a:rPr lang="ru-RU" sz="1700" dirty="0"/>
              <a:t> </a:t>
            </a:r>
            <a:r>
              <a:rPr lang="ru-RU" sz="1700" dirty="0" err="1"/>
              <a:t>зробити</a:t>
            </a:r>
            <a:r>
              <a:rPr lang="ru-RU" sz="1700" dirty="0"/>
              <a:t> </a:t>
            </a:r>
            <a:r>
              <a:rPr lang="ru-RU" sz="1700" dirty="0" err="1"/>
              <a:t>наступні</a:t>
            </a:r>
            <a:r>
              <a:rPr lang="ru-RU" sz="1700" dirty="0"/>
              <a:t> </a:t>
            </a:r>
            <a:r>
              <a:rPr lang="ru-RU" sz="1700" dirty="0" err="1"/>
              <a:t>висновки</a:t>
            </a:r>
            <a:r>
              <a:rPr lang="ru-RU" sz="1700" dirty="0"/>
              <a:t>: </a:t>
            </a:r>
            <a:r>
              <a:rPr lang="ru-RU" sz="1700" dirty="0" err="1"/>
              <a:t>кількість</a:t>
            </a:r>
            <a:r>
              <a:rPr lang="ru-RU" sz="1700" dirty="0"/>
              <a:t> </a:t>
            </a:r>
            <a:r>
              <a:rPr lang="ru-RU" sz="1700" dirty="0" err="1"/>
              <a:t>потерпілих</a:t>
            </a:r>
            <a:r>
              <a:rPr lang="ru-RU" sz="1700" dirty="0"/>
              <a:t> в ДТП (крива 2) </a:t>
            </a:r>
            <a:r>
              <a:rPr lang="ru-RU" sz="1700" dirty="0" err="1"/>
              <a:t>залишається</a:t>
            </a:r>
            <a:r>
              <a:rPr lang="ru-RU" sz="1700" dirty="0"/>
              <a:t> </a:t>
            </a:r>
            <a:r>
              <a:rPr lang="ru-RU" sz="1700" dirty="0" err="1"/>
              <a:t>стабільно</a:t>
            </a:r>
            <a:r>
              <a:rPr lang="ru-RU" sz="1700" dirty="0"/>
              <a:t> </a:t>
            </a:r>
            <a:r>
              <a:rPr lang="ru-RU" sz="1700" dirty="0" err="1"/>
              <a:t>високою</a:t>
            </a:r>
            <a:r>
              <a:rPr lang="ru-RU" sz="1700" dirty="0"/>
              <a:t>. 3 10 год. ранку до 20 год. </a:t>
            </a:r>
            <a:r>
              <a:rPr lang="ru-RU" sz="1700" dirty="0" err="1"/>
              <a:t>вечора</a:t>
            </a:r>
            <a:r>
              <a:rPr lang="ru-RU" sz="1700" dirty="0"/>
              <a:t> з </a:t>
            </a:r>
            <a:r>
              <a:rPr lang="ru-RU" sz="1700" dirty="0" err="1"/>
              <a:t>наступним</a:t>
            </a:r>
            <a:r>
              <a:rPr lang="ru-RU" sz="1700" dirty="0"/>
              <a:t> </a:t>
            </a:r>
            <a:r>
              <a:rPr lang="ru-RU" sz="1700" dirty="0" err="1"/>
              <a:t>значним</a:t>
            </a:r>
            <a:r>
              <a:rPr lang="ru-RU" sz="1700" dirty="0"/>
              <a:t> </a:t>
            </a:r>
            <a:r>
              <a:rPr lang="ru-RU" sz="1700" dirty="0" err="1"/>
              <a:t>зниженням</a:t>
            </a:r>
            <a:r>
              <a:rPr lang="ru-RU" sz="1700" dirty="0"/>
              <a:t>, яке </a:t>
            </a:r>
            <a:r>
              <a:rPr lang="ru-RU" sz="1700" dirty="0" err="1"/>
              <a:t>пояснюється</a:t>
            </a:r>
            <a:r>
              <a:rPr lang="ru-RU" sz="1700" dirty="0"/>
              <a:t> </a:t>
            </a:r>
            <a:r>
              <a:rPr lang="ru-RU" sz="1700" dirty="0" err="1"/>
              <a:t>закономірним</a:t>
            </a:r>
            <a:r>
              <a:rPr lang="ru-RU" sz="1700" dirty="0"/>
              <a:t> </a:t>
            </a:r>
            <a:r>
              <a:rPr lang="ru-RU" sz="1700" dirty="0" err="1"/>
              <a:t>зменшенням</a:t>
            </a:r>
            <a:r>
              <a:rPr lang="ru-RU" sz="1700" dirty="0"/>
              <a:t> </a:t>
            </a:r>
            <a:r>
              <a:rPr lang="ru-RU" sz="1700" dirty="0" err="1"/>
              <a:t>кількості</a:t>
            </a:r>
            <a:r>
              <a:rPr lang="ru-RU" sz="1700" dirty="0"/>
              <a:t> </a:t>
            </a:r>
            <a:r>
              <a:rPr lang="ru-RU" sz="1700" dirty="0" err="1"/>
              <a:t>автомобілів</a:t>
            </a:r>
            <a:r>
              <a:rPr lang="ru-RU" sz="1700" dirty="0"/>
              <a:t> і </a:t>
            </a:r>
            <a:r>
              <a:rPr lang="ru-RU" sz="1700" dirty="0" err="1"/>
              <a:t>пішоходів</a:t>
            </a:r>
            <a:r>
              <a:rPr lang="ru-RU" sz="1700" dirty="0"/>
              <a:t> в </a:t>
            </a:r>
            <a:r>
              <a:rPr lang="ru-RU" sz="1700" dirty="0" err="1"/>
              <a:t>вечірні</a:t>
            </a:r>
            <a:r>
              <a:rPr lang="ru-RU" sz="1700" dirty="0"/>
              <a:t> та </a:t>
            </a:r>
            <a:r>
              <a:rPr lang="ru-RU" sz="1700" dirty="0" err="1"/>
              <a:t>нічні</a:t>
            </a:r>
            <a:r>
              <a:rPr lang="ru-RU" sz="1700" dirty="0"/>
              <a:t> </a:t>
            </a:r>
            <a:r>
              <a:rPr lang="ru-RU" sz="1700" dirty="0" err="1"/>
              <a:t>години</a:t>
            </a:r>
            <a:r>
              <a:rPr lang="ru-RU" sz="1700" dirty="0"/>
              <a:t> </a:t>
            </a:r>
            <a:r>
              <a:rPr lang="ru-RU" sz="1700" dirty="0" err="1"/>
              <a:t>доби</a:t>
            </a:r>
            <a:r>
              <a:rPr lang="ru-RU" sz="1700" dirty="0"/>
              <a:t>. Але </a:t>
            </a:r>
            <a:r>
              <a:rPr lang="ru-RU" sz="1700" dirty="0" err="1"/>
              <a:t>незважаючи</a:t>
            </a:r>
            <a:r>
              <a:rPr lang="ru-RU" sz="1700" dirty="0"/>
              <a:t> на </a:t>
            </a:r>
            <a:r>
              <a:rPr lang="ru-RU" sz="1700" dirty="0" err="1"/>
              <a:t>зменшення</a:t>
            </a:r>
            <a:r>
              <a:rPr lang="ru-RU" sz="1700" dirty="0"/>
              <a:t> </a:t>
            </a:r>
            <a:r>
              <a:rPr lang="ru-RU" sz="1700" dirty="0" err="1"/>
              <a:t>кількості</a:t>
            </a:r>
            <a:r>
              <a:rPr lang="ru-RU" sz="1700" dirty="0"/>
              <a:t> ДТП, </a:t>
            </a:r>
            <a:r>
              <a:rPr lang="ru-RU" sz="1700" dirty="0" err="1"/>
              <a:t>важкість</a:t>
            </a:r>
            <a:r>
              <a:rPr lang="ru-RU" sz="1700" dirty="0"/>
              <a:t> </a:t>
            </a:r>
            <a:r>
              <a:rPr lang="ru-RU" sz="1700" dirty="0" err="1"/>
              <a:t>їх</a:t>
            </a:r>
            <a:r>
              <a:rPr lang="ru-RU" sz="1700" dirty="0"/>
              <a:t> </a:t>
            </a:r>
            <a:r>
              <a:rPr lang="ru-RU" sz="1700" dirty="0" err="1"/>
              <a:t>наслідків</a:t>
            </a:r>
            <a:r>
              <a:rPr lang="ru-RU" sz="1700" dirty="0"/>
              <a:t> </a:t>
            </a:r>
            <a:r>
              <a:rPr lang="ru-RU" sz="1700" dirty="0" err="1"/>
              <a:t>зростає</a:t>
            </a:r>
            <a:r>
              <a:rPr lang="ru-RU" sz="1700" dirty="0"/>
              <a:t>, так як </a:t>
            </a:r>
            <a:r>
              <a:rPr lang="ru-RU" sz="1700" dirty="0" err="1"/>
              <a:t>збільшується</a:t>
            </a:r>
            <a:r>
              <a:rPr lang="ru-RU" sz="1700" dirty="0"/>
              <a:t> </a:t>
            </a:r>
            <a:r>
              <a:rPr lang="ru-RU" sz="1700" dirty="0" err="1"/>
              <a:t>кількість</a:t>
            </a:r>
            <a:r>
              <a:rPr lang="ru-RU" sz="1700" dirty="0"/>
              <a:t> </a:t>
            </a:r>
            <a:r>
              <a:rPr lang="ru-RU" sz="1700" dirty="0" err="1"/>
              <a:t>потерпілих</a:t>
            </a:r>
            <a:r>
              <a:rPr lang="ru-RU" sz="1700" dirty="0"/>
              <a:t> в </a:t>
            </a:r>
            <a:r>
              <a:rPr lang="ru-RU" sz="1700" dirty="0" err="1"/>
              <a:t>пригодах</a:t>
            </a:r>
            <a:r>
              <a:rPr lang="ru-RU" sz="1700" dirty="0"/>
              <a:t> (крива 1) </a:t>
            </a:r>
            <a:r>
              <a:rPr lang="ru-RU" sz="1700" dirty="0" err="1"/>
              <a:t>значно</a:t>
            </a:r>
            <a:r>
              <a:rPr lang="ru-RU" sz="1700" dirty="0"/>
              <a:t> </a:t>
            </a:r>
            <a:r>
              <a:rPr lang="ru-RU" sz="1700" dirty="0" err="1"/>
              <a:t>зростає</a:t>
            </a:r>
            <a:r>
              <a:rPr lang="ru-RU" sz="1700" dirty="0"/>
              <a:t> з 16 до 21 год. та 22 </a:t>
            </a:r>
            <a:r>
              <a:rPr lang="ru-RU" sz="1700" dirty="0" smtClean="0"/>
              <a:t>год.</a:t>
            </a:r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101" y="219075"/>
            <a:ext cx="930613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 </a:t>
            </a:r>
            <a:r>
              <a:rPr lang="ru-RU" b="1" dirty="0" smtClean="0"/>
              <a:t>                                   </a:t>
            </a:r>
            <a:r>
              <a:rPr lang="ru-RU" b="1" dirty="0" err="1" smtClean="0"/>
              <a:t>Основні</a:t>
            </a:r>
            <a:r>
              <a:rPr lang="ru-RU" b="1" dirty="0" smtClean="0"/>
              <a:t> причини </a:t>
            </a:r>
            <a:r>
              <a:rPr lang="ru-RU" b="1" dirty="0" err="1" smtClean="0"/>
              <a:t>виникнення</a:t>
            </a:r>
            <a:r>
              <a:rPr lang="ru-RU" b="1" dirty="0" smtClean="0"/>
              <a:t> ДТП в темну пору </a:t>
            </a:r>
            <a:r>
              <a:rPr lang="ru-RU" b="1" dirty="0" err="1" smtClean="0"/>
              <a:t>доби</a:t>
            </a:r>
            <a:r>
              <a:rPr lang="ru-RU" b="1" dirty="0" smtClean="0"/>
              <a:t>:</a:t>
            </a:r>
          </a:p>
          <a:p>
            <a:pPr algn="just"/>
            <a:r>
              <a:rPr lang="ru-RU" sz="1600" b="1" dirty="0" smtClean="0"/>
              <a:t>- </a:t>
            </a:r>
            <a:r>
              <a:rPr lang="ru-RU" sz="1600" dirty="0" err="1" smtClean="0"/>
              <a:t>зниження</a:t>
            </a:r>
            <a:r>
              <a:rPr lang="ru-RU" sz="1600" dirty="0" smtClean="0"/>
              <a:t> </a:t>
            </a:r>
            <a:r>
              <a:rPr lang="ru-RU" sz="1600" dirty="0" err="1"/>
              <a:t>дальності</a:t>
            </a:r>
            <a:r>
              <a:rPr lang="ru-RU" sz="1600" dirty="0"/>
              <a:t> </a:t>
            </a:r>
            <a:r>
              <a:rPr lang="ru-RU" sz="1600" dirty="0" err="1"/>
              <a:t>видимості</a:t>
            </a:r>
            <a:r>
              <a:rPr lang="ru-RU" sz="1600" dirty="0"/>
              <a:t> </a:t>
            </a:r>
            <a:r>
              <a:rPr lang="ru-RU" sz="1600" dirty="0" err="1"/>
              <a:t>дорожньої</a:t>
            </a:r>
            <a:r>
              <a:rPr lang="ru-RU" sz="1600" dirty="0"/>
              <a:t> обстановки;</a:t>
            </a:r>
          </a:p>
          <a:p>
            <a:pPr algn="just"/>
            <a:r>
              <a:rPr lang="uk-UA" sz="1600" dirty="0"/>
              <a:t>- засліплення водіїв фарами зустрічних автомобілів;</a:t>
            </a:r>
            <a:endParaRPr lang="ru-RU" sz="1600" dirty="0"/>
          </a:p>
          <a:p>
            <a:pPr algn="just"/>
            <a:r>
              <a:rPr lang="ru-RU" sz="1600" dirty="0"/>
              <a:t>- </a:t>
            </a:r>
            <a:r>
              <a:rPr lang="ru-RU" sz="1600" dirty="0" err="1"/>
              <a:t>незадовільне</a:t>
            </a:r>
            <a:r>
              <a:rPr lang="ru-RU" sz="1600" dirty="0"/>
              <a:t> </a:t>
            </a:r>
            <a:r>
              <a:rPr lang="ru-RU" sz="1600" dirty="0" err="1"/>
              <a:t>освітлення</a:t>
            </a:r>
            <a:r>
              <a:rPr lang="ru-RU" sz="1600" dirty="0"/>
              <a:t> </a:t>
            </a:r>
            <a:r>
              <a:rPr lang="ru-RU" sz="1600" dirty="0" err="1"/>
              <a:t>проїзної</a:t>
            </a:r>
            <a:r>
              <a:rPr lang="ru-RU" sz="1600" dirty="0"/>
              <a:t> </a:t>
            </a:r>
            <a:r>
              <a:rPr lang="ru-RU" sz="1600" dirty="0" err="1"/>
              <a:t>частини</a:t>
            </a:r>
            <a:r>
              <a:rPr lang="ru-RU" sz="1600" dirty="0"/>
              <a:t>, а для </a:t>
            </a:r>
            <a:r>
              <a:rPr lang="ru-RU" sz="1600" dirty="0" err="1"/>
              <a:t>більшості</a:t>
            </a:r>
            <a:r>
              <a:rPr lang="ru-RU" sz="1600" dirty="0"/>
              <a:t> </a:t>
            </a:r>
            <a:r>
              <a:rPr lang="ru-RU" sz="1600" dirty="0" err="1"/>
              <a:t>доріг</a:t>
            </a:r>
            <a:r>
              <a:rPr lang="ru-RU" sz="1600" dirty="0"/>
              <a:t> – </a:t>
            </a:r>
            <a:r>
              <a:rPr lang="ru-RU" sz="1600" dirty="0" err="1"/>
              <a:t>повна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відсутність</a:t>
            </a:r>
            <a:r>
              <a:rPr lang="ru-RU" sz="1600" dirty="0"/>
              <a:t>;</a:t>
            </a:r>
          </a:p>
          <a:p>
            <a:pPr algn="just"/>
            <a:r>
              <a:rPr lang="uk-UA" sz="1600" dirty="0"/>
              <a:t>- перевищення допустимої швидкості руху за умовами </a:t>
            </a:r>
            <a:r>
              <a:rPr lang="uk-UA" sz="1600" dirty="0" smtClean="0"/>
              <a:t>видимості;</a:t>
            </a:r>
            <a:endParaRPr lang="ru-RU" sz="1600" dirty="0"/>
          </a:p>
          <a:p>
            <a:pPr algn="just"/>
            <a:r>
              <a:rPr lang="ru-RU" sz="1600" dirty="0"/>
              <a:t>- </a:t>
            </a:r>
            <a:r>
              <a:rPr lang="uk-UA" sz="1600" dirty="0"/>
              <a:t>незадовільний технічний стан системи освітлення транспортних засобів;</a:t>
            </a:r>
            <a:endParaRPr lang="ru-RU" sz="1600" dirty="0"/>
          </a:p>
          <a:p>
            <a:pPr algn="just"/>
            <a:r>
              <a:rPr lang="uk-UA" sz="1600" dirty="0"/>
              <a:t>- підвищена втомлюваність водія вночі, засліплювання його світлом фар зустрічного </a:t>
            </a:r>
            <a:r>
              <a:rPr lang="uk-UA" sz="1600" dirty="0" smtClean="0"/>
              <a:t>автомобіля;</a:t>
            </a:r>
            <a:endParaRPr lang="ru-RU" sz="1600" dirty="0"/>
          </a:p>
          <a:p>
            <a:pPr algn="just"/>
            <a:r>
              <a:rPr lang="uk-UA" sz="1600" dirty="0"/>
              <a:t>- фізіологічна непристосованість організму людини до праці </a:t>
            </a:r>
            <a:r>
              <a:rPr lang="uk-UA" sz="1600" dirty="0" smtClean="0"/>
              <a:t>вночі;</a:t>
            </a:r>
            <a:endParaRPr lang="ru-RU" sz="1600" dirty="0"/>
          </a:p>
          <a:p>
            <a:pPr algn="just"/>
            <a:r>
              <a:rPr lang="uk-UA" sz="1600" dirty="0"/>
              <a:t>- відсутність фізіологічного методу для водіїв на перебудову свого режиму для роботи </a:t>
            </a:r>
            <a:r>
              <a:rPr lang="uk-UA" sz="1600" dirty="0" smtClean="0"/>
              <a:t>вночі;</a:t>
            </a:r>
            <a:endParaRPr lang="ru-RU" sz="1600" dirty="0"/>
          </a:p>
          <a:p>
            <a:pPr algn="just"/>
            <a:r>
              <a:rPr lang="uk-UA" sz="1600" dirty="0"/>
              <a:t>- відсутність досвіду і професійних прийомів керування автомобілем уночі;</a:t>
            </a:r>
            <a:endParaRPr lang="ru-RU" sz="1600" dirty="0"/>
          </a:p>
          <a:p>
            <a:pPr algn="just"/>
            <a:r>
              <a:rPr lang="uk-UA" sz="1600" dirty="0"/>
              <a:t>- фізична втома, недостатні індивідуальні навички керування автомобілем;</a:t>
            </a:r>
            <a:endParaRPr lang="ru-RU" sz="1600" dirty="0"/>
          </a:p>
          <a:p>
            <a:pPr algn="just"/>
            <a:r>
              <a:rPr lang="uk-UA" sz="1600" dirty="0"/>
              <a:t>- відсутність у свідомості водія повної реальної оцінки нічної дорожньої обстановки, аналогічної керуванню автомобілем вдень, адже вночі потрібна висока стійкість уваги ( 97% інформації отримується лише  завдяки зору);</a:t>
            </a:r>
            <a:endParaRPr lang="ru-RU" sz="1600" dirty="0"/>
          </a:p>
          <a:p>
            <a:pPr algn="just"/>
            <a:r>
              <a:rPr lang="uk-UA" sz="1600" dirty="0"/>
              <a:t>- послаблений контроль з боку контролюючих органів, відчуття безкарності за порушення правил дорожнього руху в темну пору доби;</a:t>
            </a:r>
            <a:endParaRPr lang="ru-RU" sz="1600" dirty="0"/>
          </a:p>
          <a:p>
            <a:pPr algn="just"/>
            <a:r>
              <a:rPr lang="uk-UA" sz="1600" dirty="0"/>
              <a:t>- неналежний дизайн вулиць і застарілі стандарти міського планування і будівництва доріг;</a:t>
            </a:r>
            <a:endParaRPr lang="ru-RU" sz="1600" dirty="0"/>
          </a:p>
          <a:p>
            <a:pPr marL="285750" indent="-285750" algn="just">
              <a:buFontTx/>
              <a:buChar char="-"/>
            </a:pPr>
            <a:r>
              <a:rPr lang="uk-UA" sz="1600" dirty="0" smtClean="0"/>
              <a:t>високе </a:t>
            </a:r>
            <a:r>
              <a:rPr lang="uk-UA" sz="1600" dirty="0"/>
              <a:t>обмеження швидкості в населених пунктах – 60 км/год. </a:t>
            </a:r>
            <a:endParaRPr lang="uk-UA" sz="1600" dirty="0" smtClean="0"/>
          </a:p>
          <a:p>
            <a:pPr algn="just"/>
            <a:r>
              <a:rPr lang="uk-UA" b="1" dirty="0"/>
              <a:t>Заходи для покращення ситуації</a:t>
            </a:r>
            <a:r>
              <a:rPr lang="uk-UA" sz="1600" dirty="0"/>
              <a:t>: </a:t>
            </a:r>
            <a:r>
              <a:rPr lang="uk-UA" sz="1600" dirty="0" smtClean="0"/>
              <a:t>при </a:t>
            </a:r>
            <a:r>
              <a:rPr lang="uk-UA" sz="1600" dirty="0"/>
              <a:t>плануванні і забудові міст перевагу надавати проектам, що передбачають меншу потребу у транспортуванні та менші ризики ДТП; підвищити якість будівництва, ремонту, утримання автомобільних доріг, вулиць і залізничних переїздів та організації на них безпечного руху; забезпечити пріоритетне фінансування створення належних умов безпеки руху в місцях концентрації ДТП, будівництва доріг та пішохідних переходів з перетином на різних рівнях; покращити видимість та освітлення пішохідних переходів, зупинок у населених пунктах, дорожніх знаків і розмітки; у проектах доріг передбачати лише узбіччя з твердим покриттям, зниження дозволеної швидкості в населених пунктах</a:t>
            </a:r>
            <a:r>
              <a:rPr lang="uk-UA" dirty="0"/>
              <a:t>.</a:t>
            </a:r>
            <a:endParaRPr lang="ru-RU" dirty="0"/>
          </a:p>
          <a:p>
            <a:pPr marL="285750" indent="-285750" algn="just">
              <a:buFontTx/>
              <a:buChar char="-"/>
            </a:pPr>
            <a:endParaRPr lang="ru-RU" dirty="0"/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9502775" y="73025"/>
            <a:ext cx="4445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18" tIns="0" rIns="0" bIns="0"/>
          <a:lstStyle>
            <a:lvl1pPr algn="l" defTabSz="1182688">
              <a:defRPr>
                <a:solidFill>
                  <a:schemeClr val="tx1"/>
                </a:solidFill>
                <a:latin typeface="Arial" charset="0"/>
              </a:defRPr>
            </a:lvl1pPr>
            <a:lvl2pPr marL="590550" algn="l" defTabSz="1182688">
              <a:defRPr>
                <a:solidFill>
                  <a:schemeClr val="tx1"/>
                </a:solidFill>
                <a:latin typeface="Arial" charset="0"/>
              </a:defRPr>
            </a:lvl2pPr>
            <a:lvl3pPr marL="1182688" algn="l" defTabSz="1182688">
              <a:defRPr>
                <a:solidFill>
                  <a:schemeClr val="tx1"/>
                </a:solidFill>
                <a:latin typeface="Arial" charset="0"/>
              </a:defRPr>
            </a:lvl3pPr>
            <a:lvl4pPr marL="1773238" algn="l" defTabSz="1182688">
              <a:defRPr>
                <a:solidFill>
                  <a:schemeClr val="tx1"/>
                </a:solidFill>
                <a:latin typeface="Arial" charset="0"/>
              </a:defRPr>
            </a:lvl4pPr>
            <a:lvl5pPr marL="2365375" algn="l" defTabSz="1182688">
              <a:defRPr>
                <a:solidFill>
                  <a:schemeClr val="tx1"/>
                </a:solidFill>
                <a:latin typeface="Arial" charset="0"/>
              </a:defRPr>
            </a:lvl5pPr>
            <a:lvl6pPr marL="28225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97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369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94175" defTabSz="11826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uk-UA" sz="2000" b="1" i="1" dirty="0" smtClean="0"/>
              <a:t>4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475466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1" name="Rectangle 59"/>
          <p:cNvSpPr>
            <a:spLocks noChangeArrowheads="1"/>
          </p:cNvSpPr>
          <p:nvPr/>
        </p:nvSpPr>
        <p:spPr bwMode="auto">
          <a:xfrm>
            <a:off x="158750" y="193675"/>
            <a:ext cx="9585325" cy="264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8259" tIns="59130" rIns="118259" bIns="59130" anchor="ctr">
            <a:spAutoFit/>
          </a:bodyPr>
          <a:lstStyle/>
          <a:p>
            <a:pPr algn="ctr" defTabSz="1182688">
              <a:tabLst>
                <a:tab pos="576263" algn="l"/>
              </a:tabLst>
            </a:pPr>
            <a:r>
              <a:rPr lang="uk-UA" sz="2000" b="1" dirty="0"/>
              <a:t>Основні задачі, які доводиться розв’язувати при аналізі ДТП в темну пору доби:</a:t>
            </a:r>
          </a:p>
          <a:p>
            <a:pPr algn="l" defTabSz="1182688">
              <a:tabLst>
                <a:tab pos="576263" algn="l"/>
              </a:tabLst>
            </a:pPr>
            <a:endParaRPr lang="uk-UA" sz="1000" u="sng" dirty="0"/>
          </a:p>
          <a:p>
            <a:pPr marL="1042988" lvl="1" algn="l" defTabSz="1182688">
              <a:buFont typeface="Arial" charset="0"/>
              <a:buChar char="−"/>
              <a:tabLst>
                <a:tab pos="576263" algn="l"/>
              </a:tabLst>
            </a:pPr>
            <a:r>
              <a:rPr lang="uk-UA" dirty="0"/>
              <a:t>    визначення дальності видимості об’єктів на дорозі;</a:t>
            </a:r>
          </a:p>
          <a:p>
            <a:pPr marL="1042988" lvl="1" algn="l" defTabSz="1182688">
              <a:buFont typeface="Arial" charset="0"/>
              <a:buChar char="−"/>
              <a:tabLst>
                <a:tab pos="576263" algn="l"/>
              </a:tabLst>
            </a:pPr>
            <a:r>
              <a:rPr lang="uk-UA" dirty="0"/>
              <a:t>    визначення безпечної швидкості руху;</a:t>
            </a:r>
          </a:p>
          <a:p>
            <a:pPr marL="1042988" lvl="1" algn="l" defTabSz="1182688">
              <a:buFont typeface="Arial" charset="0"/>
              <a:buChar char="−"/>
              <a:tabLst>
                <a:tab pos="576263" algn="l"/>
              </a:tabLst>
            </a:pPr>
            <a:r>
              <a:rPr lang="uk-UA" dirty="0"/>
              <a:t>    дослідження технічного стану транспортного засобу та інші. </a:t>
            </a:r>
          </a:p>
          <a:p>
            <a:pPr algn="l" defTabSz="1182688">
              <a:buFont typeface="Arial" charset="0"/>
              <a:buNone/>
              <a:tabLst>
                <a:tab pos="576263" algn="l"/>
              </a:tabLst>
            </a:pPr>
            <a:endParaRPr lang="uk-UA" sz="1000" dirty="0"/>
          </a:p>
          <a:p>
            <a:pPr algn="just" defTabSz="1182688">
              <a:buFont typeface="Arial" charset="0"/>
              <a:buNone/>
              <a:tabLst>
                <a:tab pos="576263" algn="l"/>
              </a:tabLst>
            </a:pPr>
            <a:r>
              <a:rPr lang="uk-UA" dirty="0"/>
              <a:t>	Згідно пункту 12.2 Правил дорожнього руху України в темну пору доби і в умовах недостатньої видимості швидкість руху повинна бути такою, щоб водій мав можливість зупинити транспортний засіб в межах видимості дороги.	</a:t>
            </a:r>
            <a:endParaRPr lang="uk-UA" sz="1000" dirty="0"/>
          </a:p>
          <a:p>
            <a:pPr algn="just" defTabSz="1182688">
              <a:buFont typeface="Arial" charset="0"/>
              <a:buNone/>
              <a:tabLst>
                <a:tab pos="576263" algn="l"/>
              </a:tabLst>
            </a:pPr>
            <a:r>
              <a:rPr lang="uk-UA" dirty="0"/>
              <a:t>	</a:t>
            </a:r>
          </a:p>
        </p:txBody>
      </p:sp>
      <p:sp>
        <p:nvSpPr>
          <p:cNvPr id="3135" name="Rectangle 63"/>
          <p:cNvSpPr>
            <a:spLocks noChangeArrowheads="1"/>
          </p:cNvSpPr>
          <p:nvPr/>
        </p:nvSpPr>
        <p:spPr bwMode="auto">
          <a:xfrm>
            <a:off x="0" y="31623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51" name="Rectangle 79"/>
          <p:cNvSpPr>
            <a:spLocks noChangeArrowheads="1"/>
          </p:cNvSpPr>
          <p:nvPr/>
        </p:nvSpPr>
        <p:spPr bwMode="auto">
          <a:xfrm>
            <a:off x="0" y="19923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auto">
          <a:xfrm>
            <a:off x="0" y="19923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57" name="Rectangle 85"/>
          <p:cNvSpPr>
            <a:spLocks noChangeArrowheads="1"/>
          </p:cNvSpPr>
          <p:nvPr/>
        </p:nvSpPr>
        <p:spPr bwMode="auto">
          <a:xfrm>
            <a:off x="0" y="19923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60" name="Rectangle 88"/>
          <p:cNvSpPr>
            <a:spLocks noChangeArrowheads="1"/>
          </p:cNvSpPr>
          <p:nvPr/>
        </p:nvSpPr>
        <p:spPr bwMode="auto">
          <a:xfrm>
            <a:off x="0" y="200342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3" name="Rectangle 101"/>
          <p:cNvSpPr>
            <a:spLocks noChangeArrowheads="1"/>
          </p:cNvSpPr>
          <p:nvPr/>
        </p:nvSpPr>
        <p:spPr bwMode="auto">
          <a:xfrm>
            <a:off x="0" y="2271713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5" name="Rectangle 103"/>
          <p:cNvSpPr>
            <a:spLocks noChangeArrowheads="1"/>
          </p:cNvSpPr>
          <p:nvPr/>
        </p:nvSpPr>
        <p:spPr bwMode="auto">
          <a:xfrm>
            <a:off x="9466263" y="63500"/>
            <a:ext cx="381496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5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3181" name="Rectangle 109"/>
          <p:cNvSpPr>
            <a:spLocks noChangeArrowheads="1"/>
          </p:cNvSpPr>
          <p:nvPr/>
        </p:nvSpPr>
        <p:spPr bwMode="auto">
          <a:xfrm>
            <a:off x="212725" y="5646738"/>
            <a:ext cx="9539288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 defTabSz="915988">
              <a:buFont typeface="Arial" charset="0"/>
              <a:buNone/>
              <a:tabLst>
                <a:tab pos="534988" algn="l"/>
              </a:tabLst>
            </a:pPr>
            <a:r>
              <a:rPr lang="uk-UA"/>
              <a:t>          Тому дослідження проводяться для вирішення одного з найважливіших питань автотехнічної експертизи щодо</a:t>
            </a:r>
            <a:r>
              <a:rPr lang="uk-UA" b="1" i="1"/>
              <a:t> </a:t>
            </a:r>
            <a:r>
              <a:rPr lang="uk-UA" b="1"/>
              <a:t>технічної можливості водія зупинити транспортний засіб в межах видимості дороги для уникнення або зменшення важкості ДТП</a:t>
            </a:r>
            <a:r>
              <a:rPr lang="ru-RU"/>
              <a:t>.</a:t>
            </a:r>
            <a:r>
              <a:rPr lang="uk-UA"/>
              <a:t>	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082" y="3133056"/>
            <a:ext cx="91971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 algn="l" defTabSz="1182688"/>
            <a:r>
              <a:rPr lang="uk-UA" b="1" dirty="0"/>
              <a:t>Основні недоліки існуючих методів оцінювання безпечних режимів руху:</a:t>
            </a:r>
            <a:endParaRPr lang="ru-RU" b="1" dirty="0"/>
          </a:p>
          <a:p>
            <a:pPr marL="174625" indent="-174625" algn="just" defTabSz="1182688"/>
            <a:r>
              <a:rPr lang="uk-UA" dirty="0">
                <a:solidFill>
                  <a:srgbClr val="000000"/>
                </a:solidFill>
              </a:rPr>
              <a:t>–</a:t>
            </a:r>
            <a:r>
              <a:rPr lang="uk-UA" dirty="0"/>
              <a:t> не враховуються якісні параметри впливу, які мають надзвичайно велике значення</a:t>
            </a:r>
          </a:p>
          <a:p>
            <a:pPr marL="174625" indent="-174625" algn="just" defTabSz="1182688"/>
            <a:r>
              <a:rPr lang="uk-UA" dirty="0"/>
              <a:t>   при дорожніх дослідженнях і аналізі отриманих даних; </a:t>
            </a:r>
          </a:p>
          <a:p>
            <a:pPr marL="174625" indent="-174625" algn="just" defTabSz="1182688"/>
            <a:r>
              <a:rPr lang="uk-UA" dirty="0">
                <a:solidFill>
                  <a:srgbClr val="000000"/>
                </a:solidFill>
              </a:rPr>
              <a:t>–</a:t>
            </a:r>
            <a:r>
              <a:rPr lang="uk-UA" dirty="0"/>
              <a:t> неможливість врахування повної кількості факторів впливу на дальність видимості; </a:t>
            </a:r>
          </a:p>
          <a:p>
            <a:pPr marL="174625" indent="-174625" algn="just" defTabSz="1182688"/>
            <a:r>
              <a:rPr lang="uk-UA" dirty="0">
                <a:solidFill>
                  <a:srgbClr val="000000"/>
                </a:solidFill>
              </a:rPr>
              <a:t>–</a:t>
            </a:r>
            <a:r>
              <a:rPr lang="uk-UA" dirty="0"/>
              <a:t> необхідність проведення вимірювань на місці ДТП в найкоротші строки після</a:t>
            </a:r>
          </a:p>
          <a:p>
            <a:pPr marL="174625" indent="-174625" algn="just" defTabSz="1182688"/>
            <a:r>
              <a:rPr lang="uk-UA" dirty="0"/>
              <a:t>   виникнення пригоди з метою врахування взаємозв’язку зовнішніх факторів;</a:t>
            </a:r>
          </a:p>
          <a:p>
            <a:pPr marL="174625" indent="-174625" algn="just" defTabSz="1182688"/>
            <a:r>
              <a:rPr lang="uk-UA" dirty="0">
                <a:solidFill>
                  <a:srgbClr val="000000"/>
                </a:solidFill>
              </a:rPr>
              <a:t>–</a:t>
            </a:r>
            <a:r>
              <a:rPr lang="uk-UA" dirty="0"/>
              <a:t> складність оцінювання та можлива необ’єктивність висновку експерта щодо</a:t>
            </a:r>
          </a:p>
          <a:p>
            <a:pPr marL="174625" indent="-174625" algn="just" defTabSz="1182688"/>
            <a:r>
              <a:rPr lang="uk-UA" dirty="0"/>
              <a:t>   величини дальності видимості за інформацією протоколів ДТП.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27" name="Rectangle 159"/>
          <p:cNvSpPr>
            <a:spLocks noChangeArrowheads="1"/>
          </p:cNvSpPr>
          <p:nvPr/>
        </p:nvSpPr>
        <p:spPr bwMode="auto">
          <a:xfrm>
            <a:off x="1409700" y="-36513"/>
            <a:ext cx="7550150" cy="39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uk-UA" sz="2000" b="1" dirty="0"/>
              <a:t>Внутрішні та зовнішні фактори впливу на дальність видимості</a:t>
            </a:r>
            <a:r>
              <a:rPr lang="ru-RU" sz="2000" b="1" dirty="0"/>
              <a:t> </a:t>
            </a:r>
          </a:p>
        </p:txBody>
      </p:sp>
      <p:sp>
        <p:nvSpPr>
          <p:cNvPr id="135328" name="Rectangle 160"/>
          <p:cNvSpPr>
            <a:spLocks noChangeArrowheads="1"/>
          </p:cNvSpPr>
          <p:nvPr/>
        </p:nvSpPr>
        <p:spPr bwMode="auto">
          <a:xfrm>
            <a:off x="9439275" y="88900"/>
            <a:ext cx="381496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6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135234" name="Rectangle 66"/>
          <p:cNvSpPr>
            <a:spLocks noChangeArrowheads="1"/>
          </p:cNvSpPr>
          <p:nvPr/>
        </p:nvSpPr>
        <p:spPr bwMode="auto">
          <a:xfrm>
            <a:off x="2014538" y="812800"/>
            <a:ext cx="2420937" cy="27463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 b="1"/>
              <a:t>Внутрішні фактори впливу</a:t>
            </a:r>
            <a:endParaRPr lang="ru-RU" b="1"/>
          </a:p>
        </p:txBody>
      </p:sp>
      <p:sp>
        <p:nvSpPr>
          <p:cNvPr id="135235" name="Rectangle 67"/>
          <p:cNvSpPr>
            <a:spLocks noChangeArrowheads="1"/>
          </p:cNvSpPr>
          <p:nvPr/>
        </p:nvSpPr>
        <p:spPr bwMode="auto">
          <a:xfrm>
            <a:off x="5067300" y="812800"/>
            <a:ext cx="2652713" cy="27463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 b="1"/>
              <a:t>Зовнішні фактори впливу</a:t>
            </a:r>
            <a:endParaRPr lang="ru-RU" b="1"/>
          </a:p>
        </p:txBody>
      </p:sp>
      <p:sp>
        <p:nvSpPr>
          <p:cNvPr id="135236" name="Rectangle 68"/>
          <p:cNvSpPr>
            <a:spLocks noChangeArrowheads="1"/>
          </p:cNvSpPr>
          <p:nvPr/>
        </p:nvSpPr>
        <p:spPr bwMode="auto">
          <a:xfrm>
            <a:off x="1893888" y="1236663"/>
            <a:ext cx="2641600" cy="51911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 b="1"/>
              <a:t>Конструкція, технічний стан і режими використання</a:t>
            </a:r>
            <a:endParaRPr lang="ru-RU" b="1"/>
          </a:p>
        </p:txBody>
      </p:sp>
      <p:sp>
        <p:nvSpPr>
          <p:cNvPr id="135237" name="Rectangle 69"/>
          <p:cNvSpPr>
            <a:spLocks noChangeArrowheads="1"/>
          </p:cNvSpPr>
          <p:nvPr/>
        </p:nvSpPr>
        <p:spPr bwMode="auto">
          <a:xfrm>
            <a:off x="5067300" y="1231900"/>
            <a:ext cx="1154113" cy="50958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endParaRPr lang="uk-UA" sz="600" b="1"/>
          </a:p>
          <a:p>
            <a:pPr algn="ctr" defTabSz="915988"/>
            <a:r>
              <a:rPr lang="uk-UA" sz="1400" b="1"/>
              <a:t>Водій</a:t>
            </a:r>
            <a:endParaRPr lang="ru-RU" b="1"/>
          </a:p>
        </p:txBody>
      </p:sp>
      <p:sp>
        <p:nvSpPr>
          <p:cNvPr id="135238" name="Rectangle 70"/>
          <p:cNvSpPr>
            <a:spLocks noChangeArrowheads="1"/>
          </p:cNvSpPr>
          <p:nvPr/>
        </p:nvSpPr>
        <p:spPr bwMode="auto">
          <a:xfrm>
            <a:off x="6335713" y="1231900"/>
            <a:ext cx="1384300" cy="4953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 b="1"/>
              <a:t>Середовище і умови руху</a:t>
            </a:r>
            <a:endParaRPr lang="ru-RU" b="1"/>
          </a:p>
        </p:txBody>
      </p:sp>
      <p:sp>
        <p:nvSpPr>
          <p:cNvPr id="135239" name="Line 71"/>
          <p:cNvSpPr>
            <a:spLocks noChangeShapeType="1"/>
          </p:cNvSpPr>
          <p:nvPr/>
        </p:nvSpPr>
        <p:spPr bwMode="auto">
          <a:xfrm flipV="1">
            <a:off x="3338513" y="628650"/>
            <a:ext cx="1614487" cy="184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40" name="Line 72"/>
          <p:cNvSpPr>
            <a:spLocks noChangeShapeType="1"/>
          </p:cNvSpPr>
          <p:nvPr/>
        </p:nvSpPr>
        <p:spPr bwMode="auto">
          <a:xfrm>
            <a:off x="4837113" y="628650"/>
            <a:ext cx="1614487" cy="184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41" name="Line 73"/>
          <p:cNvSpPr>
            <a:spLocks noChangeShapeType="1"/>
          </p:cNvSpPr>
          <p:nvPr/>
        </p:nvSpPr>
        <p:spPr bwMode="auto">
          <a:xfrm>
            <a:off x="3338513" y="1087438"/>
            <a:ext cx="0" cy="149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42" name="Line 74"/>
          <p:cNvSpPr>
            <a:spLocks noChangeShapeType="1"/>
          </p:cNvSpPr>
          <p:nvPr/>
        </p:nvSpPr>
        <p:spPr bwMode="auto">
          <a:xfrm flipV="1">
            <a:off x="5686425" y="1087438"/>
            <a:ext cx="765175" cy="149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43" name="Line 75"/>
          <p:cNvSpPr>
            <a:spLocks noChangeShapeType="1"/>
          </p:cNvSpPr>
          <p:nvPr/>
        </p:nvSpPr>
        <p:spPr bwMode="auto">
          <a:xfrm>
            <a:off x="6451600" y="1087438"/>
            <a:ext cx="609600" cy="1444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44" name="Rectangle 76"/>
          <p:cNvSpPr>
            <a:spLocks noChangeArrowheads="1"/>
          </p:cNvSpPr>
          <p:nvPr/>
        </p:nvSpPr>
        <p:spPr bwMode="auto">
          <a:xfrm>
            <a:off x="1905000" y="1909763"/>
            <a:ext cx="1154113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endParaRPr lang="uk-UA" sz="300"/>
          </a:p>
          <a:p>
            <a:pPr algn="ctr" defTabSz="915988"/>
            <a:r>
              <a:rPr lang="uk-UA" sz="1400"/>
              <a:t>Автомобіль</a:t>
            </a:r>
            <a:endParaRPr lang="ru-RU"/>
          </a:p>
        </p:txBody>
      </p:sp>
      <p:sp>
        <p:nvSpPr>
          <p:cNvPr id="135245" name="Rectangle 77"/>
          <p:cNvSpPr>
            <a:spLocks noChangeArrowheads="1"/>
          </p:cNvSpPr>
          <p:nvPr/>
        </p:nvSpPr>
        <p:spPr bwMode="auto">
          <a:xfrm>
            <a:off x="3478213" y="1909763"/>
            <a:ext cx="1052512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Система освітлення</a:t>
            </a:r>
            <a:endParaRPr lang="ru-RU"/>
          </a:p>
        </p:txBody>
      </p:sp>
      <p:sp>
        <p:nvSpPr>
          <p:cNvPr id="135246" name="Rectangle 78"/>
          <p:cNvSpPr>
            <a:spLocks noChangeArrowheads="1"/>
          </p:cNvSpPr>
          <p:nvPr/>
        </p:nvSpPr>
        <p:spPr bwMode="auto">
          <a:xfrm>
            <a:off x="1724025" y="2459038"/>
            <a:ext cx="1498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Розміри і форма кузова</a:t>
            </a:r>
            <a:endParaRPr lang="ru-RU"/>
          </a:p>
        </p:txBody>
      </p:sp>
      <p:sp>
        <p:nvSpPr>
          <p:cNvPr id="135247" name="Rectangle 79"/>
          <p:cNvSpPr>
            <a:spLocks noChangeArrowheads="1"/>
          </p:cNvSpPr>
          <p:nvPr/>
        </p:nvSpPr>
        <p:spPr bwMode="auto">
          <a:xfrm>
            <a:off x="1724025" y="3008313"/>
            <a:ext cx="1498600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Обзорність</a:t>
            </a:r>
            <a:endParaRPr lang="ru-RU"/>
          </a:p>
        </p:txBody>
      </p:sp>
      <p:sp>
        <p:nvSpPr>
          <p:cNvPr id="135248" name="Rectangle 80"/>
          <p:cNvSpPr>
            <a:spLocks noChangeArrowheads="1"/>
          </p:cNvSpPr>
          <p:nvPr/>
        </p:nvSpPr>
        <p:spPr bwMode="auto">
          <a:xfrm>
            <a:off x="1724025" y="3373438"/>
            <a:ext cx="1498600" cy="7318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Ергономічні показники робочого місця</a:t>
            </a:r>
            <a:endParaRPr lang="ru-RU"/>
          </a:p>
        </p:txBody>
      </p:sp>
      <p:sp>
        <p:nvSpPr>
          <p:cNvPr id="135249" name="Rectangle 81"/>
          <p:cNvSpPr>
            <a:spLocks noChangeArrowheads="1"/>
          </p:cNvSpPr>
          <p:nvPr/>
        </p:nvSpPr>
        <p:spPr bwMode="auto">
          <a:xfrm>
            <a:off x="1724025" y="4197350"/>
            <a:ext cx="1498600" cy="2746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Ходова частина</a:t>
            </a:r>
            <a:endParaRPr lang="ru-RU"/>
          </a:p>
        </p:txBody>
      </p:sp>
      <p:sp>
        <p:nvSpPr>
          <p:cNvPr id="135250" name="Rectangle 82"/>
          <p:cNvSpPr>
            <a:spLocks noChangeArrowheads="1"/>
          </p:cNvSpPr>
          <p:nvPr/>
        </p:nvSpPr>
        <p:spPr bwMode="auto">
          <a:xfrm>
            <a:off x="1724025" y="4562475"/>
            <a:ext cx="1498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Рівень завантаження</a:t>
            </a:r>
            <a:endParaRPr lang="ru-RU"/>
          </a:p>
        </p:txBody>
      </p:sp>
      <p:sp>
        <p:nvSpPr>
          <p:cNvPr id="135251" name="Rectangle 83"/>
          <p:cNvSpPr>
            <a:spLocks noChangeArrowheads="1"/>
          </p:cNvSpPr>
          <p:nvPr/>
        </p:nvSpPr>
        <p:spPr bwMode="auto">
          <a:xfrm>
            <a:off x="1724025" y="5111750"/>
            <a:ext cx="14986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Тиск в шинах коліс</a:t>
            </a:r>
            <a:endParaRPr lang="ru-RU"/>
          </a:p>
        </p:txBody>
      </p:sp>
      <p:sp>
        <p:nvSpPr>
          <p:cNvPr id="135252" name="Rectangle 84"/>
          <p:cNvSpPr>
            <a:spLocks noChangeArrowheads="1"/>
          </p:cNvSpPr>
          <p:nvPr/>
        </p:nvSpPr>
        <p:spPr bwMode="auto">
          <a:xfrm>
            <a:off x="1724025" y="5661025"/>
            <a:ext cx="1498600" cy="6397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Бортова система і основні системи</a:t>
            </a:r>
            <a:endParaRPr lang="ru-RU"/>
          </a:p>
        </p:txBody>
      </p:sp>
      <p:sp>
        <p:nvSpPr>
          <p:cNvPr id="135253" name="Rectangle 85"/>
          <p:cNvSpPr>
            <a:spLocks noChangeArrowheads="1"/>
          </p:cNvSpPr>
          <p:nvPr/>
        </p:nvSpPr>
        <p:spPr bwMode="auto">
          <a:xfrm>
            <a:off x="3397250" y="2459038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Напруга на лампах фар</a:t>
            </a:r>
            <a:endParaRPr lang="ru-RU"/>
          </a:p>
        </p:txBody>
      </p:sp>
      <p:sp>
        <p:nvSpPr>
          <p:cNvPr id="135254" name="Rectangle 86"/>
          <p:cNvSpPr>
            <a:spLocks noChangeArrowheads="1"/>
          </p:cNvSpPr>
          <p:nvPr/>
        </p:nvSpPr>
        <p:spPr bwMode="auto">
          <a:xfrm>
            <a:off x="3397250" y="3008313"/>
            <a:ext cx="1268413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Сила світла</a:t>
            </a:r>
            <a:endParaRPr lang="ru-RU"/>
          </a:p>
        </p:txBody>
      </p:sp>
      <p:sp>
        <p:nvSpPr>
          <p:cNvPr id="135255" name="Rectangle 87"/>
          <p:cNvSpPr>
            <a:spLocks noChangeArrowheads="1"/>
          </p:cNvSpPr>
          <p:nvPr/>
        </p:nvSpPr>
        <p:spPr bwMode="auto">
          <a:xfrm>
            <a:off x="3392488" y="3373438"/>
            <a:ext cx="1268412" cy="641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Характеристи-ки світлових приладів</a:t>
            </a:r>
            <a:endParaRPr lang="ru-RU"/>
          </a:p>
        </p:txBody>
      </p:sp>
      <p:sp>
        <p:nvSpPr>
          <p:cNvPr id="135256" name="Rectangle 88"/>
          <p:cNvSpPr>
            <a:spLocks noChangeArrowheads="1"/>
          </p:cNvSpPr>
          <p:nvPr/>
        </p:nvSpPr>
        <p:spPr bwMode="auto">
          <a:xfrm>
            <a:off x="3392488" y="5019675"/>
            <a:ext cx="1268412" cy="641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Кути вста-новлення фар</a:t>
            </a:r>
            <a:endParaRPr lang="ru-RU"/>
          </a:p>
        </p:txBody>
      </p:sp>
      <p:sp>
        <p:nvSpPr>
          <p:cNvPr id="135257" name="Rectangle 89"/>
          <p:cNvSpPr>
            <a:spLocks noChangeArrowheads="1"/>
          </p:cNvSpPr>
          <p:nvPr/>
        </p:nvSpPr>
        <p:spPr bwMode="auto">
          <a:xfrm>
            <a:off x="3400425" y="4105275"/>
            <a:ext cx="1268413" cy="823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Розсташу-вання </a:t>
            </a:r>
          </a:p>
          <a:p>
            <a:pPr algn="ctr" defTabSz="915988"/>
            <a:r>
              <a:rPr lang="uk-UA" sz="1400"/>
              <a:t>фар</a:t>
            </a:r>
          </a:p>
          <a:p>
            <a:pPr algn="ctr" defTabSz="915988"/>
            <a:endParaRPr lang="ru-RU"/>
          </a:p>
        </p:txBody>
      </p:sp>
      <p:sp>
        <p:nvSpPr>
          <p:cNvPr id="135258" name="Line 90"/>
          <p:cNvSpPr>
            <a:spLocks noChangeShapeType="1"/>
          </p:cNvSpPr>
          <p:nvPr/>
        </p:nvSpPr>
        <p:spPr bwMode="auto">
          <a:xfrm flipV="1">
            <a:off x="2414588" y="1751013"/>
            <a:ext cx="890587" cy="158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59" name="Line 91"/>
          <p:cNvSpPr>
            <a:spLocks noChangeShapeType="1"/>
          </p:cNvSpPr>
          <p:nvPr/>
        </p:nvSpPr>
        <p:spPr bwMode="auto">
          <a:xfrm>
            <a:off x="3257550" y="1755775"/>
            <a:ext cx="771525" cy="1539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60" name="Rectangle 92"/>
          <p:cNvSpPr>
            <a:spLocks noChangeArrowheads="1"/>
          </p:cNvSpPr>
          <p:nvPr/>
        </p:nvSpPr>
        <p:spPr bwMode="auto">
          <a:xfrm>
            <a:off x="4953000" y="1909763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Фізіологіч-ний стан</a:t>
            </a:r>
            <a:endParaRPr lang="ru-RU"/>
          </a:p>
        </p:txBody>
      </p:sp>
      <p:sp>
        <p:nvSpPr>
          <p:cNvPr id="135261" name="Rectangle 93"/>
          <p:cNvSpPr>
            <a:spLocks noChangeArrowheads="1"/>
          </p:cNvSpPr>
          <p:nvPr/>
        </p:nvSpPr>
        <p:spPr bwMode="auto">
          <a:xfrm>
            <a:off x="4953000" y="2398713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Психологіч-ний стан</a:t>
            </a:r>
            <a:endParaRPr lang="ru-RU"/>
          </a:p>
        </p:txBody>
      </p:sp>
      <p:sp>
        <p:nvSpPr>
          <p:cNvPr id="135262" name="Rectangle 94"/>
          <p:cNvSpPr>
            <a:spLocks noChangeArrowheads="1"/>
          </p:cNvSpPr>
          <p:nvPr/>
        </p:nvSpPr>
        <p:spPr bwMode="auto">
          <a:xfrm>
            <a:off x="4953000" y="2886075"/>
            <a:ext cx="1268413" cy="274638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Функції зору</a:t>
            </a:r>
            <a:endParaRPr lang="ru-RU"/>
          </a:p>
        </p:txBody>
      </p:sp>
      <p:sp>
        <p:nvSpPr>
          <p:cNvPr id="135263" name="Rectangle 95"/>
          <p:cNvSpPr>
            <a:spLocks noChangeArrowheads="1"/>
          </p:cNvSpPr>
          <p:nvPr/>
        </p:nvSpPr>
        <p:spPr bwMode="auto">
          <a:xfrm>
            <a:off x="6451600" y="1909763"/>
            <a:ext cx="161448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Оптичні власти-вості атмосфери і рівень освітленості</a:t>
            </a:r>
            <a:endParaRPr lang="ru-RU"/>
          </a:p>
        </p:txBody>
      </p:sp>
      <p:sp>
        <p:nvSpPr>
          <p:cNvPr id="135264" name="Rectangle 96"/>
          <p:cNvSpPr>
            <a:spLocks noChangeArrowheads="1"/>
          </p:cNvSpPr>
          <p:nvPr/>
        </p:nvSpPr>
        <p:spPr bwMode="auto">
          <a:xfrm>
            <a:off x="6451600" y="2890838"/>
            <a:ext cx="16144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Контраст, яскравість</a:t>
            </a:r>
            <a:endParaRPr lang="ru-RU"/>
          </a:p>
        </p:txBody>
      </p:sp>
      <p:sp>
        <p:nvSpPr>
          <p:cNvPr id="135265" name="Rectangle 97"/>
          <p:cNvSpPr>
            <a:spLocks noChangeArrowheads="1"/>
          </p:cNvSpPr>
          <p:nvPr/>
        </p:nvSpPr>
        <p:spPr bwMode="auto">
          <a:xfrm>
            <a:off x="6451600" y="3414713"/>
            <a:ext cx="1614488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Швидкість руху</a:t>
            </a:r>
            <a:endParaRPr lang="ru-RU"/>
          </a:p>
        </p:txBody>
      </p:sp>
      <p:sp>
        <p:nvSpPr>
          <p:cNvPr id="135266" name="Rectangle 98"/>
          <p:cNvSpPr>
            <a:spLocks noChangeArrowheads="1"/>
          </p:cNvSpPr>
          <p:nvPr/>
        </p:nvSpPr>
        <p:spPr bwMode="auto">
          <a:xfrm>
            <a:off x="6451600" y="3759200"/>
            <a:ext cx="1614488" cy="54927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Характеристики обстановки</a:t>
            </a:r>
            <a:endParaRPr lang="ru-RU"/>
          </a:p>
        </p:txBody>
      </p:sp>
      <p:sp>
        <p:nvSpPr>
          <p:cNvPr id="135267" name="Rectangle 99"/>
          <p:cNvSpPr>
            <a:spLocks noChangeArrowheads="1"/>
          </p:cNvSpPr>
          <p:nvPr/>
        </p:nvSpPr>
        <p:spPr bwMode="auto">
          <a:xfrm>
            <a:off x="6451600" y="4781550"/>
            <a:ext cx="1614488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endParaRPr lang="uk-UA" sz="300"/>
          </a:p>
          <a:p>
            <a:pPr algn="ctr" defTabSz="915988"/>
            <a:r>
              <a:rPr lang="uk-UA" sz="1400"/>
              <a:t>Дорожнє покриття</a:t>
            </a:r>
            <a:endParaRPr lang="ru-RU"/>
          </a:p>
        </p:txBody>
      </p:sp>
      <p:sp>
        <p:nvSpPr>
          <p:cNvPr id="135268" name="Rectangle 100"/>
          <p:cNvSpPr>
            <a:spLocks noChangeArrowheads="1"/>
          </p:cNvSpPr>
          <p:nvPr/>
        </p:nvSpPr>
        <p:spPr bwMode="auto">
          <a:xfrm>
            <a:off x="6451600" y="4471988"/>
            <a:ext cx="1614488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Геометрія дороги</a:t>
            </a:r>
            <a:endParaRPr lang="ru-RU"/>
          </a:p>
        </p:txBody>
      </p:sp>
      <p:sp>
        <p:nvSpPr>
          <p:cNvPr id="135269" name="Rectangle 101"/>
          <p:cNvSpPr>
            <a:spLocks noChangeArrowheads="1"/>
          </p:cNvSpPr>
          <p:nvPr/>
        </p:nvSpPr>
        <p:spPr bwMode="auto">
          <a:xfrm>
            <a:off x="6451600" y="5386388"/>
            <a:ext cx="161448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Світлотехнічні</a:t>
            </a:r>
          </a:p>
          <a:p>
            <a:pPr algn="ctr" defTabSz="915988">
              <a:lnSpc>
                <a:spcPct val="90000"/>
              </a:lnSpc>
            </a:pPr>
            <a:r>
              <a:rPr lang="uk-UA" sz="1400"/>
              <a:t>характеристики</a:t>
            </a:r>
            <a:endParaRPr lang="ru-RU"/>
          </a:p>
        </p:txBody>
      </p:sp>
      <p:sp>
        <p:nvSpPr>
          <p:cNvPr id="135270" name="Rectangle 102"/>
          <p:cNvSpPr>
            <a:spLocks noChangeArrowheads="1"/>
          </p:cNvSpPr>
          <p:nvPr/>
        </p:nvSpPr>
        <p:spPr bwMode="auto">
          <a:xfrm>
            <a:off x="6451600" y="5927725"/>
            <a:ext cx="1614488" cy="465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Оптичні</a:t>
            </a:r>
          </a:p>
          <a:p>
            <a:pPr algn="ctr" defTabSz="915988"/>
            <a:r>
              <a:rPr lang="uk-UA" sz="1400"/>
              <a:t>характеристики</a:t>
            </a:r>
            <a:endParaRPr lang="ru-RU"/>
          </a:p>
        </p:txBody>
      </p:sp>
      <p:sp>
        <p:nvSpPr>
          <p:cNvPr id="135271" name="Rectangle 103"/>
          <p:cNvSpPr>
            <a:spLocks noChangeArrowheads="1"/>
          </p:cNvSpPr>
          <p:nvPr/>
        </p:nvSpPr>
        <p:spPr bwMode="auto">
          <a:xfrm>
            <a:off x="4953000" y="3322638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Контрастна чутливість</a:t>
            </a:r>
            <a:endParaRPr lang="ru-RU"/>
          </a:p>
        </p:txBody>
      </p:sp>
      <p:sp>
        <p:nvSpPr>
          <p:cNvPr id="135272" name="Rectangle 104"/>
          <p:cNvSpPr>
            <a:spLocks noChangeArrowheads="1"/>
          </p:cNvSpPr>
          <p:nvPr/>
        </p:nvSpPr>
        <p:spPr bwMode="auto">
          <a:xfrm>
            <a:off x="4953000" y="3822700"/>
            <a:ext cx="1268413" cy="549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Гострота розрізнення</a:t>
            </a:r>
            <a:endParaRPr lang="ru-RU"/>
          </a:p>
        </p:txBody>
      </p:sp>
      <p:sp>
        <p:nvSpPr>
          <p:cNvPr id="135273" name="Rectangle 105"/>
          <p:cNvSpPr>
            <a:spLocks noChangeArrowheads="1"/>
          </p:cNvSpPr>
          <p:nvPr/>
        </p:nvSpPr>
        <p:spPr bwMode="auto">
          <a:xfrm>
            <a:off x="4953000" y="4411663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Швидкість розрізнення</a:t>
            </a:r>
            <a:endParaRPr lang="ru-RU"/>
          </a:p>
        </p:txBody>
      </p:sp>
      <p:sp>
        <p:nvSpPr>
          <p:cNvPr id="135274" name="Rectangle 106"/>
          <p:cNvSpPr>
            <a:spLocks noChangeArrowheads="1"/>
          </p:cNvSpPr>
          <p:nvPr/>
        </p:nvSpPr>
        <p:spPr bwMode="auto">
          <a:xfrm>
            <a:off x="4953000" y="4906963"/>
            <a:ext cx="1268413" cy="2746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Інерція зору</a:t>
            </a:r>
            <a:endParaRPr lang="ru-RU"/>
          </a:p>
        </p:txBody>
      </p:sp>
      <p:sp>
        <p:nvSpPr>
          <p:cNvPr id="135275" name="Rectangle 107"/>
          <p:cNvSpPr>
            <a:spLocks noChangeArrowheads="1"/>
          </p:cNvSpPr>
          <p:nvPr/>
        </p:nvSpPr>
        <p:spPr bwMode="auto">
          <a:xfrm>
            <a:off x="4953000" y="5226050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Кольорова чутливість</a:t>
            </a:r>
            <a:endParaRPr lang="ru-RU"/>
          </a:p>
        </p:txBody>
      </p:sp>
      <p:sp>
        <p:nvSpPr>
          <p:cNvPr id="135276" name="Rectangle 108"/>
          <p:cNvSpPr>
            <a:spLocks noChangeArrowheads="1"/>
          </p:cNvSpPr>
          <p:nvPr/>
        </p:nvSpPr>
        <p:spPr bwMode="auto">
          <a:xfrm>
            <a:off x="4953000" y="5722938"/>
            <a:ext cx="1268413" cy="5778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/>
            <a:r>
              <a:rPr lang="uk-UA" sz="1400"/>
              <a:t>Гострота гли-бинного зору</a:t>
            </a:r>
            <a:endParaRPr lang="ru-RU"/>
          </a:p>
        </p:txBody>
      </p:sp>
      <p:sp>
        <p:nvSpPr>
          <p:cNvPr id="135277" name="Rectangle 109"/>
          <p:cNvSpPr>
            <a:spLocks noChangeArrowheads="1"/>
          </p:cNvSpPr>
          <p:nvPr/>
        </p:nvSpPr>
        <p:spPr bwMode="auto">
          <a:xfrm>
            <a:off x="4953000" y="6334125"/>
            <a:ext cx="1268413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 defTabSz="915988">
              <a:lnSpc>
                <a:spcPct val="90000"/>
              </a:lnSpc>
            </a:pPr>
            <a:r>
              <a:rPr lang="uk-UA" sz="1400"/>
              <a:t>Адаптація до засліплення</a:t>
            </a:r>
            <a:endParaRPr lang="ru-RU"/>
          </a:p>
        </p:txBody>
      </p:sp>
      <p:sp>
        <p:nvSpPr>
          <p:cNvPr id="135278" name="Line 110"/>
          <p:cNvSpPr>
            <a:spLocks noChangeShapeType="1"/>
          </p:cNvSpPr>
          <p:nvPr/>
        </p:nvSpPr>
        <p:spPr bwMode="auto">
          <a:xfrm flipV="1">
            <a:off x="1657350" y="2184400"/>
            <a:ext cx="1588" cy="37512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79" name="Line 111"/>
          <p:cNvSpPr>
            <a:spLocks noChangeShapeType="1"/>
          </p:cNvSpPr>
          <p:nvPr/>
        </p:nvSpPr>
        <p:spPr bwMode="auto">
          <a:xfrm>
            <a:off x="1657350" y="2184400"/>
            <a:ext cx="25558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0" name="Line 112"/>
          <p:cNvSpPr>
            <a:spLocks noChangeShapeType="1"/>
          </p:cNvSpPr>
          <p:nvPr/>
        </p:nvSpPr>
        <p:spPr bwMode="auto">
          <a:xfrm>
            <a:off x="1657350" y="2693988"/>
            <a:ext cx="7143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1" name="Line 113"/>
          <p:cNvSpPr>
            <a:spLocks noChangeShapeType="1"/>
          </p:cNvSpPr>
          <p:nvPr/>
        </p:nvSpPr>
        <p:spPr bwMode="auto">
          <a:xfrm>
            <a:off x="1657350" y="3144838"/>
            <a:ext cx="714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2" name="Line 114"/>
          <p:cNvSpPr>
            <a:spLocks noChangeShapeType="1"/>
          </p:cNvSpPr>
          <p:nvPr/>
        </p:nvSpPr>
        <p:spPr bwMode="auto">
          <a:xfrm>
            <a:off x="1657350" y="3738563"/>
            <a:ext cx="71438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3" name="Line 115"/>
          <p:cNvSpPr>
            <a:spLocks noChangeShapeType="1"/>
          </p:cNvSpPr>
          <p:nvPr/>
        </p:nvSpPr>
        <p:spPr bwMode="auto">
          <a:xfrm>
            <a:off x="1652588" y="4338638"/>
            <a:ext cx="7302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4" name="Line 116"/>
          <p:cNvSpPr>
            <a:spLocks noChangeShapeType="1"/>
          </p:cNvSpPr>
          <p:nvPr/>
        </p:nvSpPr>
        <p:spPr bwMode="auto">
          <a:xfrm>
            <a:off x="1658938" y="4797425"/>
            <a:ext cx="730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5" name="Line 117"/>
          <p:cNvSpPr>
            <a:spLocks noChangeShapeType="1"/>
          </p:cNvSpPr>
          <p:nvPr/>
        </p:nvSpPr>
        <p:spPr bwMode="auto">
          <a:xfrm>
            <a:off x="1652588" y="5370513"/>
            <a:ext cx="73025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6" name="Line 118"/>
          <p:cNvSpPr>
            <a:spLocks noChangeShapeType="1"/>
          </p:cNvSpPr>
          <p:nvPr/>
        </p:nvSpPr>
        <p:spPr bwMode="auto">
          <a:xfrm>
            <a:off x="1651000" y="5934075"/>
            <a:ext cx="730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7" name="Line 119"/>
          <p:cNvSpPr>
            <a:spLocks noChangeShapeType="1"/>
          </p:cNvSpPr>
          <p:nvPr/>
        </p:nvSpPr>
        <p:spPr bwMode="auto">
          <a:xfrm flipV="1">
            <a:off x="3292475" y="2184400"/>
            <a:ext cx="1588" cy="32559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8" name="Line 120"/>
          <p:cNvSpPr>
            <a:spLocks noChangeShapeType="1"/>
          </p:cNvSpPr>
          <p:nvPr/>
        </p:nvSpPr>
        <p:spPr bwMode="auto">
          <a:xfrm>
            <a:off x="3289300" y="2703513"/>
            <a:ext cx="1095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89" name="Line 121"/>
          <p:cNvSpPr>
            <a:spLocks noChangeShapeType="1"/>
          </p:cNvSpPr>
          <p:nvPr/>
        </p:nvSpPr>
        <p:spPr bwMode="auto">
          <a:xfrm>
            <a:off x="3295650" y="2184400"/>
            <a:ext cx="1730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0" name="Line 122"/>
          <p:cNvSpPr>
            <a:spLocks noChangeShapeType="1"/>
          </p:cNvSpPr>
          <p:nvPr/>
        </p:nvSpPr>
        <p:spPr bwMode="auto">
          <a:xfrm>
            <a:off x="3289300" y="3140075"/>
            <a:ext cx="1095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1" name="Line 123"/>
          <p:cNvSpPr>
            <a:spLocks noChangeShapeType="1"/>
          </p:cNvSpPr>
          <p:nvPr/>
        </p:nvSpPr>
        <p:spPr bwMode="auto">
          <a:xfrm>
            <a:off x="3287713" y="3749675"/>
            <a:ext cx="1095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2" name="Line 124"/>
          <p:cNvSpPr>
            <a:spLocks noChangeShapeType="1"/>
          </p:cNvSpPr>
          <p:nvPr/>
        </p:nvSpPr>
        <p:spPr bwMode="auto">
          <a:xfrm>
            <a:off x="3292475" y="4524375"/>
            <a:ext cx="1095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3" name="Line 125"/>
          <p:cNvSpPr>
            <a:spLocks noChangeShapeType="1"/>
          </p:cNvSpPr>
          <p:nvPr/>
        </p:nvSpPr>
        <p:spPr bwMode="auto">
          <a:xfrm>
            <a:off x="3287713" y="5441950"/>
            <a:ext cx="1095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4" name="Line 126"/>
          <p:cNvSpPr>
            <a:spLocks noChangeShapeType="1"/>
          </p:cNvSpPr>
          <p:nvPr/>
        </p:nvSpPr>
        <p:spPr bwMode="auto">
          <a:xfrm>
            <a:off x="4811713" y="1841500"/>
            <a:ext cx="0" cy="1181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5" name="Line 127"/>
          <p:cNvSpPr>
            <a:spLocks noChangeShapeType="1"/>
          </p:cNvSpPr>
          <p:nvPr/>
        </p:nvSpPr>
        <p:spPr bwMode="auto">
          <a:xfrm>
            <a:off x="4818063" y="3027363"/>
            <a:ext cx="1270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6" name="Line 128"/>
          <p:cNvSpPr>
            <a:spLocks noChangeShapeType="1"/>
          </p:cNvSpPr>
          <p:nvPr/>
        </p:nvSpPr>
        <p:spPr bwMode="auto">
          <a:xfrm>
            <a:off x="4818063" y="2646363"/>
            <a:ext cx="1270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7" name="Line 129"/>
          <p:cNvSpPr>
            <a:spLocks noChangeShapeType="1"/>
          </p:cNvSpPr>
          <p:nvPr/>
        </p:nvSpPr>
        <p:spPr bwMode="auto">
          <a:xfrm>
            <a:off x="4818063" y="2174875"/>
            <a:ext cx="127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8" name="Line 130"/>
          <p:cNvSpPr>
            <a:spLocks noChangeShapeType="1"/>
          </p:cNvSpPr>
          <p:nvPr/>
        </p:nvSpPr>
        <p:spPr bwMode="auto">
          <a:xfrm>
            <a:off x="4811713" y="1838325"/>
            <a:ext cx="7985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299" name="Line 131"/>
          <p:cNvSpPr>
            <a:spLocks noChangeShapeType="1"/>
          </p:cNvSpPr>
          <p:nvPr/>
        </p:nvSpPr>
        <p:spPr bwMode="auto">
          <a:xfrm flipV="1">
            <a:off x="5580063" y="3160713"/>
            <a:ext cx="0" cy="904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0" name="Line 132"/>
          <p:cNvSpPr>
            <a:spLocks noChangeShapeType="1"/>
          </p:cNvSpPr>
          <p:nvPr/>
        </p:nvSpPr>
        <p:spPr bwMode="auto">
          <a:xfrm flipH="1">
            <a:off x="4849813" y="3257550"/>
            <a:ext cx="7270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1" name="Line 133"/>
          <p:cNvSpPr>
            <a:spLocks noChangeShapeType="1"/>
          </p:cNvSpPr>
          <p:nvPr/>
        </p:nvSpPr>
        <p:spPr bwMode="auto">
          <a:xfrm>
            <a:off x="4837113" y="3251200"/>
            <a:ext cx="0" cy="33147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2" name="Line 134"/>
          <p:cNvSpPr>
            <a:spLocks noChangeShapeType="1"/>
          </p:cNvSpPr>
          <p:nvPr/>
        </p:nvSpPr>
        <p:spPr bwMode="auto">
          <a:xfrm>
            <a:off x="4837113" y="3556000"/>
            <a:ext cx="1158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3" name="Line 135"/>
          <p:cNvSpPr>
            <a:spLocks noChangeShapeType="1"/>
          </p:cNvSpPr>
          <p:nvPr/>
        </p:nvSpPr>
        <p:spPr bwMode="auto">
          <a:xfrm>
            <a:off x="4837113" y="4105275"/>
            <a:ext cx="1158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4" name="Line 136"/>
          <p:cNvSpPr>
            <a:spLocks noChangeShapeType="1"/>
          </p:cNvSpPr>
          <p:nvPr/>
        </p:nvSpPr>
        <p:spPr bwMode="auto">
          <a:xfrm>
            <a:off x="4837113" y="4654550"/>
            <a:ext cx="1158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5" name="Line 137"/>
          <p:cNvSpPr>
            <a:spLocks noChangeShapeType="1"/>
          </p:cNvSpPr>
          <p:nvPr/>
        </p:nvSpPr>
        <p:spPr bwMode="auto">
          <a:xfrm>
            <a:off x="4837113" y="5049838"/>
            <a:ext cx="115887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6" name="Line 138"/>
          <p:cNvSpPr>
            <a:spLocks noChangeShapeType="1"/>
          </p:cNvSpPr>
          <p:nvPr/>
        </p:nvSpPr>
        <p:spPr bwMode="auto">
          <a:xfrm>
            <a:off x="4837113" y="5476875"/>
            <a:ext cx="115887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7" name="Line 139"/>
          <p:cNvSpPr>
            <a:spLocks noChangeShapeType="1"/>
          </p:cNvSpPr>
          <p:nvPr/>
        </p:nvSpPr>
        <p:spPr bwMode="auto">
          <a:xfrm>
            <a:off x="4837113" y="6026150"/>
            <a:ext cx="115887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8" name="Line 140"/>
          <p:cNvSpPr>
            <a:spLocks noChangeShapeType="1"/>
          </p:cNvSpPr>
          <p:nvPr/>
        </p:nvSpPr>
        <p:spPr bwMode="auto">
          <a:xfrm>
            <a:off x="4837113" y="6559550"/>
            <a:ext cx="115887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09" name="Line 141"/>
          <p:cNvSpPr>
            <a:spLocks noChangeShapeType="1"/>
          </p:cNvSpPr>
          <p:nvPr/>
        </p:nvSpPr>
        <p:spPr bwMode="auto">
          <a:xfrm flipV="1">
            <a:off x="5605463" y="1741488"/>
            <a:ext cx="0" cy="101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0" name="Line 142"/>
          <p:cNvSpPr>
            <a:spLocks noChangeShapeType="1"/>
          </p:cNvSpPr>
          <p:nvPr/>
        </p:nvSpPr>
        <p:spPr bwMode="auto">
          <a:xfrm flipV="1">
            <a:off x="7027863" y="1724025"/>
            <a:ext cx="0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1" name="Line 143"/>
          <p:cNvSpPr>
            <a:spLocks noChangeShapeType="1"/>
          </p:cNvSpPr>
          <p:nvPr/>
        </p:nvSpPr>
        <p:spPr bwMode="auto">
          <a:xfrm>
            <a:off x="6335713" y="1838325"/>
            <a:ext cx="690562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2" name="Line 144"/>
          <p:cNvSpPr>
            <a:spLocks noChangeShapeType="1"/>
          </p:cNvSpPr>
          <p:nvPr/>
        </p:nvSpPr>
        <p:spPr bwMode="auto">
          <a:xfrm flipV="1">
            <a:off x="6335713" y="1844675"/>
            <a:ext cx="1587" cy="22177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3" name="Line 145"/>
          <p:cNvSpPr>
            <a:spLocks noChangeShapeType="1"/>
          </p:cNvSpPr>
          <p:nvPr/>
        </p:nvSpPr>
        <p:spPr bwMode="auto">
          <a:xfrm>
            <a:off x="6330950" y="2366963"/>
            <a:ext cx="1206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4" name="Line 146"/>
          <p:cNvSpPr>
            <a:spLocks noChangeShapeType="1"/>
          </p:cNvSpPr>
          <p:nvPr/>
        </p:nvSpPr>
        <p:spPr bwMode="auto">
          <a:xfrm>
            <a:off x="6332538" y="3098800"/>
            <a:ext cx="1190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5" name="Line 147"/>
          <p:cNvSpPr>
            <a:spLocks noChangeShapeType="1"/>
          </p:cNvSpPr>
          <p:nvPr/>
        </p:nvSpPr>
        <p:spPr bwMode="auto">
          <a:xfrm>
            <a:off x="6335713" y="3556000"/>
            <a:ext cx="1206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6" name="Line 148"/>
          <p:cNvSpPr>
            <a:spLocks noChangeShapeType="1"/>
          </p:cNvSpPr>
          <p:nvPr/>
        </p:nvSpPr>
        <p:spPr bwMode="auto">
          <a:xfrm>
            <a:off x="6335713" y="4064000"/>
            <a:ext cx="120650" cy="1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7" name="Line 149"/>
          <p:cNvSpPr>
            <a:spLocks noChangeShapeType="1"/>
          </p:cNvSpPr>
          <p:nvPr/>
        </p:nvSpPr>
        <p:spPr bwMode="auto">
          <a:xfrm flipV="1">
            <a:off x="7270750" y="4308475"/>
            <a:ext cx="1588" cy="92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8" name="Line 150"/>
          <p:cNvSpPr>
            <a:spLocks noChangeShapeType="1"/>
          </p:cNvSpPr>
          <p:nvPr/>
        </p:nvSpPr>
        <p:spPr bwMode="auto">
          <a:xfrm flipH="1">
            <a:off x="6335713" y="4400550"/>
            <a:ext cx="9223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19" name="Line 151"/>
          <p:cNvSpPr>
            <a:spLocks noChangeShapeType="1"/>
          </p:cNvSpPr>
          <p:nvPr/>
        </p:nvSpPr>
        <p:spPr bwMode="auto">
          <a:xfrm>
            <a:off x="6335713" y="4395788"/>
            <a:ext cx="1587" cy="57626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0" name="Line 152"/>
          <p:cNvSpPr>
            <a:spLocks noChangeShapeType="1"/>
          </p:cNvSpPr>
          <p:nvPr/>
        </p:nvSpPr>
        <p:spPr bwMode="auto">
          <a:xfrm>
            <a:off x="6335713" y="4618038"/>
            <a:ext cx="1206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1" name="Line 153"/>
          <p:cNvSpPr>
            <a:spLocks noChangeShapeType="1"/>
          </p:cNvSpPr>
          <p:nvPr/>
        </p:nvSpPr>
        <p:spPr bwMode="auto">
          <a:xfrm>
            <a:off x="6335713" y="4972050"/>
            <a:ext cx="1206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2" name="Line 154"/>
          <p:cNvSpPr>
            <a:spLocks noChangeShapeType="1"/>
          </p:cNvSpPr>
          <p:nvPr/>
        </p:nvSpPr>
        <p:spPr bwMode="auto">
          <a:xfrm>
            <a:off x="6335713" y="5627688"/>
            <a:ext cx="1206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3" name="Line 155"/>
          <p:cNvSpPr>
            <a:spLocks noChangeShapeType="1"/>
          </p:cNvSpPr>
          <p:nvPr/>
        </p:nvSpPr>
        <p:spPr bwMode="auto">
          <a:xfrm>
            <a:off x="6335713" y="6122988"/>
            <a:ext cx="12065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4" name="Line 156"/>
          <p:cNvSpPr>
            <a:spLocks noChangeShapeType="1"/>
          </p:cNvSpPr>
          <p:nvPr/>
        </p:nvSpPr>
        <p:spPr bwMode="auto">
          <a:xfrm>
            <a:off x="6335713" y="5313363"/>
            <a:ext cx="0" cy="8064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5" name="Line 157"/>
          <p:cNvSpPr>
            <a:spLocks noChangeShapeType="1"/>
          </p:cNvSpPr>
          <p:nvPr/>
        </p:nvSpPr>
        <p:spPr bwMode="auto">
          <a:xfrm>
            <a:off x="6335713" y="5313363"/>
            <a:ext cx="92233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6" name="Line 158"/>
          <p:cNvSpPr>
            <a:spLocks noChangeShapeType="1"/>
          </p:cNvSpPr>
          <p:nvPr/>
        </p:nvSpPr>
        <p:spPr bwMode="auto">
          <a:xfrm flipV="1">
            <a:off x="7251700" y="5230813"/>
            <a:ext cx="0" cy="841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5329" name="Rectangle 161"/>
          <p:cNvSpPr>
            <a:spLocks noChangeArrowheads="1"/>
          </p:cNvSpPr>
          <p:nvPr/>
        </p:nvSpPr>
        <p:spPr bwMode="auto">
          <a:xfrm>
            <a:off x="3598863" y="401638"/>
            <a:ext cx="2520950" cy="279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5988">
              <a:lnSpc>
                <a:spcPct val="90000"/>
              </a:lnSpc>
            </a:pPr>
            <a:r>
              <a:rPr lang="uk-UA" b="1"/>
              <a:t>Дальність видимості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94" name="Rectangle 70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2297" name="Rectangle 73"/>
          <p:cNvSpPr>
            <a:spLocks noChangeArrowheads="1"/>
          </p:cNvSpPr>
          <p:nvPr/>
        </p:nvSpPr>
        <p:spPr bwMode="auto">
          <a:xfrm>
            <a:off x="-206375" y="5514975"/>
            <a:ext cx="512445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defTabSz="915988"/>
            <a:r>
              <a:rPr lang="uk-UA" sz="2000" b="1" dirty="0"/>
              <a:t>Схеми до експериментів </a:t>
            </a:r>
            <a:br>
              <a:rPr lang="uk-UA" sz="2000" b="1" dirty="0"/>
            </a:br>
            <a:r>
              <a:rPr lang="uk-UA" sz="2000" b="1" dirty="0"/>
              <a:t>з визначення дальності видимості тест-об’єктів при наявності (а) та відсутності (б) світла фар зустрічних автомобілів</a:t>
            </a:r>
          </a:p>
        </p:txBody>
      </p:sp>
      <p:sp>
        <p:nvSpPr>
          <p:cNvPr id="52298" name="Rectangle 74"/>
          <p:cNvSpPr>
            <a:spLocks noChangeArrowheads="1"/>
          </p:cNvSpPr>
          <p:nvPr/>
        </p:nvSpPr>
        <p:spPr bwMode="auto">
          <a:xfrm>
            <a:off x="9372600" y="63500"/>
            <a:ext cx="381496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7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52300" name="Rectangle 76"/>
          <p:cNvSpPr>
            <a:spLocks noChangeArrowheads="1"/>
          </p:cNvSpPr>
          <p:nvPr/>
        </p:nvSpPr>
        <p:spPr bwMode="auto">
          <a:xfrm>
            <a:off x="0" y="5619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2299" name="Object 75"/>
          <p:cNvGraphicFramePr>
            <a:graphicFrameLocks noChangeAspect="1"/>
          </p:cNvGraphicFramePr>
          <p:nvPr/>
        </p:nvGraphicFramePr>
        <p:xfrm>
          <a:off x="158750" y="-1588"/>
          <a:ext cx="4330700" cy="4165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3" name="Visio" r:id="rId3" imgW="7702454" imgH="7037006" progId="Visio.Drawing.11">
                  <p:embed/>
                </p:oleObj>
              </mc:Choice>
              <mc:Fallback>
                <p:oleObj name="Visio" r:id="rId3" imgW="7702454" imgH="7037006" progId="Visio.Drawing.11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700" t="2911" r="1733" b="3592"/>
                      <a:stretch>
                        <a:fillRect/>
                      </a:stretch>
                    </p:blipFill>
                    <p:spPr bwMode="auto">
                      <a:xfrm>
                        <a:off x="158750" y="-1588"/>
                        <a:ext cx="4330700" cy="4165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302" name="Rectangle 78"/>
          <p:cNvSpPr>
            <a:spLocks noChangeArrowheads="1"/>
          </p:cNvSpPr>
          <p:nvPr/>
        </p:nvSpPr>
        <p:spPr bwMode="auto">
          <a:xfrm>
            <a:off x="0" y="1690688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2301" name="Object 77"/>
          <p:cNvGraphicFramePr>
            <a:graphicFrameLocks noChangeAspect="1"/>
          </p:cNvGraphicFramePr>
          <p:nvPr/>
        </p:nvGraphicFramePr>
        <p:xfrm>
          <a:off x="207963" y="3967163"/>
          <a:ext cx="4202112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4" name="Visio" r:id="rId5" imgW="6971238" imgH="7733190" progId="Visio.Drawing.11">
                  <p:embed/>
                </p:oleObj>
              </mc:Choice>
              <mc:Fallback>
                <p:oleObj name="Visio" r:id="rId5" imgW="6971238" imgH="7733190" progId="Visio.Drawing.11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907" t="75182" r="15924"/>
                      <a:stretch>
                        <a:fillRect/>
                      </a:stretch>
                    </p:blipFill>
                    <p:spPr bwMode="auto">
                      <a:xfrm>
                        <a:off x="207963" y="3967163"/>
                        <a:ext cx="4202112" cy="1463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303" name="Rectangle 79"/>
          <p:cNvSpPr>
            <a:spLocks noChangeArrowheads="1"/>
          </p:cNvSpPr>
          <p:nvPr/>
        </p:nvSpPr>
        <p:spPr bwMode="auto">
          <a:xfrm>
            <a:off x="4641850" y="-23525"/>
            <a:ext cx="5226050" cy="6801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265113" algn="l"/>
            <a:r>
              <a:rPr lang="uk-UA" sz="2000" b="1" dirty="0"/>
              <a:t>Алгоритм </a:t>
            </a:r>
            <a:r>
              <a:rPr lang="uk-UA" sz="2000" b="1" dirty="0" smtClean="0"/>
              <a:t>проведення досліджень:</a:t>
            </a:r>
            <a:endParaRPr lang="uk-UA" sz="2000" b="1" dirty="0"/>
          </a:p>
          <a:p>
            <a:pPr indent="265113" algn="just"/>
            <a:r>
              <a:rPr lang="uk-UA" sz="1600" dirty="0"/>
              <a:t>1. Легковий автомобіль встановлюється передньою частиною уздовж дороги.</a:t>
            </a:r>
          </a:p>
          <a:p>
            <a:pPr indent="265113" algn="just"/>
            <a:r>
              <a:rPr lang="uk-UA" sz="1600" dirty="0"/>
              <a:t>2. При роботі двигуна на середніх обертах  колінчатого валу вмикається дальнє світло фар, а учасники експерименту спостерігають з кабіни як інший учасник експерименту зі світловідбивачем рухається від автомобіля, тримаючи світловідбивач в 20 см від землі. При цьому світловідбивач повертається площиною і ребром через крок.</a:t>
            </a:r>
          </a:p>
          <a:p>
            <a:pPr indent="265113" algn="just"/>
            <a:r>
              <a:rPr lang="uk-UA" sz="1600" dirty="0"/>
              <a:t>3. В момент виходу учасника експерименту за межі видимості світловідбивача подається сигнал для його зупинки і визначається точна межа видимості для даних дорожніх умов. </a:t>
            </a:r>
          </a:p>
          <a:p>
            <a:pPr indent="265113" algn="just"/>
            <a:r>
              <a:rPr lang="uk-UA" sz="1600" dirty="0"/>
              <a:t>4. Тест-об’єкт віддаляється вздовж правого узбіччя від автомобіля на відстань, яка дозволяє йому залишатися невидимим.</a:t>
            </a:r>
          </a:p>
          <a:p>
            <a:pPr indent="265113" algn="just"/>
            <a:r>
              <a:rPr lang="uk-UA" sz="1600" dirty="0"/>
              <a:t>5. Автомобіль зі швидкістю 3-4 км/год. наближається до розташованого на дорозі тест-об’єкту. Коли перешкода розрізняється автомобіль зупиняють і заміряють відстань між його передньою частиною і перешкодою.</a:t>
            </a:r>
          </a:p>
          <a:p>
            <a:pPr indent="265113" algn="just"/>
            <a:r>
              <a:rPr lang="uk-UA" sz="1600" dirty="0"/>
              <a:t>6. Експерименти пункту № 5 виконуються для тест-об’єктів у світлому та темному одязі, а також у одязі зі </a:t>
            </a:r>
            <a:r>
              <a:rPr lang="uk-UA" sz="1600" dirty="0" err="1"/>
              <a:t>світловідбиваючими</a:t>
            </a:r>
            <a:r>
              <a:rPr lang="uk-UA" sz="1600" dirty="0"/>
              <a:t> елементами. </a:t>
            </a:r>
            <a:endParaRPr lang="uk-UA" sz="1600" dirty="0" smtClean="0"/>
          </a:p>
          <a:p>
            <a:pPr indent="265113" algn="just"/>
            <a:r>
              <a:rPr lang="uk-UA" sz="1600" dirty="0"/>
              <a:t>7. Розраховується безпечна швидкість руху за даних </a:t>
            </a:r>
            <a:r>
              <a:rPr lang="uk-UA" sz="1600" dirty="0" smtClean="0"/>
              <a:t>умов конкретної дорожньої обстановки.</a:t>
            </a:r>
            <a:endParaRPr lang="uk-UA" sz="1600" dirty="0"/>
          </a:p>
        </p:txBody>
      </p:sp>
      <p:sp>
        <p:nvSpPr>
          <p:cNvPr id="52305" name="Rectangle 81"/>
          <p:cNvSpPr>
            <a:spLocks noChangeArrowheads="1"/>
          </p:cNvSpPr>
          <p:nvPr/>
        </p:nvSpPr>
        <p:spPr bwMode="auto">
          <a:xfrm>
            <a:off x="366713" y="3449638"/>
            <a:ext cx="342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5988"/>
            <a:r>
              <a:rPr lang="uk-UA" sz="1600"/>
              <a:t>а)</a:t>
            </a:r>
            <a:endParaRPr lang="ru-RU" sz="1600"/>
          </a:p>
        </p:txBody>
      </p:sp>
      <p:sp>
        <p:nvSpPr>
          <p:cNvPr id="52306" name="Rectangle 82"/>
          <p:cNvSpPr>
            <a:spLocks noChangeArrowheads="1"/>
          </p:cNvSpPr>
          <p:nvPr/>
        </p:nvSpPr>
        <p:spPr bwMode="auto">
          <a:xfrm>
            <a:off x="379413" y="5294313"/>
            <a:ext cx="355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5988"/>
            <a:r>
              <a:rPr lang="uk-UA" sz="1600"/>
              <a:t>б)</a:t>
            </a: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1" name="Rectangle 13"/>
          <p:cNvSpPr>
            <a:spLocks noChangeArrowheads="1"/>
          </p:cNvSpPr>
          <p:nvPr/>
        </p:nvSpPr>
        <p:spPr bwMode="auto">
          <a:xfrm>
            <a:off x="-234950" y="866775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1121472" y="6256308"/>
            <a:ext cx="751224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000" b="1" dirty="0" smtClean="0">
                <a:latin typeface="Arial" charset="0"/>
                <a:cs typeface="Times New Roman" pitchFamily="18" charset="0"/>
              </a:rPr>
              <a:t>	</a:t>
            </a:r>
            <a:r>
              <a:rPr lang="uk-UA" sz="1000" b="1" dirty="0" smtClean="0">
                <a:cs typeface="Times New Roman" pitchFamily="18" charset="0"/>
              </a:rPr>
              <a:t>  </a:t>
            </a:r>
            <a:r>
              <a:rPr lang="uk-UA" sz="2000" b="1" dirty="0" smtClean="0">
                <a:cs typeface="Times New Roman" pitchFamily="18" charset="0"/>
              </a:rPr>
              <a:t>Апроксимація одержаних даних в середовищі </a:t>
            </a:r>
            <a:r>
              <a:rPr lang="en-US" sz="2000" b="1" dirty="0" smtClean="0">
                <a:cs typeface="Times New Roman" pitchFamily="18" charset="0"/>
              </a:rPr>
              <a:t>Mathcad</a:t>
            </a:r>
            <a:endParaRPr lang="uk-UA" sz="2000" b="1" dirty="0" smtClean="0">
              <a:cs typeface="Times New Roman" pitchFamily="18" charset="0"/>
            </a:endParaRP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9388475" y="0"/>
            <a:ext cx="381496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8</a:t>
            </a:r>
            <a:endParaRPr lang="ru-RU" sz="2000" b="1" i="1" dirty="0">
              <a:latin typeface="Arial" charset="0"/>
            </a:endParaRPr>
          </a:p>
        </p:txBody>
      </p:sp>
      <p:pic>
        <p:nvPicPr>
          <p:cNvPr id="53320" name="Picture 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95" y="255241"/>
            <a:ext cx="6105525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321" name="Picture 7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34" y="859721"/>
            <a:ext cx="5349461" cy="43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340" name="Picture 9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09" y="3443908"/>
            <a:ext cx="7788881" cy="2290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341" name="Picture 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04" y="665922"/>
            <a:ext cx="25050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ChangeArrowheads="1"/>
          </p:cNvSpPr>
          <p:nvPr/>
        </p:nvSpPr>
        <p:spPr bwMode="auto">
          <a:xfrm>
            <a:off x="9340850" y="61913"/>
            <a:ext cx="381496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9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210951" name="Rectangle 7"/>
          <p:cNvSpPr>
            <a:spLocks noChangeArrowheads="1"/>
          </p:cNvSpPr>
          <p:nvPr/>
        </p:nvSpPr>
        <p:spPr bwMode="auto">
          <a:xfrm>
            <a:off x="0" y="333375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0952" name="Rectangle 8"/>
          <p:cNvSpPr>
            <a:spLocks noChangeArrowheads="1"/>
          </p:cNvSpPr>
          <p:nvPr/>
        </p:nvSpPr>
        <p:spPr bwMode="auto">
          <a:xfrm>
            <a:off x="0" y="33147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0953" name="Rectangle 9"/>
          <p:cNvSpPr>
            <a:spLocks noChangeArrowheads="1"/>
          </p:cNvSpPr>
          <p:nvPr/>
        </p:nvSpPr>
        <p:spPr bwMode="auto">
          <a:xfrm>
            <a:off x="0" y="331470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10954" name="Rectangle 10"/>
          <p:cNvSpPr>
            <a:spLocks noChangeArrowheads="1"/>
          </p:cNvSpPr>
          <p:nvPr/>
        </p:nvSpPr>
        <p:spPr bwMode="auto">
          <a:xfrm>
            <a:off x="516422" y="130244"/>
            <a:ext cx="823995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uk-UA" sz="2000" b="1" dirty="0"/>
              <a:t>Розрахунок допустимої швидкості руху</a:t>
            </a:r>
          </a:p>
          <a:p>
            <a:pPr algn="ctr"/>
            <a:r>
              <a:rPr lang="uk-UA" sz="2000" b="1" dirty="0"/>
              <a:t>за умовами видимості проводився за таким алгоритмом:</a:t>
            </a:r>
          </a:p>
        </p:txBody>
      </p:sp>
      <p:sp>
        <p:nvSpPr>
          <p:cNvPr id="210955" name="Rectangle 11"/>
          <p:cNvSpPr>
            <a:spLocks noChangeArrowheads="1"/>
          </p:cNvSpPr>
          <p:nvPr/>
        </p:nvSpPr>
        <p:spPr bwMode="auto">
          <a:xfrm>
            <a:off x="188843" y="1410596"/>
            <a:ext cx="414347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342900" indent="-342900" algn="just">
              <a:buFontTx/>
              <a:buAutoNum type="arabicPeriod"/>
              <a:tabLst>
                <a:tab pos="228600" algn="l"/>
              </a:tabLst>
            </a:pPr>
            <a:r>
              <a:rPr lang="uk-UA" dirty="0"/>
              <a:t>Визначення параметрів гальмування автомобіля.</a:t>
            </a:r>
          </a:p>
          <a:p>
            <a:pPr marL="342900" indent="-342900" algn="just">
              <a:buFontTx/>
              <a:buAutoNum type="arabicPeriod"/>
              <a:tabLst>
                <a:tab pos="228600" algn="l"/>
              </a:tabLst>
            </a:pPr>
            <a:r>
              <a:rPr lang="uk-UA" dirty="0"/>
              <a:t>Визначення часу реакції водія згідно дорожньої ситуації.</a:t>
            </a:r>
          </a:p>
          <a:p>
            <a:pPr marL="342900" indent="-342900" algn="just" eaLnBrk="0" hangingPunct="0">
              <a:buFontTx/>
              <a:buAutoNum type="arabicPeriod"/>
              <a:tabLst>
                <a:tab pos="228600" algn="l"/>
              </a:tabLst>
            </a:pPr>
            <a:r>
              <a:rPr lang="uk-UA" dirty="0" smtClean="0"/>
              <a:t>Визначення чи розрахунок</a:t>
            </a:r>
            <a:r>
              <a:rPr lang="uk-UA" dirty="0" smtClean="0">
                <a:cs typeface="Times New Roman" pitchFamily="18" charset="0"/>
              </a:rPr>
              <a:t> </a:t>
            </a:r>
            <a:r>
              <a:rPr lang="uk-UA" dirty="0">
                <a:cs typeface="Times New Roman" pitchFamily="18" charset="0"/>
              </a:rPr>
              <a:t>величини дальності видимості дорожнього об</a:t>
            </a:r>
            <a:r>
              <a:rPr lang="en-US" dirty="0">
                <a:cs typeface="Times New Roman" pitchFamily="18" charset="0"/>
              </a:rPr>
              <a:t>’</a:t>
            </a:r>
            <a:r>
              <a:rPr lang="uk-UA" dirty="0" err="1">
                <a:cs typeface="Times New Roman" pitchFamily="18" charset="0"/>
              </a:rPr>
              <a:t>єкту</a:t>
            </a:r>
            <a:r>
              <a:rPr lang="uk-UA" dirty="0">
                <a:cs typeface="Times New Roman" pitchFamily="18" charset="0"/>
              </a:rPr>
              <a:t> в конкретній </a:t>
            </a:r>
            <a:r>
              <a:rPr lang="uk-UA" dirty="0" smtClean="0">
                <a:cs typeface="Times New Roman" pitchFamily="18" charset="0"/>
              </a:rPr>
              <a:t>дорожній ситуації. </a:t>
            </a:r>
            <a:endParaRPr lang="uk-UA" dirty="0"/>
          </a:p>
          <a:p>
            <a:pPr marL="342900" indent="-342900" algn="just" eaLnBrk="0" hangingPunct="0">
              <a:tabLst>
                <a:tab pos="228600" algn="l"/>
              </a:tabLst>
            </a:pPr>
            <a:r>
              <a:rPr lang="uk-UA" dirty="0" smtClean="0"/>
              <a:t>4. Визначення </a:t>
            </a:r>
            <a:r>
              <a:rPr lang="uk-UA" dirty="0"/>
              <a:t>кута поздовжнього нахилу дороги за матеріалами протоколу ДТП</a:t>
            </a:r>
            <a:r>
              <a:rPr lang="uk-UA" dirty="0">
                <a:cs typeface="Times New Roman" pitchFamily="18" charset="0"/>
              </a:rPr>
              <a:t>.</a:t>
            </a:r>
            <a:endParaRPr lang="uk-UA" dirty="0"/>
          </a:p>
          <a:p>
            <a:pPr marL="342900" indent="-342900" algn="just" eaLnBrk="0" hangingPunct="0">
              <a:tabLst>
                <a:tab pos="228600" algn="l"/>
              </a:tabLst>
            </a:pPr>
            <a:r>
              <a:rPr lang="uk-UA" dirty="0"/>
              <a:t>5. </a:t>
            </a:r>
            <a:r>
              <a:rPr lang="uk-UA" dirty="0" smtClean="0"/>
              <a:t>Розрахунок </a:t>
            </a:r>
            <a:r>
              <a:rPr lang="uk-UA" dirty="0"/>
              <a:t>допустимої швидкості руху в конкретній дорожній </a:t>
            </a:r>
            <a:r>
              <a:rPr lang="uk-UA" dirty="0" smtClean="0"/>
              <a:t>ситуації,</a:t>
            </a:r>
          </a:p>
          <a:p>
            <a:pPr marL="342900" indent="-342900" algn="just" eaLnBrk="0" hangingPunct="0">
              <a:tabLst>
                <a:tab pos="228600" algn="l"/>
              </a:tabLst>
            </a:pPr>
            <a:r>
              <a:rPr lang="uk-UA" dirty="0" smtClean="0">
                <a:cs typeface="Times New Roman" pitchFamily="18" charset="0"/>
              </a:rPr>
              <a:t>       для </a:t>
            </a:r>
            <a:r>
              <a:rPr lang="uk-UA" dirty="0" err="1" smtClean="0">
                <a:cs typeface="Times New Roman" pitchFamily="18" charset="0"/>
              </a:rPr>
              <a:t>обгрунтування</a:t>
            </a:r>
            <a:r>
              <a:rPr lang="uk-UA" dirty="0" smtClean="0">
                <a:cs typeface="Times New Roman" pitchFamily="18" charset="0"/>
              </a:rPr>
              <a:t> безпечних режимів руху за даних дорожніх умов.</a:t>
            </a:r>
            <a:endParaRPr lang="uk-UA" dirty="0">
              <a:cs typeface="Times New Roman" pitchFamily="18" charset="0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556061"/>
              </p:ext>
            </p:extLst>
          </p:nvPr>
        </p:nvGraphicFramePr>
        <p:xfrm>
          <a:off x="4676587" y="1001346"/>
          <a:ext cx="4549775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4" name="Формула" r:id="rId3" imgW="2692400" imgH="520700" progId="Equation.3">
                  <p:embed/>
                </p:oleObj>
              </mc:Choice>
              <mc:Fallback>
                <p:oleObj name="Формула" r:id="rId3" imgW="26924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587" y="1001346"/>
                        <a:ext cx="4549775" cy="884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1637775"/>
              </p:ext>
            </p:extLst>
          </p:nvPr>
        </p:nvGraphicFramePr>
        <p:xfrm>
          <a:off x="4602195" y="2059414"/>
          <a:ext cx="1428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5" name="Формула" r:id="rId5" imgW="139639" imgH="241195" progId="Equation.3">
                  <p:embed/>
                </p:oleObj>
              </mc:Choice>
              <mc:Fallback>
                <p:oleObj name="Формула" r:id="rId5" imgW="139639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02195" y="2059414"/>
                        <a:ext cx="1428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456238"/>
              </p:ext>
            </p:extLst>
          </p:nvPr>
        </p:nvGraphicFramePr>
        <p:xfrm>
          <a:off x="4587907" y="2308652"/>
          <a:ext cx="1619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6" name="Формула" r:id="rId7" imgW="164957" imgH="241091" progId="Equation.3">
                  <p:embed/>
                </p:oleObj>
              </mc:Choice>
              <mc:Fallback>
                <p:oleObj name="Формула" r:id="rId7" imgW="164957" imgH="24109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7907" y="2308652"/>
                        <a:ext cx="16192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564152"/>
              </p:ext>
            </p:extLst>
          </p:nvPr>
        </p:nvGraphicFramePr>
        <p:xfrm>
          <a:off x="4576795" y="2581702"/>
          <a:ext cx="15240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7" name="Формула" r:id="rId9" imgW="152334" imgH="241195" progId="Equation.3">
                  <p:embed/>
                </p:oleObj>
              </mc:Choice>
              <mc:Fallback>
                <p:oleObj name="Формула" r:id="rId9" imgW="152334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6795" y="2581702"/>
                        <a:ext cx="15240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587517"/>
              </p:ext>
            </p:extLst>
          </p:nvPr>
        </p:nvGraphicFramePr>
        <p:xfrm>
          <a:off x="4552982" y="2859514"/>
          <a:ext cx="20002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8" name="Формула" r:id="rId11" imgW="203112" imgH="241195" progId="Equation.3">
                  <p:embed/>
                </p:oleObj>
              </mc:Choice>
              <mc:Fallback>
                <p:oleObj name="Формула" r:id="rId11" imgW="203112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2982" y="2859514"/>
                        <a:ext cx="20002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794648"/>
              </p:ext>
            </p:extLst>
          </p:nvPr>
        </p:nvGraphicFramePr>
        <p:xfrm>
          <a:off x="4589495" y="3172252"/>
          <a:ext cx="142875" cy="21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19" name="Формула" r:id="rId13" imgW="139579" imgH="215713" progId="Equation.3">
                  <p:embed/>
                </p:oleObj>
              </mc:Choice>
              <mc:Fallback>
                <p:oleObj name="Формула" r:id="rId13" imgW="139579" imgH="21571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95" y="3172252"/>
                        <a:ext cx="142875" cy="219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4697445" y="1984802"/>
            <a:ext cx="19256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400">
                <a:latin typeface="Arial" pitchFamily="34" charset="0"/>
                <a:cs typeface="Times New Roman" pitchFamily="18" charset="0"/>
              </a:rPr>
              <a:t> – час реакції водія, с; </a:t>
            </a:r>
            <a:endParaRPr lang="ru-RU" sz="900">
              <a:latin typeface="Arial" pitchFamily="34" charset="0"/>
            </a:endParaRPr>
          </a:p>
          <a:p>
            <a:pPr algn="just" eaLnBrk="0" hangingPunct="0"/>
            <a:r>
              <a:rPr lang="uk-UA" sz="1400">
                <a:latin typeface="Arial" pitchFamily="34" charset="0"/>
                <a:cs typeface="Times New Roman" pitchFamily="18" charset="0"/>
              </a:rPr>
              <a:t>	     </a:t>
            </a:r>
            <a:endParaRPr lang="uk-UA">
              <a:latin typeface="Arial" pitchFamily="34" charset="0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4700620" y="2267377"/>
            <a:ext cx="47132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400">
                <a:latin typeface="Arial" pitchFamily="34" charset="0"/>
                <a:cs typeface="Times New Roman" pitchFamily="18" charset="0"/>
              </a:rPr>
              <a:t> – час запізнювання спрацьовування гальмової системи, с; </a:t>
            </a:r>
            <a:endParaRPr lang="ru-RU" sz="900">
              <a:latin typeface="Arial" pitchFamily="34" charset="0"/>
            </a:endParaRPr>
          </a:p>
          <a:p>
            <a:pPr algn="just" eaLnBrk="0" hangingPunct="0"/>
            <a:r>
              <a:rPr lang="uk-UA" sz="1400">
                <a:latin typeface="Arial" pitchFamily="34" charset="0"/>
                <a:cs typeface="Times New Roman" pitchFamily="18" charset="0"/>
              </a:rPr>
              <a:t>	     </a:t>
            </a:r>
            <a:endParaRPr lang="uk-UA">
              <a:latin typeface="Arial" pitchFamily="34" charset="0"/>
            </a:endParaRPr>
          </a:p>
        </p:txBody>
      </p:sp>
      <p:sp>
        <p:nvSpPr>
          <p:cNvPr id="18" name="Rectangle 14"/>
          <p:cNvSpPr>
            <a:spLocks noChangeArrowheads="1"/>
          </p:cNvSpPr>
          <p:nvPr/>
        </p:nvSpPr>
        <p:spPr bwMode="auto">
          <a:xfrm>
            <a:off x="4697445" y="2545189"/>
            <a:ext cx="41354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400" dirty="0">
                <a:latin typeface="Arial" pitchFamily="34" charset="0"/>
                <a:cs typeface="Times New Roman" pitchFamily="18" charset="0"/>
              </a:rPr>
              <a:t> – час наростання сповільнення при гальмуванні, с;</a:t>
            </a:r>
            <a:endParaRPr lang="ru-RU" sz="900" dirty="0">
              <a:latin typeface="Arial" pitchFamily="34" charset="0"/>
            </a:endParaRPr>
          </a:p>
          <a:p>
            <a:pPr algn="just" eaLnBrk="0" hangingPunct="0"/>
            <a:r>
              <a:rPr lang="uk-UA" sz="1400" dirty="0">
                <a:latin typeface="Arial" pitchFamily="34" charset="0"/>
                <a:cs typeface="Times New Roman" pitchFamily="18" charset="0"/>
              </a:rPr>
              <a:t>	     </a:t>
            </a:r>
            <a:endParaRPr lang="uk-UA" dirty="0">
              <a:latin typeface="Arial" pitchFamily="34" charset="0"/>
            </a:endParaRPr>
          </a:p>
        </p:txBody>
      </p:sp>
      <p:sp>
        <p:nvSpPr>
          <p:cNvPr id="19" name="Rectangle 15"/>
          <p:cNvSpPr>
            <a:spLocks noChangeArrowheads="1"/>
          </p:cNvSpPr>
          <p:nvPr/>
        </p:nvSpPr>
        <p:spPr bwMode="auto">
          <a:xfrm>
            <a:off x="4719670" y="2819827"/>
            <a:ext cx="31146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400">
                <a:latin typeface="Arial" pitchFamily="34" charset="0"/>
                <a:cs typeface="Times New Roman" pitchFamily="18" charset="0"/>
              </a:rPr>
              <a:t> - швидкість руху автомобіля, км/год; </a:t>
            </a:r>
            <a:endParaRPr lang="ru-RU" sz="900">
              <a:latin typeface="Arial" pitchFamily="34" charset="0"/>
            </a:endParaRPr>
          </a:p>
          <a:p>
            <a:pPr algn="just" eaLnBrk="0" hangingPunct="0"/>
            <a:r>
              <a:rPr lang="uk-UA" sz="1400">
                <a:latin typeface="Arial" pitchFamily="34" charset="0"/>
                <a:cs typeface="Times New Roman" pitchFamily="18" charset="0"/>
              </a:rPr>
              <a:t>	     </a:t>
            </a:r>
            <a:endParaRPr lang="uk-UA">
              <a:latin typeface="Arial" pitchFamily="34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4673632" y="3103989"/>
            <a:ext cx="3152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uk-UA" sz="1400">
                <a:latin typeface="Arial" pitchFamily="34" charset="0"/>
                <a:cs typeface="Times New Roman" pitchFamily="18" charset="0"/>
              </a:rPr>
              <a:t> – сповільнення при гальмуванні, м/с</a:t>
            </a:r>
            <a:r>
              <a:rPr lang="uk-UA" sz="1400" baseline="30000">
                <a:latin typeface="Arial" pitchFamily="34" charset="0"/>
                <a:cs typeface="Times New Roman" pitchFamily="18" charset="0"/>
              </a:rPr>
              <a:t>2</a:t>
            </a:r>
            <a:r>
              <a:rPr lang="uk-UA" sz="1400">
                <a:latin typeface="Arial" pitchFamily="34" charset="0"/>
                <a:cs typeface="Times New Roman" pitchFamily="18" charset="0"/>
              </a:rPr>
              <a:t>:</a:t>
            </a:r>
            <a:endParaRPr lang="uk-UA">
              <a:latin typeface="Arial" pitchFamily="34" charset="0"/>
            </a:endParaRPr>
          </a:p>
        </p:txBody>
      </p:sp>
      <p:graphicFrame>
        <p:nvGraphicFramePr>
          <p:cNvPr id="21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665550"/>
              </p:ext>
            </p:extLst>
          </p:nvPr>
        </p:nvGraphicFramePr>
        <p:xfrm>
          <a:off x="6389720" y="3760800"/>
          <a:ext cx="21653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20" name="Формула" r:id="rId15" imgW="1333500" imgH="241300" progId="Equation.3">
                  <p:embed/>
                </p:oleObj>
              </mc:Choice>
              <mc:Fallback>
                <p:oleObj name="Формула" r:id="rId15" imgW="1333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720" y="3760800"/>
                        <a:ext cx="2165350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2526359"/>
              </p:ext>
            </p:extLst>
          </p:nvPr>
        </p:nvGraphicFramePr>
        <p:xfrm>
          <a:off x="5348320" y="5239107"/>
          <a:ext cx="4065587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21" name="Формула" r:id="rId17" imgW="2298700" imgH="596900" progId="Equation.3">
                  <p:embed/>
                </p:oleObj>
              </mc:Choice>
              <mc:Fallback>
                <p:oleObj name="Формула" r:id="rId17" imgW="2298700" imgH="596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320" y="5239107"/>
                        <a:ext cx="4065587" cy="1063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4953001" y="4241202"/>
            <a:ext cx="45785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indent="450850" algn="ctr"/>
            <a:r>
              <a:rPr lang="uk-UA" b="1" dirty="0"/>
              <a:t>Залежність для визначення</a:t>
            </a:r>
            <a:r>
              <a:rPr lang="uk-UA" b="1" dirty="0">
                <a:cs typeface="Times New Roman" pitchFamily="18" charset="0"/>
              </a:rPr>
              <a:t> </a:t>
            </a:r>
            <a:r>
              <a:rPr lang="uk-UA" b="1" dirty="0" smtClean="0"/>
              <a:t>рекомендованих значень допустимої </a:t>
            </a:r>
            <a:r>
              <a:rPr lang="uk-UA" b="1" dirty="0">
                <a:cs typeface="Times New Roman" pitchFamily="18" charset="0"/>
              </a:rPr>
              <a:t>швидкості руху автомобіля </a:t>
            </a:r>
            <a:endParaRPr lang="ru-RU" b="1" dirty="0"/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4332320" y="1702227"/>
            <a:ext cx="4587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uk-UA"/>
              <a:t>де</a:t>
            </a:r>
            <a:r>
              <a:rPr lang="ru-RU"/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9310688" y="76200"/>
            <a:ext cx="524162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10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1676397" y="19120"/>
            <a:ext cx="669131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uk-UA" sz="2000" b="1" dirty="0"/>
              <a:t>Основні переваги від автоматизації процесу визначення</a:t>
            </a:r>
          </a:p>
          <a:p>
            <a:pPr algn="ctr"/>
            <a:r>
              <a:rPr lang="uk-UA" sz="2000" b="1" dirty="0" smtClean="0"/>
              <a:t>безпечних режимів руху</a:t>
            </a:r>
            <a:endParaRPr lang="uk-UA" sz="2000" dirty="0"/>
          </a:p>
        </p:txBody>
      </p:sp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50800" y="630238"/>
            <a:ext cx="9906000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 algn="l">
              <a:buFontTx/>
              <a:buAutoNum type="arabicParenR"/>
            </a:pPr>
            <a:r>
              <a:rPr lang="uk-UA" dirty="0" smtClean="0"/>
              <a:t>Визначення величини дальності видимості за матеріалами протоколу ДТП.</a:t>
            </a:r>
          </a:p>
          <a:p>
            <a:pPr marL="342900" indent="-342900" algn="l">
              <a:buFontTx/>
              <a:buAutoNum type="arabicParenR"/>
            </a:pPr>
            <a:r>
              <a:rPr lang="uk-UA" dirty="0" smtClean="0"/>
              <a:t>Врахування основних факторів впливу на дальність видимості навіть при відсутності їх точних значень.</a:t>
            </a:r>
          </a:p>
          <a:p>
            <a:pPr marL="342900" indent="-342900" algn="l">
              <a:buFontTx/>
              <a:buAutoNum type="arabicParenR" startAt="3"/>
            </a:pPr>
            <a:r>
              <a:rPr lang="uk-UA" dirty="0" smtClean="0"/>
              <a:t>Відсутність необхідності проведення дорожніх експериментів з залученням людських ресурсів та використанням матеріальних затрат та  спеціального обладнання.</a:t>
            </a:r>
          </a:p>
          <a:p>
            <a:pPr marL="342900" indent="-342900" algn="l">
              <a:buFontTx/>
              <a:buAutoNum type="arabicParenR" startAt="3"/>
            </a:pPr>
            <a:r>
              <a:rPr lang="uk-UA" dirty="0" smtClean="0"/>
              <a:t>Рекомендації щодо вибору безпечних режимів руху за конкретними умовами видимості.</a:t>
            </a:r>
          </a:p>
          <a:p>
            <a:pPr marL="342900" indent="-342900" algn="l">
              <a:buFontTx/>
              <a:buAutoNum type="arabicParenR" startAt="5"/>
            </a:pPr>
            <a:r>
              <a:rPr lang="uk-UA" dirty="0" smtClean="0"/>
              <a:t>Максимальна відносна похибка прогнозу не перевищує</a:t>
            </a:r>
            <a:r>
              <a:rPr lang="en-US" dirty="0" smtClean="0"/>
              <a:t> </a:t>
            </a:r>
            <a:r>
              <a:rPr lang="uk-UA" dirty="0" smtClean="0"/>
              <a:t>10,4</a:t>
            </a:r>
            <a:r>
              <a:rPr lang="en-US" dirty="0" smtClean="0"/>
              <a:t>%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169991" name="Rectangle 7"/>
          <p:cNvSpPr>
            <a:spLocks noChangeArrowheads="1"/>
          </p:cNvSpPr>
          <p:nvPr/>
        </p:nvSpPr>
        <p:spPr bwMode="auto">
          <a:xfrm>
            <a:off x="322263" y="2598738"/>
            <a:ext cx="8820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uk-UA" sz="2000" b="1" dirty="0"/>
              <a:t>Орієнтовні безпечні швидкості руху автомобіля для розрізнення</a:t>
            </a:r>
          </a:p>
          <a:p>
            <a:pPr algn="ctr"/>
            <a:r>
              <a:rPr lang="uk-UA" sz="2000" b="1" dirty="0"/>
              <a:t>тест-об’єктів на дорозі в темну пору доби за конкретних дорожніх умов</a:t>
            </a:r>
          </a:p>
        </p:txBody>
      </p:sp>
      <p:sp>
        <p:nvSpPr>
          <p:cNvPr id="170102" name="Line 118"/>
          <p:cNvSpPr>
            <a:spLocks noChangeShapeType="1"/>
          </p:cNvSpPr>
          <p:nvPr/>
        </p:nvSpPr>
        <p:spPr bwMode="auto">
          <a:xfrm>
            <a:off x="3741738" y="18272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70336" name="Group 352"/>
          <p:cNvGraphicFramePr>
            <a:graphicFrameLocks noGrp="1"/>
          </p:cNvGraphicFramePr>
          <p:nvPr/>
        </p:nvGraphicFramePr>
        <p:xfrm>
          <a:off x="96838" y="3333750"/>
          <a:ext cx="9729787" cy="3413760"/>
        </p:xfrm>
        <a:graphic>
          <a:graphicData uri="http://schemas.openxmlformats.org/drawingml/2006/table">
            <a:tbl>
              <a:tblPr/>
              <a:tblGrid>
                <a:gridCol w="2679700"/>
                <a:gridCol w="1257300"/>
                <a:gridCol w="1143000"/>
                <a:gridCol w="1143000"/>
                <a:gridCol w="1200150"/>
                <a:gridCol w="1120775"/>
                <a:gridCol w="1185862"/>
              </a:tblGrid>
              <a:tr h="188913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</a:t>
                      </a: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Тест-об’єкти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Типи ламп в фарах та безпечні швидкості руху, км/год.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8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R2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Н7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ближнє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світло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дальнє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світло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ближнє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світло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дальнє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світло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5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конкретна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конкретна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силуетна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конкретна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силуетна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конкретна видимість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Тест-об’єкт (світловідбивач)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168,7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Пішохід у світлому одязі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58,7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94,8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95,9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84,2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146,4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Пішохід у темному одязі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77,6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68,3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54,8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103,8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Пішохід у одязі зі світло-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відбиваючими елементами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75,1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65,3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118,5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9336088" y="46038"/>
            <a:ext cx="505119" cy="427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8259" tIns="59130" rIns="118259" bIns="59130">
            <a:spAutoFit/>
          </a:bodyPr>
          <a:lstStyle/>
          <a:p>
            <a:pPr algn="l" defTabSz="915988"/>
            <a:r>
              <a:rPr lang="uk-UA" sz="2000" b="1" i="1" dirty="0" smtClean="0">
                <a:latin typeface="Arial" charset="0"/>
              </a:rPr>
              <a:t>11</a:t>
            </a:r>
            <a:endParaRPr lang="ru-RU" sz="2000" b="1" i="1" dirty="0">
              <a:latin typeface="Arial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811588" y="30163"/>
            <a:ext cx="2762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/>
            <a:r>
              <a:rPr lang="uk-UA" b="1"/>
              <a:t>ОСНОВНІ ВИСНОВКИ</a:t>
            </a:r>
            <a:r>
              <a:rPr lang="uk-UA"/>
              <a:t> 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3510" name="Rectangle 2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8722" y="64817"/>
            <a:ext cx="9511748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uk-UA" sz="1400" dirty="0" smtClean="0"/>
          </a:p>
          <a:p>
            <a:pPr lvl="0" algn="just"/>
            <a:r>
              <a:rPr lang="uk-UA" sz="1600" dirty="0" smtClean="0"/>
              <a:t>1. Неоднозначність </a:t>
            </a:r>
            <a:r>
              <a:rPr lang="uk-UA" sz="1600" dirty="0"/>
              <a:t>і суттєва складність оцінки відстані видимості при освітленні автомобільними фарами </a:t>
            </a:r>
            <a:r>
              <a:rPr lang="uk-UA" sz="1600" dirty="0" smtClean="0"/>
              <a:t>стимулюють </a:t>
            </a:r>
            <a:r>
              <a:rPr lang="uk-UA" sz="1600" dirty="0"/>
              <a:t>удосконалення систем освітлення автомобілів у напрямку вирішення проблеми створення високоефективної несліпучої фари. </a:t>
            </a:r>
            <a:r>
              <a:rPr lang="ru-RU" sz="1600" dirty="0" err="1" smtClean="0"/>
              <a:t>Однак</a:t>
            </a:r>
            <a:r>
              <a:rPr lang="ru-RU" sz="1600" dirty="0" smtClean="0"/>
              <a:t> </a:t>
            </a:r>
            <a:r>
              <a:rPr lang="ru-RU" sz="1600" dirty="0"/>
              <a:t>для </a:t>
            </a:r>
            <a:r>
              <a:rPr lang="uk-UA" sz="1600" dirty="0"/>
              <a:t>ви</a:t>
            </a:r>
            <a:r>
              <a:rPr lang="ru-RU" sz="1600" dirty="0" err="1"/>
              <a:t>рішення</a:t>
            </a:r>
            <a:r>
              <a:rPr lang="ru-RU" sz="1600" dirty="0"/>
              <a:t> </a:t>
            </a:r>
            <a:r>
              <a:rPr lang="ru-RU" sz="1600" dirty="0" err="1"/>
              <a:t>цієї</a:t>
            </a:r>
            <a:r>
              <a:rPr lang="ru-RU" sz="1600" dirty="0"/>
              <a:t> </a:t>
            </a:r>
            <a:r>
              <a:rPr lang="ru-RU" sz="1600" dirty="0" err="1"/>
              <a:t>проблеми</a:t>
            </a:r>
            <a:r>
              <a:rPr lang="ru-RU" sz="1600" dirty="0"/>
              <a:t> </a:t>
            </a:r>
            <a:r>
              <a:rPr lang="ru-RU" sz="1600" dirty="0" err="1"/>
              <a:t>необхідн</a:t>
            </a:r>
            <a:r>
              <a:rPr lang="uk-UA" sz="1600" dirty="0"/>
              <a:t>е в</a:t>
            </a:r>
            <a:r>
              <a:rPr lang="ru-RU" sz="1600" dirty="0" err="1"/>
              <a:t>себічне</a:t>
            </a:r>
            <a:r>
              <a:rPr lang="ru-RU" sz="1600" dirty="0"/>
              <a:t> </a:t>
            </a:r>
            <a:r>
              <a:rPr lang="ru-RU" sz="1600" dirty="0" err="1"/>
              <a:t>вивчення</a:t>
            </a:r>
            <a:r>
              <a:rPr lang="ru-RU" sz="1600" dirty="0"/>
              <a:t> характеру </a:t>
            </a:r>
            <a:r>
              <a:rPr lang="ru-RU" sz="1600" dirty="0" err="1"/>
              <a:t>поширення</a:t>
            </a:r>
            <a:r>
              <a:rPr lang="ru-RU" sz="1600" dirty="0"/>
              <a:t> і </a:t>
            </a:r>
            <a:r>
              <a:rPr lang="ru-RU" sz="1600" dirty="0" err="1"/>
              <a:t>зорового</a:t>
            </a:r>
            <a:r>
              <a:rPr lang="ru-RU" sz="1600" dirty="0"/>
              <a:t> </a:t>
            </a:r>
            <a:r>
              <a:rPr lang="ru-RU" sz="1600" dirty="0" err="1"/>
              <a:t>сприйняття</a:t>
            </a:r>
            <a:r>
              <a:rPr lang="ru-RU" sz="1600" dirty="0"/>
              <a:t> </a:t>
            </a:r>
            <a:r>
              <a:rPr lang="ru-RU" sz="1600" dirty="0" err="1"/>
              <a:t>світла</a:t>
            </a:r>
            <a:r>
              <a:rPr lang="ru-RU" sz="1600" dirty="0"/>
              <a:t> </a:t>
            </a:r>
            <a:r>
              <a:rPr lang="ru-RU" sz="1600" dirty="0" err="1"/>
              <a:t>автомобільних</a:t>
            </a:r>
            <a:r>
              <a:rPr lang="ru-RU" sz="1600" dirty="0"/>
              <a:t> фар у </a:t>
            </a:r>
            <a:r>
              <a:rPr lang="ru-RU" sz="1600" dirty="0" err="1"/>
              <a:t>різних</a:t>
            </a:r>
            <a:r>
              <a:rPr lang="ru-RU" sz="1600" dirty="0"/>
              <a:t> </a:t>
            </a:r>
            <a:r>
              <a:rPr lang="ru-RU" sz="1600" dirty="0" err="1"/>
              <a:t>умовах</a:t>
            </a:r>
            <a:r>
              <a:rPr lang="ru-RU" sz="1600" dirty="0"/>
              <a:t> </a:t>
            </a:r>
            <a:r>
              <a:rPr lang="ru-RU" sz="1600" dirty="0" err="1"/>
              <a:t>експлуатації</a:t>
            </a:r>
            <a:r>
              <a:rPr lang="ru-RU" sz="1600" dirty="0"/>
              <a:t>, </a:t>
            </a:r>
            <a:r>
              <a:rPr lang="ru-RU" sz="1600" dirty="0" err="1"/>
              <a:t>що</a:t>
            </a:r>
            <a:r>
              <a:rPr lang="ru-RU" sz="1600" dirty="0"/>
              <a:t> дозволить </a:t>
            </a:r>
            <a:r>
              <a:rPr lang="ru-RU" sz="1600" dirty="0" err="1"/>
              <a:t>створити</a:t>
            </a:r>
            <a:r>
              <a:rPr lang="ru-RU" sz="1600" dirty="0"/>
              <a:t> </a:t>
            </a:r>
            <a:r>
              <a:rPr lang="ru-RU" sz="1600" dirty="0" err="1"/>
              <a:t>математичні</a:t>
            </a:r>
            <a:r>
              <a:rPr lang="ru-RU" sz="1600" dirty="0"/>
              <a:t> </a:t>
            </a:r>
            <a:r>
              <a:rPr lang="ru-RU" sz="1600" dirty="0" err="1"/>
              <a:t>моделі</a:t>
            </a:r>
            <a:r>
              <a:rPr lang="ru-RU" sz="1600" dirty="0"/>
              <a:t> й </a:t>
            </a:r>
            <a:r>
              <a:rPr lang="ru-RU" sz="1600" dirty="0" err="1"/>
              <a:t>алгоритми</a:t>
            </a:r>
            <a:r>
              <a:rPr lang="ru-RU" sz="1600" dirty="0"/>
              <a:t> </a:t>
            </a:r>
            <a:r>
              <a:rPr lang="ru-RU" sz="1600" dirty="0" err="1"/>
              <a:t>функціонування</a:t>
            </a:r>
            <a:r>
              <a:rPr lang="ru-RU" sz="1600" dirty="0"/>
              <a:t> таких </a:t>
            </a:r>
            <a:r>
              <a:rPr lang="ru-RU" sz="1600" dirty="0" err="1"/>
              <a:t>автоматичних</a:t>
            </a:r>
            <a:r>
              <a:rPr lang="ru-RU" sz="1600" dirty="0"/>
              <a:t> систем.</a:t>
            </a:r>
          </a:p>
          <a:p>
            <a:pPr lvl="0" algn="just"/>
            <a:r>
              <a:rPr lang="uk-UA" sz="1600" dirty="0" smtClean="0"/>
              <a:t>2. На </a:t>
            </a:r>
            <a:r>
              <a:rPr lang="uk-UA" sz="1600" dirty="0"/>
              <a:t>сьогоднішній день задачу оцінки </a:t>
            </a:r>
            <a:r>
              <a:rPr lang="uk-UA" sz="1600" dirty="0" smtClean="0"/>
              <a:t>безпечних режимів руху </a:t>
            </a:r>
            <a:r>
              <a:rPr lang="uk-UA" sz="1600" dirty="0" err="1"/>
              <a:t>автотехнічні</a:t>
            </a:r>
            <a:r>
              <a:rPr lang="uk-UA" sz="1600" dirty="0"/>
              <a:t> експерти вирішують </a:t>
            </a:r>
            <a:r>
              <a:rPr lang="uk-UA" sz="1600" dirty="0" err="1"/>
              <a:t>експерементально</a:t>
            </a:r>
            <a:r>
              <a:rPr lang="uk-UA" sz="1600" dirty="0"/>
              <a:t> через складність і багатофакторність впливів, а також необхідність роботи зі знаннями, заданими мовою природи. </a:t>
            </a:r>
            <a:r>
              <a:rPr lang="ru-RU" sz="1600" dirty="0" err="1" smtClean="0"/>
              <a:t>Цей</a:t>
            </a:r>
            <a:r>
              <a:rPr lang="ru-RU" sz="1600" dirty="0" smtClean="0"/>
              <a:t> </a:t>
            </a:r>
            <a:r>
              <a:rPr lang="ru-RU" sz="1600" dirty="0" err="1"/>
              <a:t>спосіб</a:t>
            </a:r>
            <a:r>
              <a:rPr lang="ru-RU" sz="1600" dirty="0"/>
              <a:t> </a:t>
            </a:r>
            <a:r>
              <a:rPr lang="ru-RU" sz="1600" dirty="0" err="1"/>
              <a:t>має</a:t>
            </a:r>
            <a:r>
              <a:rPr lang="ru-RU" sz="1600" dirty="0"/>
              <a:t> ряд </a:t>
            </a:r>
            <a:r>
              <a:rPr lang="ru-RU" sz="1600" dirty="0" err="1"/>
              <a:t>недоліків</a:t>
            </a:r>
            <a:r>
              <a:rPr lang="ru-RU" sz="1600" dirty="0"/>
              <a:t>, </a:t>
            </a:r>
            <a:r>
              <a:rPr lang="ru-RU" sz="1600" dirty="0" err="1"/>
              <a:t>характерними</a:t>
            </a:r>
            <a:r>
              <a:rPr lang="ru-RU" sz="1600" dirty="0"/>
              <a:t> з </a:t>
            </a:r>
            <a:r>
              <a:rPr lang="ru-RU" sz="1600" dirty="0" err="1"/>
              <a:t>яких</a:t>
            </a:r>
            <a:r>
              <a:rPr lang="ru-RU" sz="1600" dirty="0"/>
              <a:t> є</a:t>
            </a:r>
            <a:r>
              <a:rPr lang="ru-RU" sz="1600" dirty="0" smtClean="0"/>
              <a:t>: </a:t>
            </a:r>
            <a:r>
              <a:rPr lang="uk-UA" sz="1600" dirty="0" smtClean="0"/>
              <a:t>   </a:t>
            </a:r>
            <a:r>
              <a:rPr lang="ru-RU" sz="1600" dirty="0"/>
              <a:t>велика </a:t>
            </a:r>
            <a:r>
              <a:rPr lang="ru-RU" sz="1600" dirty="0" err="1"/>
              <a:t>трудомісткість</a:t>
            </a:r>
            <a:r>
              <a:rPr lang="ru-RU" sz="1600" dirty="0"/>
              <a:t> </a:t>
            </a:r>
            <a:r>
              <a:rPr lang="ru-RU" sz="1600" dirty="0" err="1"/>
              <a:t>експериментів</a:t>
            </a:r>
            <a:r>
              <a:rPr lang="ru-RU" sz="1600" dirty="0"/>
              <a:t> і як </a:t>
            </a:r>
            <a:r>
              <a:rPr lang="ru-RU" sz="1600" dirty="0" err="1" smtClean="0"/>
              <a:t>наслідок</a:t>
            </a:r>
            <a:r>
              <a:rPr lang="uk-UA" sz="1600" dirty="0" smtClean="0"/>
              <a:t>,  </a:t>
            </a:r>
            <a:r>
              <a:rPr lang="ru-RU" sz="1600" dirty="0"/>
              <a:t>велика </a:t>
            </a:r>
            <a:r>
              <a:rPr lang="ru-RU" sz="1600" dirty="0" err="1"/>
              <a:t>їх</a:t>
            </a:r>
            <a:r>
              <a:rPr lang="ru-RU" sz="1600" dirty="0"/>
              <a:t> </a:t>
            </a:r>
            <a:r>
              <a:rPr lang="ru-RU" sz="1600" dirty="0" err="1"/>
              <a:t>вартість</a:t>
            </a:r>
            <a:r>
              <a:rPr lang="ru-RU" sz="1600" dirty="0" smtClean="0"/>
              <a:t>; </a:t>
            </a:r>
            <a:r>
              <a:rPr lang="uk-UA" sz="1600" dirty="0" smtClean="0"/>
              <a:t> </a:t>
            </a:r>
            <a:r>
              <a:rPr lang="ru-RU" sz="1600" dirty="0" err="1"/>
              <a:t>складність</a:t>
            </a:r>
            <a:r>
              <a:rPr lang="ru-RU" sz="1600" dirty="0"/>
              <a:t> </a:t>
            </a:r>
            <a:r>
              <a:rPr lang="ru-RU" sz="1600" dirty="0" err="1"/>
              <a:t>забезпечення</a:t>
            </a:r>
            <a:r>
              <a:rPr lang="ru-RU" sz="1600" dirty="0"/>
              <a:t> умов </a:t>
            </a:r>
            <a:r>
              <a:rPr lang="ru-RU" sz="1600" dirty="0" err="1"/>
              <a:t>проведення</a:t>
            </a:r>
            <a:r>
              <a:rPr lang="ru-RU" sz="1600" dirty="0"/>
              <a:t> </a:t>
            </a:r>
            <a:r>
              <a:rPr lang="ru-RU" sz="1600" dirty="0" err="1"/>
              <a:t>експерименту</a:t>
            </a:r>
            <a:r>
              <a:rPr lang="ru-RU" sz="1600" dirty="0"/>
              <a:t>, </a:t>
            </a:r>
            <a:r>
              <a:rPr lang="ru-RU" sz="1600" dirty="0" err="1"/>
              <a:t>приведення</a:t>
            </a:r>
            <a:r>
              <a:rPr lang="ru-RU" sz="1600" dirty="0"/>
              <a:t> </a:t>
            </a:r>
            <a:r>
              <a:rPr lang="ru-RU" sz="1600" dirty="0" err="1"/>
              <a:t>їх</a:t>
            </a:r>
            <a:r>
              <a:rPr lang="ru-RU" sz="1600" dirty="0"/>
              <a:t> у </a:t>
            </a:r>
            <a:r>
              <a:rPr lang="ru-RU" sz="1600" dirty="0" err="1" smtClean="0"/>
              <a:t>відповідність</a:t>
            </a:r>
            <a:r>
              <a:rPr lang="ru-RU" sz="1600" dirty="0" smtClean="0"/>
              <a:t> </a:t>
            </a:r>
            <a:r>
              <a:rPr lang="ru-RU" sz="1600" dirty="0"/>
              <a:t>з </a:t>
            </a:r>
            <a:r>
              <a:rPr lang="ru-RU" sz="1600" dirty="0" err="1"/>
              <a:t>умовами</a:t>
            </a:r>
            <a:r>
              <a:rPr lang="ru-RU" sz="1600" dirty="0"/>
              <a:t>, </a:t>
            </a:r>
            <a:r>
              <a:rPr lang="uk-UA" sz="1600" dirty="0"/>
              <a:t>за</a:t>
            </a:r>
            <a:r>
              <a:rPr lang="ru-RU" sz="1600" dirty="0"/>
              <a:t> </a:t>
            </a:r>
            <a:r>
              <a:rPr lang="ru-RU" sz="1600" dirty="0" err="1"/>
              <a:t>яких</a:t>
            </a:r>
            <a:r>
              <a:rPr lang="ru-RU" sz="1600" dirty="0"/>
              <a:t> </a:t>
            </a:r>
            <a:r>
              <a:rPr lang="ru-RU" sz="1600" dirty="0" err="1"/>
              <a:t>відбулося</a:t>
            </a:r>
            <a:r>
              <a:rPr lang="ru-RU" sz="1600" dirty="0"/>
              <a:t> ДТП.</a:t>
            </a:r>
          </a:p>
          <a:p>
            <a:pPr lvl="0" algn="just"/>
            <a:r>
              <a:rPr lang="ru-RU" sz="1600" dirty="0"/>
              <a:t> </a:t>
            </a:r>
            <a:r>
              <a:rPr lang="ru-RU" sz="1600" dirty="0" smtClean="0"/>
              <a:t>3. </a:t>
            </a:r>
            <a:r>
              <a:rPr lang="uk-UA" sz="1600" dirty="0" smtClean="0"/>
              <a:t>Проведений </a:t>
            </a:r>
            <a:r>
              <a:rPr lang="uk-UA" sz="1600" dirty="0"/>
              <a:t>аналіз основних методів оцінки безпечних режимів руху автомобілів за умов недостатньої видимості показав їх недостатню ефективність і невідповідність сучасним жорстким умовам проведення експериментів, щодо точності, збору та обробки статистичної інформації, врахування та обробки якісних впливів, забезпечення стійкості моделі до факторів впливу, подальшого поповнення інформаційної </a:t>
            </a:r>
            <a:r>
              <a:rPr lang="uk-UA" sz="1600" dirty="0" smtClean="0"/>
              <a:t>бази.</a:t>
            </a:r>
            <a:endParaRPr lang="ru-RU" sz="1600" dirty="0"/>
          </a:p>
          <a:p>
            <a:pPr lvl="0" algn="just"/>
            <a:r>
              <a:rPr lang="uk-UA" sz="1600" dirty="0" smtClean="0"/>
              <a:t>4. Проведені </a:t>
            </a:r>
            <a:r>
              <a:rPr lang="uk-UA" sz="1600" dirty="0"/>
              <a:t>в </a:t>
            </a:r>
            <a:r>
              <a:rPr lang="uk-UA" sz="1600" dirty="0" smtClean="0"/>
              <a:t>роботі аналіз та апроксимація даних досліджень </a:t>
            </a:r>
            <a:r>
              <a:rPr lang="uk-UA" sz="1600" dirty="0"/>
              <a:t>показали, що наявність сліпучої блискучості фар зустрічних автомобілів суттєво знижує видимість дороги і дорожніх об’єктів (майже на 25%). А це, в свою чергу, зменшує величину безпечної швидкості руху транспортних </a:t>
            </a:r>
            <a:r>
              <a:rPr lang="uk-UA" sz="1600" dirty="0" smtClean="0"/>
              <a:t>засобів. </a:t>
            </a:r>
          </a:p>
          <a:p>
            <a:pPr lvl="0" algn="just"/>
            <a:r>
              <a:rPr lang="uk-UA" sz="1600" dirty="0" smtClean="0"/>
              <a:t>5. Результатом </a:t>
            </a:r>
            <a:r>
              <a:rPr lang="uk-UA" sz="1600" dirty="0"/>
              <a:t>використання інформації експериментальних досліджень і математичних розрахунків  є побудова і аналіз залежності дальності видимості від відстані між автомобілями, на основі якої можна з впевненістю визначати і оцінювати безпечні режими руху автомобілів в конкретній дорожній ситуації за умов недостатньої видимості.</a:t>
            </a:r>
            <a:endParaRPr lang="ru-RU" sz="1600" dirty="0"/>
          </a:p>
          <a:p>
            <a:pPr lvl="0" algn="just"/>
            <a:r>
              <a:rPr lang="uk-UA" sz="1600" dirty="0" smtClean="0"/>
              <a:t>6. Можливим </a:t>
            </a:r>
            <a:r>
              <a:rPr lang="uk-UA" sz="1600" dirty="0"/>
              <a:t>шляхом усунення існуючих недоліків при оцінці видимості є створення математичних моделей, що дозволяють з достатньою точністю оцінити відстань видимості. Аналіз сучасних математичних методів і їх порівняльна оцінка приводять до висновку, що для вирішення цієї нелінійної задачі з числовими і нечисловими факторами впливу необхідно скористатися математичним апаратом теорії нечітких множин, нейронних мереж і генетичних алгоритмів.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5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5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uk-U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4584</TotalTime>
  <Words>1640</Words>
  <Application>Microsoft Office PowerPoint</Application>
  <PresentationFormat>Лист A4 (210x297 мм)</PresentationFormat>
  <Paragraphs>226</Paragraphs>
  <Slides>12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Оформление по умолчанию</vt:lpstr>
      <vt:lpstr>Visio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Авто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Vova</cp:lastModifiedBy>
  <cp:revision>366</cp:revision>
  <dcterms:created xsi:type="dcterms:W3CDTF">2005-06-07T08:03:18Z</dcterms:created>
  <dcterms:modified xsi:type="dcterms:W3CDTF">2015-11-16T23:16:37Z</dcterms:modified>
</cp:coreProperties>
</file>