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8A3F46D-247C-453C-88E6-3514486E4FDF}" type="datetimeFigureOut">
              <a:rPr lang="ru-RU" smtClean="0"/>
              <a:pPr/>
              <a:t>26.03.2015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FB5450E-617D-4565-A02E-89258487B2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340768"/>
            <a:ext cx="6172200" cy="189436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1"/>
                </a:solidFill>
              </a:rPr>
              <a:t>Управління</a:t>
            </a:r>
            <a:r>
              <a:rPr lang="uk-UA" dirty="0" smtClean="0">
                <a:solidFill>
                  <a:schemeClr val="accent1"/>
                </a:solidFill>
              </a:rPr>
              <a:t> фінансовою діяльністю підприємства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1800" y="5452638"/>
            <a:ext cx="6172200" cy="1371600"/>
          </a:xfrm>
        </p:spPr>
        <p:txBody>
          <a:bodyPr/>
          <a:lstStyle/>
          <a:p>
            <a:pPr algn="r"/>
            <a:r>
              <a:rPr lang="uk-UA" dirty="0" smtClean="0"/>
              <a:t>       Виконав:              </a:t>
            </a:r>
            <a:r>
              <a:rPr lang="uk-UA" dirty="0" smtClean="0"/>
              <a:t>слухач групи </a:t>
            </a:r>
            <a:r>
              <a:rPr lang="uk-UA" dirty="0" smtClean="0"/>
              <a:t>3М-13 </a:t>
            </a:r>
            <a:r>
              <a:rPr lang="uk-UA" dirty="0" err="1" smtClean="0"/>
              <a:t>Калашніков</a:t>
            </a:r>
            <a:r>
              <a:rPr lang="uk-UA" dirty="0" smtClean="0"/>
              <a:t> Владислав Валентинович</a:t>
            </a:r>
            <a:endParaRPr lang="uk-UA" dirty="0" smtClean="0"/>
          </a:p>
          <a:p>
            <a:pPr algn="r"/>
            <a:r>
              <a:rPr lang="uk-UA" dirty="0" smtClean="0"/>
              <a:t>   Керівник:               </a:t>
            </a:r>
            <a:r>
              <a:rPr lang="uk-UA" dirty="0" err="1" smtClean="0"/>
              <a:t>к.е.н</a:t>
            </a:r>
            <a:r>
              <a:rPr lang="uk-UA" dirty="0" smtClean="0"/>
              <a:t>.,доцент Чаплигіна Олеся Василівна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0946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632848" cy="5616624"/>
          </a:xfrm>
        </p:spPr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 algn="just">
              <a:buNone/>
            </a:pPr>
            <a:r>
              <a:rPr lang="uk-UA" sz="1800" b="1" i="1" u="sng" dirty="0" smtClean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uk-UA" sz="1800" b="1" i="1" u="sng" dirty="0">
                <a:latin typeface="Times New Roman" pitchFamily="18" charset="0"/>
                <a:cs typeface="Times New Roman" pitchFamily="18" charset="0"/>
              </a:rPr>
              <a:t>написання дипломної роботи 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є проведення комплексного фінансового аналізу підприємства, а також наведення пропозицій та рекомендацій щодо покращення існуючого механізму використання результатів фінансового аналізу в управлінні підприємством з метою збільшення його обсягів та розширення його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діяльності.</a:t>
            </a:r>
          </a:p>
          <a:p>
            <a:pPr marL="0" indent="0">
              <a:buNone/>
            </a:pPr>
            <a:r>
              <a:rPr lang="uk-UA" sz="1800" b="1" i="1" u="sng" dirty="0">
                <a:latin typeface="Times New Roman" pitchFamily="18" charset="0"/>
                <a:cs typeface="Times New Roman" pitchFamily="18" charset="0"/>
              </a:rPr>
              <a:t>Завданнями дипломної роботи є:</a:t>
            </a:r>
            <a:endParaRPr lang="ru-RU" sz="1800" b="1" i="1" u="sng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дослідження теоретичних основ фінансового аналізу підприємства;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формування власного погляду на методику проведення комплексного фінансового стану підприємства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800" dirty="0" err="1">
                <a:latin typeface="Times New Roman" pitchFamily="18" charset="0"/>
                <a:cs typeface="Times New Roman" pitchFamily="18" charset="0"/>
              </a:rPr>
              <a:t>провелення</a:t>
            </a: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горизонтального аналізу балансу, проведення аналізу звіту про фінансові результати;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оцінка показників платоспроможності і ліквідності, ділової активності, фінансової стійкості і рентабельності підприємства;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наведення пропозицій та підрахунок резервів покращення фінансово-господарської діяльності у майбутньому періоді.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8092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382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097216" cy="41805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uk-UA" dirty="0"/>
              <a:t>ПАТ “Вінницький дослідний завод”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4873752"/>
          </a:xfrm>
        </p:spPr>
        <p:txBody>
          <a:bodyPr/>
          <a:lstStyle/>
          <a:p>
            <a:r>
              <a:rPr lang="ru-RU" sz="1800" dirty="0" err="1"/>
              <a:t>Товариство</a:t>
            </a:r>
            <a:r>
              <a:rPr lang="ru-RU" sz="1800" dirty="0"/>
              <a:t> </a:t>
            </a:r>
            <a:r>
              <a:rPr lang="ru-RU" sz="1800" dirty="0" err="1"/>
              <a:t>здійснює</a:t>
            </a:r>
            <a:r>
              <a:rPr lang="ru-RU" sz="1800" dirty="0"/>
              <a:t> </a:t>
            </a:r>
            <a:r>
              <a:rPr lang="ru-RU" sz="1800" dirty="0" err="1"/>
              <a:t>виробничу</a:t>
            </a:r>
            <a:r>
              <a:rPr lang="ru-RU" sz="1800" dirty="0"/>
              <a:t> та </a:t>
            </a:r>
            <a:r>
              <a:rPr lang="ru-RU" sz="1800" dirty="0" err="1"/>
              <a:t>комерційну</a:t>
            </a:r>
            <a:r>
              <a:rPr lang="ru-RU" sz="1800" dirty="0"/>
              <a:t> </a:t>
            </a:r>
            <a:r>
              <a:rPr lang="ru-RU" sz="1800" dirty="0" err="1"/>
              <a:t>діяльність</a:t>
            </a:r>
            <a:r>
              <a:rPr lang="ru-RU" sz="1800" dirty="0"/>
              <a:t> в таких </a:t>
            </a:r>
            <a:r>
              <a:rPr lang="ru-RU" sz="1800" dirty="0" err="1"/>
              <a:t>напрямках</a:t>
            </a:r>
            <a:r>
              <a:rPr lang="ru-RU" sz="1800" dirty="0"/>
              <a:t>:</a:t>
            </a:r>
          </a:p>
          <a:p>
            <a:pPr lvl="0"/>
            <a:r>
              <a:rPr lang="uk-UA" sz="1800" dirty="0"/>
              <a:t>виготовлення та ремонт обладнання для спиртової промисловості;</a:t>
            </a:r>
            <a:endParaRPr lang="ru-RU" sz="1800" dirty="0"/>
          </a:p>
          <a:p>
            <a:pPr lvl="0"/>
            <a:r>
              <a:rPr lang="uk-UA" sz="1800" dirty="0"/>
              <a:t>виготовлення та ремонт ємкісного обладнання;</a:t>
            </a:r>
            <a:endParaRPr lang="ru-RU" sz="1800" dirty="0"/>
          </a:p>
          <a:p>
            <a:pPr lvl="0"/>
            <a:r>
              <a:rPr lang="uk-UA" sz="1800" dirty="0"/>
              <a:t>виготовлення та ремонт теплообмінного обладнання;</a:t>
            </a:r>
            <a:endParaRPr lang="ru-RU" sz="1800" dirty="0"/>
          </a:p>
          <a:p>
            <a:pPr lvl="0"/>
            <a:r>
              <a:rPr lang="uk-UA" sz="1800" dirty="0"/>
              <a:t>виготовлення та ремонт вантажно-розвантажувального устаткування</a:t>
            </a:r>
            <a:r>
              <a:rPr lang="ru-RU" sz="1800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0234"/>
            <a:ext cx="4729621" cy="280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202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4" y="404664"/>
            <a:ext cx="7467600" cy="64807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Структура фінансової служби підприємства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876526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024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490066"/>
          </a:xfrm>
        </p:spPr>
        <p:txBody>
          <a:bodyPr>
            <a:noAutofit/>
          </a:bodyPr>
          <a:lstStyle/>
          <a:p>
            <a:r>
              <a:rPr lang="uk-UA" sz="2400" dirty="0"/>
              <a:t>Аналіз фінансових результатів ПАТ “ВДЗ” за 2011-2013 рр.</a:t>
            </a:r>
            <a:endParaRPr lang="ru-RU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3188" y="332656"/>
            <a:ext cx="654367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24" y="2781300"/>
            <a:ext cx="6438900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493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73" y="0"/>
            <a:ext cx="4899277" cy="3549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43852"/>
            <a:ext cx="5517654" cy="353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146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Аналіз коефіцієнтів рентабельності ПАТ “ВДЗ”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6429375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4227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/>
              <a:t>Проаналізувавши загальний стан та показники прибутковості підприємства можна зробити пропозиції щодо його </a:t>
            </a:r>
            <a:r>
              <a:rPr lang="uk-UA" sz="2400" dirty="0" smtClean="0"/>
              <a:t>покращення: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uk-UA" sz="1500" dirty="0"/>
              <a:t>підприємству потрібно звернути увагу на показники майнового стану; показники рентабельності; показники ділової активності які не відповідають бажаним значенням, і тому намагатися покращити їх в наступному році. </a:t>
            </a:r>
            <a:endParaRPr lang="ru-RU" sz="1500" dirty="0"/>
          </a:p>
          <a:p>
            <a:r>
              <a:rPr lang="uk-UA" sz="1500" dirty="0"/>
              <a:t>Підприємство повинно реалізовувати всю продукцію, що застоюється на складах</a:t>
            </a:r>
            <a:r>
              <a:rPr lang="uk-UA" sz="1500" dirty="0" smtClean="0"/>
              <a:t>.. </a:t>
            </a:r>
            <a:endParaRPr lang="ru-RU" sz="1500" dirty="0"/>
          </a:p>
          <a:p>
            <a:r>
              <a:rPr lang="uk-UA" sz="1500" dirty="0"/>
              <a:t>Зниження собівартості продукції дозволить підприємству бути більш конкурентоспроможним на ринку збуту. </a:t>
            </a:r>
            <a:endParaRPr lang="uk-UA" sz="1500" dirty="0" smtClean="0"/>
          </a:p>
          <a:p>
            <a:r>
              <a:rPr lang="uk-UA" sz="1600" dirty="0" smtClean="0"/>
              <a:t>Збільшення </a:t>
            </a:r>
            <a:r>
              <a:rPr lang="uk-UA" sz="1600" dirty="0"/>
              <a:t>грошових коштів на розрахунковому рахунку збільшить коефіцієнт абсолютної ліквідності і дозволить підприємству брати </a:t>
            </a:r>
            <a:r>
              <a:rPr lang="uk-UA" sz="1600" dirty="0" err="1"/>
              <a:t>довго-</a:t>
            </a:r>
            <a:r>
              <a:rPr lang="uk-UA" sz="1600" dirty="0"/>
              <a:t> і короткострокові позики в банку для фінансування поточної діяльності, які видаються лише платоспроможним підприємствам, в яких коефіцієнт абсолютної ліквідності відповідає нормі. Збільшення грошових коштів можна забезпечити за рахунок реалізації зайвих виробничих і невиробничих фондів, здачі їх в оренду.</a:t>
            </a:r>
            <a:endParaRPr lang="ru-RU" sz="1600" dirty="0"/>
          </a:p>
          <a:p>
            <a:r>
              <a:rPr lang="uk-UA" sz="1600" dirty="0"/>
              <a:t>Виробництво і розробка нових видів продукції, яка зацікавить споживачів, а також отримання ліцензій на виробництво ходових товарів, що дозволить стабілізувати і покращити фінансовий стан підприємства. </a:t>
            </a:r>
            <a:endParaRPr lang="ru-RU" sz="1600" dirty="0"/>
          </a:p>
          <a:p>
            <a:r>
              <a:rPr lang="uk-UA" sz="1600" dirty="0"/>
              <a:t>Крім того підприємству можна збільшувати величину прибутку. </a:t>
            </a:r>
            <a:endParaRPr lang="ru-RU" sz="1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944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301208"/>
            <a:ext cx="7416824" cy="1143000"/>
          </a:xfrm>
        </p:spPr>
        <p:txBody>
          <a:bodyPr/>
          <a:lstStyle/>
          <a:p>
            <a:pPr algn="r"/>
            <a:r>
              <a:rPr lang="uk-UA" b="1" i="1" dirty="0" smtClean="0">
                <a:latin typeface="Constantia" pitchFamily="18" charset="0"/>
              </a:rPr>
              <a:t>Дякую за </a:t>
            </a:r>
            <a:r>
              <a:rPr lang="uk-UA" b="1" i="1" dirty="0" smtClean="0">
                <a:latin typeface="Constantia" pitchFamily="18" charset="0"/>
              </a:rPr>
              <a:t>увагу</a:t>
            </a:r>
            <a:r>
              <a:rPr lang="uk-UA" b="1" i="1" dirty="0" smtClean="0">
                <a:latin typeface="Constantia" pitchFamily="18" charset="0"/>
              </a:rPr>
              <a:t>!</a:t>
            </a:r>
            <a:endParaRPr lang="ru-RU" b="1" i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745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566</TotalTime>
  <Words>352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Управління фінансовою діяльністю підприємства</vt:lpstr>
      <vt:lpstr>Слайд 2</vt:lpstr>
      <vt:lpstr> ПАТ “Вінницький дослідний завод” </vt:lpstr>
      <vt:lpstr> Структура фінансової служби підприємства</vt:lpstr>
      <vt:lpstr>Аналіз фінансових результатів ПАТ “ВДЗ” за 2011-2013 рр.</vt:lpstr>
      <vt:lpstr>Слайд 6</vt:lpstr>
      <vt:lpstr>Аналіз коефіцієнтів рентабельності ПАТ “ВДЗ”</vt:lpstr>
      <vt:lpstr>Проаналізувавши загальний стан та показники прибутковості підприємства можна зробити пропозиції щодо його покращення: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результатами звичайної діяльності підприємства</dc:title>
  <dc:creator>Пользователь Windows</dc:creator>
  <cp:lastModifiedBy>Kalash</cp:lastModifiedBy>
  <cp:revision>7</cp:revision>
  <dcterms:created xsi:type="dcterms:W3CDTF">2014-03-24T13:21:22Z</dcterms:created>
  <dcterms:modified xsi:type="dcterms:W3CDTF">2015-03-25T22:24:01Z</dcterms:modified>
</cp:coreProperties>
</file>