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5" r:id="rId1"/>
  </p:sldMasterIdLst>
  <p:sldIdLst>
    <p:sldId id="259" r:id="rId2"/>
    <p:sldId id="260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62" r:id="rId13"/>
    <p:sldId id="272" r:id="rId14"/>
    <p:sldId id="274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78" y="-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6/23/2015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6030" y="188640"/>
            <a:ext cx="8229600" cy="1008112"/>
          </a:xfrm>
        </p:spPr>
        <p:txBody>
          <a:bodyPr>
            <a:normAutofit/>
          </a:bodyPr>
          <a:lstStyle/>
          <a:p>
            <a:r>
              <a:rPr lang="uk-UA" sz="2000" dirty="0">
                <a:solidFill>
                  <a:schemeClr val="bg1"/>
                </a:solidFill>
              </a:rPr>
              <a:t>Вінницький</a:t>
            </a:r>
            <a:r>
              <a:rPr lang="uk-UA" sz="2000" dirty="0"/>
              <a:t> </a:t>
            </a:r>
            <a:r>
              <a:rPr lang="uk-UA" sz="2000" dirty="0">
                <a:solidFill>
                  <a:schemeClr val="bg1"/>
                </a:solidFill>
              </a:rPr>
              <a:t>національний технічний університет</a:t>
            </a:r>
            <a:br>
              <a:rPr lang="uk-UA" sz="2000" dirty="0">
                <a:solidFill>
                  <a:schemeClr val="bg1"/>
                </a:solidFill>
              </a:rPr>
            </a:br>
            <a:r>
              <a:rPr lang="uk-UA" sz="2000" dirty="0" smtClean="0">
                <a:solidFill>
                  <a:schemeClr val="bg1"/>
                </a:solidFill>
                <a:latin typeface="+mn-lt"/>
              </a:rPr>
              <a:t>Факультет </a:t>
            </a:r>
            <a:r>
              <a:rPr lang="uk-UA" sz="2000" dirty="0">
                <a:solidFill>
                  <a:schemeClr val="bg1"/>
                </a:solidFill>
                <a:latin typeface="+mn-lt"/>
              </a:rPr>
              <a:t>Машинобудування та транспорту</a:t>
            </a:r>
            <a:br>
              <a:rPr lang="uk-UA" sz="2000" dirty="0">
                <a:solidFill>
                  <a:schemeClr val="bg1"/>
                </a:solidFill>
                <a:latin typeface="+mn-lt"/>
              </a:rPr>
            </a:br>
            <a:r>
              <a:rPr lang="uk-UA" sz="2000" dirty="0">
                <a:solidFill>
                  <a:schemeClr val="bg1"/>
                </a:solidFill>
                <a:latin typeface="+mn-lt"/>
              </a:rPr>
              <a:t>Кафедра технології підвищення зносостійкості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67808" y="4953000"/>
            <a:ext cx="5976664" cy="1219200"/>
          </a:xfrm>
        </p:spPr>
        <p:txBody>
          <a:bodyPr>
            <a:normAutofit/>
          </a:bodyPr>
          <a:lstStyle/>
          <a:p>
            <a:pPr algn="r"/>
            <a:r>
              <a:rPr lang="uk-UA" sz="2000" dirty="0">
                <a:solidFill>
                  <a:schemeClr val="bg1"/>
                </a:solidFill>
              </a:rPr>
              <a:t>Виконав</a:t>
            </a:r>
            <a:r>
              <a:rPr lang="en-US" sz="2000" dirty="0">
                <a:solidFill>
                  <a:schemeClr val="bg1"/>
                </a:solidFill>
              </a:rPr>
              <a:t>:</a:t>
            </a:r>
            <a:r>
              <a:rPr lang="uk-UA" sz="2000" dirty="0">
                <a:solidFill>
                  <a:schemeClr val="bg1"/>
                </a:solidFill>
              </a:rPr>
              <a:t> ст. гр. </a:t>
            </a:r>
            <a:r>
              <a:rPr lang="uk-UA" sz="2000" dirty="0" smtClean="0">
                <a:solidFill>
                  <a:schemeClr val="bg1"/>
                </a:solidFill>
              </a:rPr>
              <a:t>1ЗВ-14сп</a:t>
            </a:r>
            <a:endParaRPr lang="en-US" sz="2000" dirty="0">
              <a:solidFill>
                <a:schemeClr val="bg1"/>
              </a:solidFill>
            </a:endParaRPr>
          </a:p>
          <a:p>
            <a:pPr algn="r"/>
            <a:r>
              <a:rPr lang="ru-RU" sz="2000" dirty="0" err="1" smtClean="0">
                <a:solidFill>
                  <a:schemeClr val="bg1"/>
                </a:solidFill>
              </a:rPr>
              <a:t>Стороха</a:t>
            </a:r>
            <a:r>
              <a:rPr lang="ru-RU" sz="2000" dirty="0" smtClean="0">
                <a:solidFill>
                  <a:schemeClr val="bg1"/>
                </a:solidFill>
              </a:rPr>
              <a:t> В.О.</a:t>
            </a:r>
            <a:endParaRPr lang="ru-RU" sz="2000" dirty="0">
              <a:solidFill>
                <a:schemeClr val="bg1"/>
              </a:solidFill>
            </a:endParaRPr>
          </a:p>
          <a:p>
            <a:pPr algn="r"/>
            <a:r>
              <a:rPr lang="uk-UA" sz="2000" dirty="0">
                <a:solidFill>
                  <a:schemeClr val="bg1"/>
                </a:solidFill>
              </a:rPr>
              <a:t>Керівник</a:t>
            </a:r>
            <a:r>
              <a:rPr lang="ru-RU" sz="2000" dirty="0">
                <a:solidFill>
                  <a:schemeClr val="bg1"/>
                </a:solidFill>
              </a:rPr>
              <a:t> проекту</a:t>
            </a:r>
            <a:r>
              <a:rPr lang="en-US" sz="2000" dirty="0">
                <a:solidFill>
                  <a:schemeClr val="bg1"/>
                </a:solidFill>
              </a:rPr>
              <a:t> :</a:t>
            </a:r>
            <a:r>
              <a:rPr lang="uk-UA" sz="2000" dirty="0">
                <a:solidFill>
                  <a:schemeClr val="bg1"/>
                </a:solidFill>
              </a:rPr>
              <a:t> </a:t>
            </a:r>
            <a:r>
              <a:rPr lang="uk-UA" sz="2000" dirty="0" err="1">
                <a:solidFill>
                  <a:schemeClr val="bg1"/>
                </a:solidFill>
              </a:rPr>
              <a:t>к.т.н</a:t>
            </a:r>
            <a:r>
              <a:rPr lang="uk-UA" sz="2000" dirty="0">
                <a:solidFill>
                  <a:schemeClr val="bg1"/>
                </a:solidFill>
              </a:rPr>
              <a:t>. доц. </a:t>
            </a:r>
            <a:r>
              <a:rPr lang="uk-UA" sz="2000" dirty="0" err="1">
                <a:solidFill>
                  <a:schemeClr val="bg1"/>
                </a:solidFill>
              </a:rPr>
              <a:t>Шиліна</a:t>
            </a:r>
            <a:r>
              <a:rPr lang="uk-UA" sz="2000" dirty="0">
                <a:solidFill>
                  <a:schemeClr val="bg1"/>
                </a:solidFill>
              </a:rPr>
              <a:t> О.П</a:t>
            </a:r>
            <a:r>
              <a:rPr lang="uk-UA" sz="2000" dirty="0"/>
              <a:t>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438400" y="2204864"/>
            <a:ext cx="790607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uk-UA" sz="2400" dirty="0"/>
          </a:p>
          <a:p>
            <a:endParaRPr lang="uk-UA" sz="2400" dirty="0"/>
          </a:p>
          <a:p>
            <a:r>
              <a:rPr lang="uk-UA" sz="2400" dirty="0">
                <a:solidFill>
                  <a:schemeClr val="bg1"/>
                </a:solidFill>
              </a:rPr>
              <a:t>Дипломний проект на тему</a:t>
            </a:r>
            <a:r>
              <a:rPr lang="en-US" sz="2400" dirty="0">
                <a:solidFill>
                  <a:schemeClr val="bg1"/>
                </a:solidFill>
              </a:rPr>
              <a:t>: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dirty="0">
                <a:solidFill>
                  <a:schemeClr val="bg1"/>
                </a:solidFill>
              </a:rPr>
              <a:t>“</a:t>
            </a:r>
            <a:r>
              <a:rPr lang="uk-UA" sz="2400" dirty="0">
                <a:solidFill>
                  <a:schemeClr val="bg1"/>
                </a:solidFill>
              </a:rPr>
              <a:t>Технологічний процес відновлення робочих поверхонь</a:t>
            </a:r>
          </a:p>
          <a:p>
            <a:r>
              <a:rPr lang="uk-UA" sz="2400" dirty="0">
                <a:solidFill>
                  <a:schemeClr val="bg1"/>
                </a:solidFill>
              </a:rPr>
              <a:t>вала </a:t>
            </a:r>
            <a:r>
              <a:rPr lang="uk-UA" sz="2400" dirty="0" smtClean="0">
                <a:solidFill>
                  <a:schemeClr val="bg1"/>
                </a:solidFill>
              </a:rPr>
              <a:t>приводу відбору потужності тракторів МТЗ</a:t>
            </a:r>
            <a:r>
              <a:rPr lang="en-US" sz="2400" dirty="0" smtClean="0">
                <a:solidFill>
                  <a:schemeClr val="bg1"/>
                </a:solidFill>
              </a:rPr>
              <a:t>”</a:t>
            </a:r>
            <a:endParaRPr lang="uk-UA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49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332656"/>
            <a:ext cx="8229600" cy="576064"/>
          </a:xfrm>
        </p:spPr>
        <p:txBody>
          <a:bodyPr/>
          <a:lstStyle/>
          <a:p>
            <a:r>
              <a:rPr lang="uk-UA" sz="2800" b="1" dirty="0"/>
              <a:t>Мета роботи</a:t>
            </a:r>
            <a:r>
              <a:rPr lang="en-US" sz="2800" b="1" dirty="0"/>
              <a:t>: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0" y="908721"/>
            <a:ext cx="8229600" cy="521744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1800" dirty="0">
                <a:solidFill>
                  <a:schemeClr val="bg1"/>
                </a:solidFill>
              </a:rPr>
              <a:t>    </a:t>
            </a:r>
            <a:r>
              <a:rPr lang="uk-UA" sz="1700" dirty="0">
                <a:solidFill>
                  <a:schemeClr val="bg1"/>
                </a:solidFill>
              </a:rPr>
              <a:t>     Мета дипломного проекту – підвищити зносостійкість та розробити технологічний процес відновлення вала </a:t>
            </a:r>
            <a:r>
              <a:rPr lang="uk-UA" sz="1600" dirty="0">
                <a:solidFill>
                  <a:prstClr val="black"/>
                </a:solidFill>
              </a:rPr>
              <a:t>приводу відбору потужності </a:t>
            </a:r>
            <a:r>
              <a:rPr lang="uk-UA" sz="1600" dirty="0" smtClean="0">
                <a:solidFill>
                  <a:prstClr val="black"/>
                </a:solidFill>
              </a:rPr>
              <a:t>трактора</a:t>
            </a:r>
            <a:r>
              <a:rPr lang="uk-UA" sz="1700" dirty="0" smtClean="0">
                <a:solidFill>
                  <a:schemeClr val="bg1"/>
                </a:solidFill>
              </a:rPr>
              <a:t> </a:t>
            </a:r>
            <a:r>
              <a:rPr lang="uk-UA" sz="1700" dirty="0">
                <a:solidFill>
                  <a:schemeClr val="bg1"/>
                </a:solidFill>
              </a:rPr>
              <a:t>продуктивним методом з використанням спеціальних пристроїв. 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        Для досягнення мети необхідно вирішити наступні задачі: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визначити причини виникнення дефектів;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проаналізувати можливі методи;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розробити раціональний метод відновлення;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запропонувати технологічний процес відновлення 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обрати необхідне обладнання та розрахувати пристрої для реалізації технологічного процесу;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розробити засоби механізації та автоматизації процесу відновлення поверхонь;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розрахувати економічну ефективність впровадженого методу відновлення;</a:t>
            </a:r>
          </a:p>
          <a:p>
            <a:pPr marL="0" indent="0">
              <a:buNone/>
            </a:pPr>
            <a:r>
              <a:rPr lang="uk-UA" sz="1700" dirty="0">
                <a:solidFill>
                  <a:schemeClr val="bg1"/>
                </a:solidFill>
              </a:rPr>
              <a:t>-  технологічний процес відновлення повинен відповідати умовам безпеки життєдіяльності та цивільній обороні.</a:t>
            </a:r>
          </a:p>
        </p:txBody>
      </p:sp>
    </p:spTree>
    <p:extLst>
      <p:ext uri="{BB962C8B-B14F-4D97-AF65-F5344CB8AC3E}">
        <p14:creationId xmlns:p14="http://schemas.microsoft.com/office/powerpoint/2010/main" val="130983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tx1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215" y="538504"/>
            <a:ext cx="5143573" cy="2505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3266807"/>
            <a:ext cx="4126523" cy="2618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919028" y="5708013"/>
            <a:ext cx="48263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Вал приводу </a:t>
            </a:r>
            <a:r>
              <a:rPr lang="uk-UA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відбору потужності </a:t>
            </a:r>
            <a:r>
              <a:rPr lang="uk-UA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трактора МТЗ </a:t>
            </a:r>
            <a:endParaRPr lang="uk-UA" dirty="0">
              <a:solidFill>
                <a:schemeClr val="bg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577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963859" y="5228609"/>
            <a:ext cx="37309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Обертач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706" y="996462"/>
            <a:ext cx="8077201" cy="29893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542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00B0F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34988" y="5786419"/>
            <a:ext cx="55231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Механізм</a:t>
            </a:r>
            <a:r>
              <a:rPr lang="ru-RU" sz="2000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переміщення</a:t>
            </a:r>
            <a:r>
              <a:rPr lang="ru-RU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наплавочної</a:t>
            </a:r>
            <a:r>
              <a:rPr lang="ru-RU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установки </a:t>
            </a:r>
            <a:endParaRPr lang="uk-UA" sz="20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14" y="415579"/>
            <a:ext cx="5509847" cy="52435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168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00B0F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49183" y="6108986"/>
            <a:ext cx="58802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Установка з </a:t>
            </a:r>
            <a:r>
              <a:rPr lang="ru-RU" sz="200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числовим</a:t>
            </a:r>
            <a:r>
              <a:rPr lang="ru-RU" sz="2000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програмним</a:t>
            </a:r>
            <a:r>
              <a:rPr lang="ru-RU" sz="2000" dirty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керуванням</a:t>
            </a:r>
            <a:r>
              <a:rPr lang="ru-RU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(3</a:t>
            </a:r>
            <a:r>
              <a:rPr lang="en-US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ru-RU" sz="20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uk-UA" sz="2000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141" y="280109"/>
            <a:ext cx="5917873" cy="56288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798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4000">
              <a:srgbClr val="00B0F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814186" y="5268006"/>
            <a:ext cx="60019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ctr"/>
            <a:r>
              <a:rPr lang="ru-RU" sz="2000" dirty="0" err="1" smtClean="0">
                <a:ea typeface="Times New Roman"/>
              </a:rPr>
              <a:t>Робоче</a:t>
            </a:r>
            <a:r>
              <a:rPr lang="ru-RU" sz="2000" dirty="0" smtClean="0">
                <a:ea typeface="Times New Roman"/>
              </a:rPr>
              <a:t> </a:t>
            </a:r>
            <a:r>
              <a:rPr lang="ru-RU" sz="2000" dirty="0" err="1">
                <a:ea typeface="Times New Roman"/>
              </a:rPr>
              <a:t>місце</a:t>
            </a:r>
            <a:r>
              <a:rPr lang="ru-RU" sz="2000" dirty="0">
                <a:ea typeface="Times New Roman"/>
              </a:rPr>
              <a:t> установки з </a:t>
            </a:r>
            <a:r>
              <a:rPr lang="ru-RU" sz="2000" dirty="0" err="1">
                <a:ea typeface="Times New Roman"/>
              </a:rPr>
              <a:t>числовим</a:t>
            </a:r>
            <a:r>
              <a:rPr lang="ru-RU" sz="2000" dirty="0">
                <a:ea typeface="Times New Roman"/>
              </a:rPr>
              <a:t> </a:t>
            </a:r>
            <a:r>
              <a:rPr lang="ru-RU" sz="2000" dirty="0" err="1">
                <a:ea typeface="Times New Roman"/>
              </a:rPr>
              <a:t>програмним</a:t>
            </a:r>
            <a:r>
              <a:rPr lang="ru-RU" sz="2000" dirty="0">
                <a:ea typeface="Times New Roman"/>
              </a:rPr>
              <a:t> </a:t>
            </a:r>
            <a:endParaRPr lang="ru-RU" sz="2000" dirty="0" smtClean="0">
              <a:ea typeface="Times New Roman"/>
            </a:endParaRPr>
          </a:p>
          <a:p>
            <a:pPr indent="449580" algn="ctr"/>
            <a:r>
              <a:rPr lang="ru-RU" sz="2000" dirty="0" err="1" smtClean="0">
                <a:ea typeface="Times New Roman"/>
              </a:rPr>
              <a:t>керуванням</a:t>
            </a:r>
            <a:r>
              <a:rPr lang="ru-RU" sz="2000" dirty="0" smtClean="0">
                <a:ea typeface="Times New Roman"/>
              </a:rPr>
              <a:t> </a:t>
            </a:r>
            <a:r>
              <a:rPr lang="ru-RU" sz="2000" dirty="0">
                <a:ea typeface="Times New Roman"/>
              </a:rPr>
              <a:t>для </a:t>
            </a:r>
            <a:r>
              <a:rPr lang="ru-RU" sz="2000" dirty="0" err="1">
                <a:ea typeface="Times New Roman"/>
              </a:rPr>
              <a:t>відновлення</a:t>
            </a:r>
            <a:r>
              <a:rPr lang="ru-RU" sz="2000" dirty="0">
                <a:ea typeface="Times New Roman"/>
              </a:rPr>
              <a:t> деталей</a:t>
            </a:r>
            <a:endParaRPr lang="uk-UA" sz="2000" dirty="0">
              <a:effectLst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891" y="265478"/>
            <a:ext cx="5251450" cy="4756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261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FFFF0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3104" y="375138"/>
            <a:ext cx="8223496" cy="1746739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Наукова </a:t>
            </a:r>
            <a:r>
              <a:rPr lang="uk-UA" dirty="0" smtClean="0">
                <a:solidFill>
                  <a:schemeClr val="bg1"/>
                </a:solidFill>
              </a:rPr>
              <a:t>робота</a:t>
            </a:r>
            <a:br>
              <a:rPr lang="uk-UA" dirty="0" smtClean="0">
                <a:solidFill>
                  <a:schemeClr val="bg1"/>
                </a:solidFill>
              </a:rPr>
            </a:br>
            <a:r>
              <a:rPr lang="uk-UA" dirty="0" smtClean="0">
                <a:solidFill>
                  <a:schemeClr val="bg1"/>
                </a:solidFill>
              </a:rPr>
              <a:t>Метою наукової роботи є дослідження мікроструктури сталі 40 Х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805" y="2840280"/>
            <a:ext cx="3512820" cy="24669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625970" y="5497341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Структура основного металу сталі 40Х перед </a:t>
            </a:r>
            <a:r>
              <a:rPr lang="uk-UA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наплавлюванням</a:t>
            </a:r>
            <a:endParaRPr lang="uk-U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279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3000">
              <a:srgbClr val="FFFF0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707" y="1535724"/>
            <a:ext cx="3974123" cy="324729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00400" y="5040143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Структура </a:t>
            </a:r>
            <a:r>
              <a:rPr lang="uk-UA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наплавленного</a:t>
            </a:r>
            <a:r>
              <a:rPr 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 металу на сталь40Х проволокою Нп-30ХГСА</a:t>
            </a:r>
            <a:endParaRPr lang="uk-U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163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FFFF0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798" y="1172308"/>
            <a:ext cx="3843803" cy="273452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4687985" y="4991073"/>
            <a:ext cx="394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Структура перехідної зони</a:t>
            </a:r>
            <a:endParaRPr lang="uk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71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FFFF0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603" y="817293"/>
            <a:ext cx="3777398" cy="325061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807433" y="4627657"/>
            <a:ext cx="40537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Структура зони термічного впливу </a:t>
            </a:r>
            <a:endParaRPr lang="uk-U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730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071" y="104931"/>
            <a:ext cx="8534400" cy="1507067"/>
          </a:xfrm>
        </p:spPr>
        <p:txBody>
          <a:bodyPr/>
          <a:lstStyle/>
          <a:p>
            <a:r>
              <a:rPr lang="uk-UA" dirty="0" smtClean="0"/>
              <a:t>ЕКОНОМІЧНІ ПОКАЗНИКИ</a:t>
            </a:r>
            <a:endParaRPr lang="uk-UA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499016" y="1844015"/>
            <a:ext cx="7644984" cy="185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Плазмове напилення                     Наплавлення в СО</a:t>
            </a:r>
            <a:r>
              <a:rPr lang="uk-UA" sz="1600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</a:t>
            </a:r>
            <a:endParaRPr lang="uk-UA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Собівартість             56089,74 грн                                  36190,47 грн</a:t>
            </a:r>
            <a:endParaRPr lang="uk-UA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Капіталі вкладення  183749,98 грн                                118559,9 грн                                 </a:t>
            </a:r>
            <a:endParaRPr lang="uk-UA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Прибуток                                   -                                       172503,4 грн</a:t>
            </a:r>
            <a:endParaRPr lang="uk-UA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 окупності                      -                                        0,24 (року)</a:t>
            </a:r>
            <a:endParaRPr lang="uk-U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40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FFFF00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0" y="1859340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</a:rPr>
              <a:t>В дипломній роботі викладено основні положення технологічного процесу відновлення 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вала приводу відбору потужності трактора.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</a:rPr>
              <a:t>Розглянуті можливі варіанти його відновлення і проаналізовано техніко-економічну доцільність вибору методу 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відновлення такі методи як плазмове </a:t>
            </a:r>
            <a:r>
              <a:rPr lang="uk-UA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напилення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  та наплавлення в середовищі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</a:rPr>
              <a:t>вуглекислого 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газу. Порівнявши економічні показники можна сказати, </a:t>
            </a:r>
            <a:r>
              <a:rPr lang="uk-UA" dirty="0" err="1" smtClean="0">
                <a:solidFill>
                  <a:schemeClr val="bg1"/>
                </a:solidFill>
                <a:latin typeface="Times New Roman" panose="02020603050405020304" pitchFamily="18" charset="0"/>
              </a:rPr>
              <a:t>шо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uk-UA" dirty="0">
                <a:solidFill>
                  <a:prstClr val="black"/>
                </a:solidFill>
                <a:latin typeface="Times New Roman" panose="02020603050405020304" pitchFamily="18" charset="0"/>
              </a:rPr>
              <a:t>наплавлення в середовищі вуглекислого газу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</a:rPr>
              <a:t>– це один з найбільш ефективних та недорогих методів відновлення.</a:t>
            </a:r>
            <a:endParaRPr lang="uk-UA" dirty="0">
              <a:solidFill>
                <a:schemeClr val="bg1"/>
              </a:solidFill>
            </a:endParaRPr>
          </a:p>
          <a:p>
            <a:pPr indent="450215" algn="just"/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</a:rPr>
              <a:t>Обраний метод є найбільш універсальним для нанесення захисних покриттів.</a:t>
            </a:r>
            <a:endParaRPr lang="uk-UA" dirty="0">
              <a:solidFill>
                <a:schemeClr val="bg1"/>
              </a:solidFill>
            </a:endParaRPr>
          </a:p>
          <a:p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Відновлення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деталей методом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наплавлення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вуглекислому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газі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дозволить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продовжити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термін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служби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деталей  на  50-70%. 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37613" y="875888"/>
            <a:ext cx="1467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</a:rPr>
              <a:t>ВИСНОВКИ</a:t>
            </a:r>
            <a:endParaRPr lang="uk-UA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3719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35560" y="476672"/>
            <a:ext cx="7772400" cy="3456384"/>
          </a:xfrm>
        </p:spPr>
        <p:txBody>
          <a:bodyPr/>
          <a:lstStyle/>
          <a:p>
            <a:r>
              <a:rPr lang="uk-UA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73713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253</TotalTime>
  <Words>319</Words>
  <Application>Microsoft Office PowerPoint</Application>
  <PresentationFormat>Произвольный</PresentationFormat>
  <Paragraphs>43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Вінницький національний технічний університет Факультет Машинобудування та транспорту Кафедра технології підвищення зносостійкості</vt:lpstr>
      <vt:lpstr>Мета роботи: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Наукова робота Метою наукової роботи є дослідження мікроструктури сталі 40 Х</vt:lpstr>
      <vt:lpstr>Презентация PowerPoint</vt:lpstr>
      <vt:lpstr>Презентация PowerPoint</vt:lpstr>
      <vt:lpstr>Презентация PowerPoint</vt:lpstr>
      <vt:lpstr>ЕКОНОМІЧНІ ПОКАЗНИКИ</vt:lpstr>
      <vt:lpstr>Презентация PowerPoint</vt:lpstr>
      <vt:lpstr>Дякую за увагу!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ТЕХНОЛОГІЧНИЙ ПРОЦЕС ВІДНОВЛЕННЯ РОБОЧИХ ПОВЕРХОНЬ ВАЛА ШНЕКОВОГО</dc:title>
  <dc:creator>ДОМ-2</dc:creator>
  <cp:lastModifiedBy>si</cp:lastModifiedBy>
  <cp:revision>21</cp:revision>
  <dcterms:created xsi:type="dcterms:W3CDTF">2014-06-17T18:38:07Z</dcterms:created>
  <dcterms:modified xsi:type="dcterms:W3CDTF">2015-06-23T20:52:22Z</dcterms:modified>
</cp:coreProperties>
</file>