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2"/>
  </p:sldMasterIdLst>
  <p:notesMasterIdLst>
    <p:notesMasterId r:id="rId14"/>
  </p:notesMasterIdLst>
  <p:handoutMasterIdLst>
    <p:handoutMasterId r:id="rId15"/>
  </p:handoutMasterIdLst>
  <p:sldIdLst>
    <p:sldId id="256" r:id="rId3"/>
    <p:sldId id="263" r:id="rId4"/>
    <p:sldId id="257" r:id="rId5"/>
    <p:sldId id="258" r:id="rId6"/>
    <p:sldId id="260" r:id="rId7"/>
    <p:sldId id="261" r:id="rId8"/>
    <p:sldId id="262" r:id="rId9"/>
    <p:sldId id="267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34" autoAdjust="0"/>
  </p:normalViewPr>
  <p:slideViewPr>
    <p:cSldViewPr>
      <p:cViewPr varScale="1">
        <p:scale>
          <a:sx n="70" d="100"/>
          <a:sy n="70" d="100"/>
        </p:scale>
        <p:origin x="141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832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636283-FCFF-4CBA-A048-9FE62DF8EBC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14BBC4-EFFE-4C09-A48F-7B4D36F4924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48692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691A84-102C-495A-8ADB-1E1717818767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B4AC5F-E0F3-4BEC-8F21-E106132B88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7214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B4AC5F-E0F3-4BEC-8F21-E106132B8810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4505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B4AC5F-E0F3-4BEC-8F21-E106132B8810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346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B4AC5F-E0F3-4BEC-8F21-E106132B8810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8490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Образец подзаголовка</a:t>
            </a:r>
            <a:endParaRPr kumimoji="0" lang="uk-UA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uk-UA" smtClean="0"/>
              <a:t>Образец текста</a:t>
            </a:r>
          </a:p>
          <a:p>
            <a:pPr lvl="1" eaLnBrk="1" latinLnBrk="0" hangingPunct="1"/>
            <a:r>
              <a:rPr lang="uk-UA" smtClean="0"/>
              <a:t>Второй уровень</a:t>
            </a:r>
          </a:p>
          <a:p>
            <a:pPr lvl="2" eaLnBrk="1" latinLnBrk="0" hangingPunct="1"/>
            <a:r>
              <a:rPr lang="uk-UA" smtClean="0"/>
              <a:t>Третий уровень</a:t>
            </a:r>
          </a:p>
          <a:p>
            <a:pPr lvl="3" eaLnBrk="1" latinLnBrk="0" hangingPunct="1"/>
            <a:r>
              <a:rPr lang="uk-UA" smtClean="0"/>
              <a:t>Четвертый уровень</a:t>
            </a:r>
          </a:p>
          <a:p>
            <a:pPr lvl="4" eaLnBrk="1" latinLnBrk="0" hangingPunct="1"/>
            <a:r>
              <a:rPr lang="uk-UA" smtClean="0"/>
              <a:t>Пятый уровень</a:t>
            </a:r>
            <a:endParaRPr kumimoji="0"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Образец текста</a:t>
            </a:r>
          </a:p>
          <a:p>
            <a:pPr lvl="1" eaLnBrk="1" latinLnBrk="0" hangingPunct="1"/>
            <a:r>
              <a:rPr lang="uk-UA" smtClean="0"/>
              <a:t>Второй уровень</a:t>
            </a:r>
          </a:p>
          <a:p>
            <a:pPr lvl="2" eaLnBrk="1" latinLnBrk="0" hangingPunct="1"/>
            <a:r>
              <a:rPr lang="uk-UA" smtClean="0"/>
              <a:t>Третий уровень</a:t>
            </a:r>
          </a:p>
          <a:p>
            <a:pPr lvl="3" eaLnBrk="1" latinLnBrk="0" hangingPunct="1"/>
            <a:r>
              <a:rPr lang="uk-UA" smtClean="0"/>
              <a:t>Четвертый уровень</a:t>
            </a:r>
          </a:p>
          <a:p>
            <a:pPr lvl="4" eaLnBrk="1" latinLnBrk="0" hangingPunct="1"/>
            <a:r>
              <a:rPr lang="uk-UA" smtClean="0"/>
              <a:t>Пятый уровень</a:t>
            </a:r>
            <a:endParaRPr kumimoji="0"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Образец текста</a:t>
            </a:r>
          </a:p>
          <a:p>
            <a:pPr lvl="1" eaLnBrk="1" latinLnBrk="0" hangingPunct="1"/>
            <a:r>
              <a:rPr lang="uk-UA" smtClean="0"/>
              <a:t>Второй уровень</a:t>
            </a:r>
          </a:p>
          <a:p>
            <a:pPr lvl="2" eaLnBrk="1" latinLnBrk="0" hangingPunct="1"/>
            <a:r>
              <a:rPr lang="uk-UA" smtClean="0"/>
              <a:t>Третий уровень</a:t>
            </a:r>
          </a:p>
          <a:p>
            <a:pPr lvl="3" eaLnBrk="1" latinLnBrk="0" hangingPunct="1"/>
            <a:r>
              <a:rPr lang="uk-UA" smtClean="0"/>
              <a:t>Четвертый уровень</a:t>
            </a:r>
          </a:p>
          <a:p>
            <a:pPr lvl="4" eaLnBrk="1" latinLnBrk="0" hangingPunct="1"/>
            <a:r>
              <a:rPr lang="uk-UA" smtClean="0"/>
              <a:t>Пятый уровень</a:t>
            </a:r>
            <a:endParaRPr kumimoji="0"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Образец текста</a:t>
            </a:r>
          </a:p>
          <a:p>
            <a:pPr lvl="1" eaLnBrk="1" latinLnBrk="0" hangingPunct="1"/>
            <a:r>
              <a:rPr lang="uk-UA" smtClean="0"/>
              <a:t>Второй уровень</a:t>
            </a:r>
          </a:p>
          <a:p>
            <a:pPr lvl="2" eaLnBrk="1" latinLnBrk="0" hangingPunct="1"/>
            <a:r>
              <a:rPr lang="uk-UA" smtClean="0"/>
              <a:t>Третий уровень</a:t>
            </a:r>
          </a:p>
          <a:p>
            <a:pPr lvl="3" eaLnBrk="1" latinLnBrk="0" hangingPunct="1"/>
            <a:r>
              <a:rPr lang="uk-UA" smtClean="0"/>
              <a:t>Четвертый уровень</a:t>
            </a:r>
          </a:p>
          <a:p>
            <a:pPr lvl="4" eaLnBrk="1" latinLnBrk="0" hangingPunct="1"/>
            <a:r>
              <a:rPr lang="uk-UA" smtClean="0"/>
              <a:t>Пятый уровень</a:t>
            </a:r>
            <a:endParaRPr kumimoji="0" lang="uk-UA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Образец текста</a:t>
            </a:r>
          </a:p>
          <a:p>
            <a:pPr lvl="1" eaLnBrk="1" latinLnBrk="0" hangingPunct="1"/>
            <a:r>
              <a:rPr lang="uk-UA" smtClean="0"/>
              <a:t>Второй уровень</a:t>
            </a:r>
          </a:p>
          <a:p>
            <a:pPr lvl="2" eaLnBrk="1" latinLnBrk="0" hangingPunct="1"/>
            <a:r>
              <a:rPr lang="uk-UA" smtClean="0"/>
              <a:t>Третий уровень</a:t>
            </a:r>
          </a:p>
          <a:p>
            <a:pPr lvl="3" eaLnBrk="1" latinLnBrk="0" hangingPunct="1"/>
            <a:r>
              <a:rPr lang="uk-UA" smtClean="0"/>
              <a:t>Четвертый уровень</a:t>
            </a:r>
          </a:p>
          <a:p>
            <a:pPr lvl="4" eaLnBrk="1" latinLnBrk="0" hangingPunct="1"/>
            <a:r>
              <a:rPr lang="uk-UA" smtClean="0"/>
              <a:t>Пятый уровень</a:t>
            </a:r>
            <a:endParaRPr kumimoji="0"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Образец текста</a:t>
            </a:r>
          </a:p>
          <a:p>
            <a:pPr lvl="1" eaLnBrk="1" latinLnBrk="0" hangingPunct="1"/>
            <a:r>
              <a:rPr lang="uk-UA" smtClean="0"/>
              <a:t>Второй уровень</a:t>
            </a:r>
          </a:p>
          <a:p>
            <a:pPr lvl="2" eaLnBrk="1" latinLnBrk="0" hangingPunct="1"/>
            <a:r>
              <a:rPr lang="uk-UA" smtClean="0"/>
              <a:t>Третий уровень</a:t>
            </a:r>
          </a:p>
          <a:p>
            <a:pPr lvl="3" eaLnBrk="1" latinLnBrk="0" hangingPunct="1"/>
            <a:r>
              <a:rPr lang="uk-UA" smtClean="0"/>
              <a:t>Четвертый уровень</a:t>
            </a:r>
          </a:p>
          <a:p>
            <a:pPr lvl="4" eaLnBrk="1" latinLnBrk="0" hangingPunct="1"/>
            <a:r>
              <a:rPr lang="uk-UA" smtClean="0"/>
              <a:t>Пятый уровень</a:t>
            </a:r>
            <a:endParaRPr kumimoji="0"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uk-UA" smtClean="0"/>
              <a:t>Вставка рисунка</a:t>
            </a:r>
            <a:endParaRPr kumimoji="0" lang="uk-UA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Образец текста</a:t>
            </a:r>
          </a:p>
          <a:p>
            <a:pPr lvl="1" eaLnBrk="1" latinLnBrk="0" hangingPunct="1"/>
            <a:r>
              <a:rPr lang="uk-UA" smtClean="0"/>
              <a:t>Второй уровень</a:t>
            </a:r>
          </a:p>
          <a:p>
            <a:pPr lvl="2" eaLnBrk="1" latinLnBrk="0" hangingPunct="1"/>
            <a:r>
              <a:rPr lang="uk-UA" smtClean="0"/>
              <a:t>Третий уровень</a:t>
            </a:r>
          </a:p>
          <a:p>
            <a:pPr lvl="3" eaLnBrk="1" latinLnBrk="0" hangingPunct="1"/>
            <a:r>
              <a:rPr lang="uk-UA" smtClean="0"/>
              <a:t>Четвертый уровень</a:t>
            </a:r>
          </a:p>
          <a:p>
            <a:pPr lvl="4" eaLnBrk="1" latinLnBrk="0" hangingPunct="1"/>
            <a:r>
              <a:rPr lang="uk-UA" smtClean="0"/>
              <a:t>Пятый уровень</a:t>
            </a:r>
            <a:endParaRPr kumimoji="0"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Образец текста</a:t>
            </a:r>
          </a:p>
          <a:p>
            <a:pPr lvl="1" eaLnBrk="1" latinLnBrk="0" hangingPunct="1"/>
            <a:r>
              <a:rPr lang="uk-UA" smtClean="0"/>
              <a:t>Второй уровень</a:t>
            </a:r>
          </a:p>
          <a:p>
            <a:pPr lvl="2" eaLnBrk="1" latinLnBrk="0" hangingPunct="1"/>
            <a:r>
              <a:rPr lang="uk-UA" smtClean="0"/>
              <a:t>Третий уровень</a:t>
            </a:r>
          </a:p>
          <a:p>
            <a:pPr lvl="3" eaLnBrk="1" latinLnBrk="0" hangingPunct="1"/>
            <a:r>
              <a:rPr lang="uk-UA" smtClean="0"/>
              <a:t>Четвертый уровень</a:t>
            </a:r>
          </a:p>
          <a:p>
            <a:pPr lvl="4" eaLnBrk="1" latinLnBrk="0" hangingPunct="1"/>
            <a:r>
              <a:rPr lang="uk-UA" smtClean="0"/>
              <a:t>Пятый уровень</a:t>
            </a:r>
            <a:endParaRPr kumimoji="0"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uk-UA" smtClean="0"/>
              <a:t>Образец заголовка</a:t>
            </a:r>
            <a:endParaRPr kumimoji="0" lang="uk-UA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Образец текста</a:t>
            </a:r>
          </a:p>
          <a:p>
            <a:pPr lvl="1" eaLnBrk="1" latinLnBrk="0" hangingPunct="1"/>
            <a:r>
              <a:rPr kumimoji="0" lang="uk-UA" smtClean="0"/>
              <a:t>Второй уровень</a:t>
            </a:r>
          </a:p>
          <a:p>
            <a:pPr lvl="2" eaLnBrk="1" latinLnBrk="0" hangingPunct="1"/>
            <a:r>
              <a:rPr kumimoji="0" lang="uk-UA" smtClean="0"/>
              <a:t>Третий уровень</a:t>
            </a:r>
          </a:p>
          <a:p>
            <a:pPr lvl="3" eaLnBrk="1" latinLnBrk="0" hangingPunct="1"/>
            <a:r>
              <a:rPr kumimoji="0" lang="uk-UA" smtClean="0"/>
              <a:t>Четвертый уровень</a:t>
            </a:r>
          </a:p>
          <a:p>
            <a:pPr lvl="4" eaLnBrk="1" latinLnBrk="0" hangingPunct="1"/>
            <a:r>
              <a:rPr kumimoji="0" lang="uk-UA" smtClean="0"/>
              <a:t>Пятый уровень</a:t>
            </a:r>
            <a:endParaRPr kumimoji="0" lang="uk-UA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2BF9204-8AC0-4AD2-B218-FFAC3A561934}" type="datetimeFigureOut">
              <a:rPr lang="uk-UA" smtClean="0"/>
              <a:t>24.11.2015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20A1BC-3251-481F-8ED6-52069BA2C322}" type="slidenum">
              <a:rPr lang="uk-UA" smtClean="0"/>
              <a:t>‹#›</a:t>
            </a:fld>
            <a:endParaRPr lang="uk-UA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851648" cy="3581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0" dirty="0" smtClean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Презентація</a:t>
            </a:r>
            <a:r>
              <a:rPr lang="ru-RU" sz="4000" b="0" dirty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 </a:t>
            </a:r>
            <a:r>
              <a:rPr lang="ru-RU" sz="4000" b="0" dirty="0" smtClean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магістерської</a:t>
            </a:r>
            <a:r>
              <a:rPr lang="uk-UA" sz="4000" b="0" dirty="0" smtClean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 кваліфікаційної</a:t>
            </a:r>
            <a:r>
              <a:rPr lang="ru-RU" sz="4000" b="0" dirty="0" smtClean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 </a:t>
            </a:r>
            <a:r>
              <a:rPr lang="uk-UA" sz="4000" b="0" dirty="0" smtClean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роботи </a:t>
            </a:r>
            <a:r>
              <a:rPr lang="ru-RU" sz="4000" b="0" dirty="0" smtClean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на тему: </a:t>
            </a:r>
            <a:br>
              <a:rPr lang="ru-RU" sz="4000" b="0" dirty="0" smtClean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</a:br>
            <a:r>
              <a:rPr lang="ru-RU" sz="4000" b="0" dirty="0" smtClean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«</a:t>
            </a:r>
            <a:r>
              <a:rPr lang="uk-UA" sz="4000" b="0" dirty="0" smtClean="0">
                <a:ln w="0"/>
                <a:solidFill>
                  <a:schemeClr val="tx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Розробка консолідованого інформаційного ресусру профорієнтаційної діяльності навчальних закладів у Вінницькій області»</a:t>
            </a:r>
            <a:endParaRPr lang="ru-RU" sz="4000" b="0" dirty="0">
              <a:ln w="0"/>
              <a:solidFill>
                <a:schemeClr val="tx1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0" y="5486400"/>
            <a:ext cx="3581400" cy="1143000"/>
          </a:xfrm>
        </p:spPr>
        <p:txBody>
          <a:bodyPr>
            <a:normAutofit fontScale="92500"/>
          </a:bodyPr>
          <a:lstStyle/>
          <a:p>
            <a:pPr algn="l"/>
            <a:r>
              <a:rPr lang="ru-RU" dirty="0"/>
              <a:t>с</a:t>
            </a:r>
            <a:r>
              <a:rPr lang="ru-RU" dirty="0" smtClean="0"/>
              <a:t>тудентки </a:t>
            </a:r>
            <a:r>
              <a:rPr lang="uk-UA" dirty="0" smtClean="0"/>
              <a:t>групи</a:t>
            </a:r>
            <a:r>
              <a:rPr lang="ru-RU" dirty="0" smtClean="0"/>
              <a:t> КіН-14м</a:t>
            </a:r>
          </a:p>
          <a:p>
            <a:pPr algn="l"/>
            <a:r>
              <a:rPr lang="ru-RU" dirty="0" smtClean="0"/>
              <a:t>Баландіної Юлії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609600"/>
            <a:ext cx="4191000" cy="704088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tx1"/>
                </a:solidFill>
              </a:rPr>
              <a:t>Постановка задач: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438912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uk-UA" dirty="0"/>
              <a:t>Метою </a:t>
            </a:r>
            <a:r>
              <a:rPr lang="uk-UA" dirty="0" smtClean="0"/>
              <a:t>роботи </a:t>
            </a:r>
            <a:r>
              <a:rPr lang="uk-UA" dirty="0"/>
              <a:t>є </a:t>
            </a:r>
            <a:r>
              <a:rPr lang="ru-RU" dirty="0"/>
              <a:t>вирішення питання ведення та обліку заходів в навчальних закладах Вінницької області та створення </a:t>
            </a:r>
            <a:r>
              <a:rPr lang="ru-RU" dirty="0" smtClean="0"/>
              <a:t>зручного консолідованого</a:t>
            </a:r>
            <a:r>
              <a:rPr lang="ru-RU" dirty="0"/>
              <a:t> </a:t>
            </a:r>
            <a:r>
              <a:rPr lang="ru-RU" dirty="0" smtClean="0"/>
              <a:t>інформаційного </a:t>
            </a:r>
            <a:r>
              <a:rPr lang="ru-RU" dirty="0"/>
              <a:t>ресурсу. </a:t>
            </a:r>
            <a:endParaRPr lang="ru-RU" dirty="0" smtClean="0"/>
          </a:p>
          <a:p>
            <a:pPr marL="0" indent="0" algn="just">
              <a:buNone/>
            </a:pPr>
            <a:endParaRPr lang="uk-UA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dirty="0"/>
              <a:t>Об’єкт </a:t>
            </a:r>
            <a:r>
              <a:rPr lang="uk-UA" dirty="0" smtClean="0"/>
              <a:t>дослідження роботи </a:t>
            </a:r>
            <a:r>
              <a:rPr lang="uk-UA" dirty="0"/>
              <a:t>– консолідований інформаційний ресурс профорієнтаційної діяльності навчальних закладів у Вінницькій області</a:t>
            </a:r>
            <a:r>
              <a:rPr lang="uk-UA" dirty="0" smtClean="0"/>
              <a:t>.</a:t>
            </a:r>
          </a:p>
          <a:p>
            <a:pPr marL="0" indent="0" algn="just">
              <a:buNone/>
            </a:pPr>
            <a:endParaRPr lang="uk-UA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uk-UA" dirty="0" smtClean="0"/>
              <a:t>Предмет дослідження – </a:t>
            </a:r>
            <a:r>
              <a:rPr lang="uk-UA" dirty="0"/>
              <a:t>сукупність теоретичних та практичних засад реалізації консолідованого інформаційного ресурсу профорієнтаційної діяльності навчальних закладів у Вінницькій області</a:t>
            </a:r>
            <a:r>
              <a:rPr lang="uk-UA" dirty="0" smtClean="0"/>
              <a:t>.</a:t>
            </a:r>
          </a:p>
          <a:p>
            <a:pPr marL="0" indent="0" algn="just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3565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152400" y="1219200"/>
            <a:ext cx="4154424" cy="25146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92352" y="534537"/>
            <a:ext cx="7851648" cy="685800"/>
          </a:xfrm>
        </p:spPr>
        <p:txBody>
          <a:bodyPr>
            <a:normAutofit/>
          </a:bodyPr>
          <a:lstStyle/>
          <a:p>
            <a:pPr algn="l"/>
            <a:r>
              <a:rPr lang="uk-UA" sz="4400" b="0" dirty="0" smtClean="0">
                <a:solidFill>
                  <a:schemeClr val="tx1"/>
                </a:solidFill>
                <a:effectLst/>
              </a:rPr>
              <a:t>Аналоги </a:t>
            </a:r>
            <a:r>
              <a:rPr lang="en-US" sz="4400" b="0" dirty="0" smtClean="0">
                <a:solidFill>
                  <a:schemeClr val="tx1"/>
                </a:solidFill>
                <a:effectLst/>
              </a:rPr>
              <a:t>WEB</a:t>
            </a:r>
            <a:r>
              <a:rPr lang="uk-UA" sz="4400" b="0" dirty="0" smtClean="0">
                <a:solidFill>
                  <a:schemeClr val="tx1"/>
                </a:solidFill>
                <a:effectLst/>
              </a:rPr>
              <a:t>-додатків: </a:t>
            </a:r>
            <a:endParaRPr lang="uk-UA" sz="54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572000" y="1295400"/>
            <a:ext cx="4306824" cy="1981200"/>
          </a:xfrm>
        </p:spPr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uk-UA" sz="2000" dirty="0" smtClean="0"/>
              <a:t>Можливість створення подій в соціальній мережі «Вконтакті»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dirty="0"/>
              <a:t>Можливість створення подій в соціальній мережі </a:t>
            </a:r>
            <a:r>
              <a:rPr lang="uk-UA" sz="2000" dirty="0" smtClean="0"/>
              <a:t>«</a:t>
            </a:r>
            <a:r>
              <a:rPr lang="en-US" sz="2000" dirty="0" smtClean="0"/>
              <a:t>Facebook</a:t>
            </a:r>
            <a:r>
              <a:rPr lang="uk-UA" sz="2000" dirty="0" smtClean="0"/>
              <a:t>»</a:t>
            </a:r>
            <a:endParaRPr lang="en-US" sz="2000" dirty="0" smtClean="0"/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 smtClean="0"/>
              <a:t>WEB</a:t>
            </a:r>
            <a:r>
              <a:rPr lang="uk-UA" sz="2000" dirty="0" smtClean="0"/>
              <a:t>-додаток «</a:t>
            </a:r>
            <a:r>
              <a:rPr lang="en-US" sz="2000" dirty="0" smtClean="0"/>
              <a:t>Eventbrite</a:t>
            </a:r>
            <a:r>
              <a:rPr lang="uk-UA" sz="2000" dirty="0" smtClean="0"/>
              <a:t>»</a:t>
            </a:r>
            <a:endParaRPr lang="uk-UA" sz="2000" dirty="0"/>
          </a:p>
          <a:p>
            <a:pPr marL="457200" indent="-457200" algn="just">
              <a:buFont typeface="+mj-lt"/>
              <a:buAutoNum type="arabicPeriod"/>
            </a:pPr>
            <a:endParaRPr lang="uk-UA" sz="2000" dirty="0" smtClean="0"/>
          </a:p>
          <a:p>
            <a:pPr marL="514350" indent="-514350" algn="just">
              <a:buAutoNum type="arabicPeriod"/>
            </a:pPr>
            <a:endParaRPr lang="uk-UA" dirty="0" smtClean="0"/>
          </a:p>
          <a:p>
            <a:pPr marL="514350" indent="-514350" algn="just">
              <a:buAutoNum type="arabicPeriod"/>
            </a:pPr>
            <a:endParaRPr lang="en-US" dirty="0" smtClean="0"/>
          </a:p>
          <a:p>
            <a:pPr marL="514350" indent="-514350" algn="l">
              <a:buAutoNum type="arabicPeriod"/>
            </a:pPr>
            <a:endParaRPr lang="uk-UA" dirty="0"/>
          </a:p>
        </p:txBody>
      </p:sp>
      <p:pic>
        <p:nvPicPr>
          <p:cNvPr id="8" name="Рисунок 7"/>
          <p:cNvPicPr/>
          <p:nvPr/>
        </p:nvPicPr>
        <p:blipFill>
          <a:blip r:embed="rId4"/>
          <a:stretch>
            <a:fillRect/>
          </a:stretch>
        </p:blipFill>
        <p:spPr>
          <a:xfrm>
            <a:off x="152400" y="3733800"/>
            <a:ext cx="4154424" cy="2895600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5"/>
          <a:stretch>
            <a:fillRect/>
          </a:stretch>
        </p:blipFill>
        <p:spPr>
          <a:xfrm>
            <a:off x="4306824" y="3505200"/>
            <a:ext cx="4837176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94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62000" y="685800"/>
            <a:ext cx="4408793" cy="685800"/>
          </a:xfrm>
        </p:spPr>
        <p:txBody>
          <a:bodyPr>
            <a:normAutofit/>
          </a:bodyPr>
          <a:lstStyle/>
          <a:p>
            <a:r>
              <a:rPr lang="uk-UA" sz="4400" b="0" dirty="0" smtClean="0">
                <a:solidFill>
                  <a:schemeClr val="tx1"/>
                </a:solidFill>
                <a:effectLst/>
              </a:rPr>
              <a:t>Вибір технологій</a:t>
            </a:r>
            <a:endParaRPr lang="uk-UA" sz="44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57200" y="2209800"/>
            <a:ext cx="7854696" cy="2486464"/>
          </a:xfrm>
        </p:spPr>
        <p:txBody>
          <a:bodyPr/>
          <a:lstStyle/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uk-UA" dirty="0" smtClean="0"/>
              <a:t>Мова програмування </a:t>
            </a:r>
            <a:r>
              <a:rPr lang="en-US" dirty="0" smtClean="0"/>
              <a:t>PHP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uk-UA" dirty="0" smtClean="0"/>
              <a:t>СУБД </a:t>
            </a:r>
            <a:r>
              <a:rPr lang="en-US" dirty="0" smtClean="0"/>
              <a:t>MySQL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uk-UA" dirty="0" smtClean="0"/>
              <a:t>Програмний каркас </a:t>
            </a:r>
            <a:r>
              <a:rPr lang="en-US" dirty="0" smtClean="0"/>
              <a:t>YII Framework</a:t>
            </a:r>
          </a:p>
          <a:p>
            <a:pPr marL="457200" indent="-457200">
              <a:buFontTx/>
              <a:buChar char="-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3934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229600" cy="1143000"/>
          </a:xfrm>
        </p:spPr>
        <p:txBody>
          <a:bodyPr>
            <a:normAutofit/>
          </a:bodyPr>
          <a:lstStyle/>
          <a:p>
            <a:r>
              <a:rPr lang="uk-UA" sz="4400" dirty="0" smtClean="0">
                <a:solidFill>
                  <a:schemeClr val="tx1"/>
                </a:solidFill>
              </a:rPr>
              <a:t>Структура сайту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28600" y="1447800"/>
            <a:ext cx="36552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k-UA" dirty="0" smtClean="0"/>
              <a:t>Для авторизованого користувача</a:t>
            </a:r>
            <a:endParaRPr lang="uk-UA" dirty="0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457200" y="236912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6019800" y="926068"/>
            <a:ext cx="223343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k-UA" dirty="0" smtClean="0"/>
              <a:t>Для адміністратора</a:t>
            </a:r>
            <a:endParaRPr lang="uk-U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7753" y="1447800"/>
            <a:ext cx="3178067" cy="52076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027" y="2209799"/>
            <a:ext cx="4168373" cy="276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6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469658"/>
            <a:ext cx="2743200" cy="838200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</a:rPr>
              <a:t>ER-</a:t>
            </a:r>
            <a:r>
              <a:rPr lang="ru-RU" sz="4400" dirty="0" smtClean="0">
                <a:solidFill>
                  <a:schemeClr val="tx1"/>
                </a:solidFill>
              </a:rPr>
              <a:t>модель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 flipV="1">
            <a:off x="1676400" y="3038484"/>
            <a:ext cx="10837785" cy="55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307858"/>
            <a:ext cx="7177088" cy="548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03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566418"/>
            <a:ext cx="7620000" cy="762000"/>
          </a:xfrm>
        </p:spPr>
        <p:txBody>
          <a:bodyPr>
            <a:noAutofit/>
          </a:bodyPr>
          <a:lstStyle/>
          <a:p>
            <a:r>
              <a:rPr lang="uk-UA" sz="4400" dirty="0" smtClean="0">
                <a:solidFill>
                  <a:schemeClr val="tx1"/>
                </a:solidFill>
              </a:rPr>
              <a:t>Зовнішній вигляд </a:t>
            </a:r>
            <a:r>
              <a:rPr lang="en-US" sz="4400" dirty="0" smtClean="0">
                <a:solidFill>
                  <a:schemeClr val="tx1"/>
                </a:solidFill>
              </a:rPr>
              <a:t>WEB-</a:t>
            </a:r>
            <a:r>
              <a:rPr lang="uk-UA" sz="4400" dirty="0" smtClean="0">
                <a:solidFill>
                  <a:schemeClr val="tx1"/>
                </a:solidFill>
              </a:rPr>
              <a:t>додатку</a:t>
            </a:r>
            <a:endParaRPr lang="uk-UA" sz="4400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5010742" y="1872817"/>
            <a:ext cx="4023094" cy="22142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61726"/>
            <a:ext cx="9033836" cy="2503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66" y="1804100"/>
            <a:ext cx="4567034" cy="223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6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143000" y="685800"/>
            <a:ext cx="3326642" cy="68580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uk-UA" sz="4400" dirty="0" smtClean="0">
                <a:solidFill>
                  <a:schemeClr val="tx1"/>
                </a:solidFill>
              </a:rPr>
              <a:t>Звіти</a:t>
            </a:r>
            <a:endParaRPr lang="uk-UA" sz="44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94347"/>
            <a:ext cx="4567288" cy="25680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4663" y="816806"/>
            <a:ext cx="4354908" cy="3429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4245806"/>
            <a:ext cx="499110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68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85800"/>
            <a:ext cx="3326642" cy="685800"/>
          </a:xfrm>
        </p:spPr>
        <p:txBody>
          <a:bodyPr>
            <a:noAutofit/>
          </a:bodyPr>
          <a:lstStyle/>
          <a:p>
            <a:r>
              <a:rPr lang="uk-UA" sz="4400" dirty="0" smtClean="0">
                <a:solidFill>
                  <a:schemeClr val="tx1"/>
                </a:solidFill>
              </a:rPr>
              <a:t>Тестування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371600"/>
            <a:ext cx="8229600" cy="271272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sz="2800" dirty="0" smtClean="0"/>
              <a:t>Модульне тестування.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sz="2800" dirty="0" smtClean="0"/>
              <a:t>Функціональне тестування.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sz="2800" dirty="0" smtClean="0"/>
              <a:t>Тестування на навантаження.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4191000" y="3581400"/>
            <a:ext cx="4114800" cy="293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48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685800"/>
            <a:ext cx="2971800" cy="627888"/>
          </a:xfrm>
        </p:spPr>
        <p:txBody>
          <a:bodyPr>
            <a:normAutofit fontScale="90000"/>
          </a:bodyPr>
          <a:lstStyle/>
          <a:p>
            <a:r>
              <a:rPr lang="uk-UA" sz="4900" dirty="0" smtClean="0">
                <a:solidFill>
                  <a:schemeClr val="tx1"/>
                </a:solidFill>
              </a:rPr>
              <a:t>Висновки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447800"/>
            <a:ext cx="8077200" cy="4953000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dirty="0"/>
              <a:t>в</a:t>
            </a:r>
            <a:r>
              <a:rPr lang="uk-UA" dirty="0" smtClean="0"/>
              <a:t>изначено вимоги до розроблюваного консолідованого інформаційного ресурсу;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dirty="0" smtClean="0"/>
              <a:t>обрано технології для реалізації консолідованого інформаційного ресурсу профорієнтаційної діяльності навчальних закладів у Вінницькій області;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dirty="0"/>
              <a:t>п</a:t>
            </a:r>
            <a:r>
              <a:rPr lang="uk-UA" dirty="0" smtClean="0"/>
              <a:t>рограмна реалізація консолідованого інформаційного ресурсу та звітів, які збирають та систематизують інформацію по профорієнтаційним заходам;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dirty="0" smtClean="0"/>
              <a:t>тестування консолідованого інформаційного </a:t>
            </a:r>
            <a:r>
              <a:rPr lang="uk-UA" dirty="0"/>
              <a:t>ресурсу профорієнтаційної діяльності навчальних закладів у Вінницькій </a:t>
            </a:r>
            <a:r>
              <a:rPr lang="uk-UA" dirty="0" smtClean="0"/>
              <a:t>області</a:t>
            </a:r>
            <a:r>
              <a:rPr lang="uk-UA" dirty="0"/>
              <a:t>.</a:t>
            </a:r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8032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0" y="2667000"/>
            <a:ext cx="5181600" cy="1371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5400" dirty="0" smtClean="0"/>
              <a:t>Дякую за увагу</a:t>
            </a: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8623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F3EE18A-FDAB-48BD-9C9F-E4573A1878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презентація</Template>
  <TotalTime>5374</TotalTime>
  <Words>193</Words>
  <Application>Microsoft Office PowerPoint</Application>
  <PresentationFormat>On-screen Show (4:3)</PresentationFormat>
  <Paragraphs>40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Constantia</vt:lpstr>
      <vt:lpstr>Wingdings</vt:lpstr>
      <vt:lpstr>Wingdings 2</vt:lpstr>
      <vt:lpstr>Поток</vt:lpstr>
      <vt:lpstr>Презентація магістерської кваліфікаційної роботи на тему:  «Розробка консолідованого інформаційного ресусру профорієнтаційної діяльності навчальних закладів у Вінницькій області»</vt:lpstr>
      <vt:lpstr>Постановка задач:</vt:lpstr>
      <vt:lpstr>Аналоги WEB-додатків: </vt:lpstr>
      <vt:lpstr>Вибір технологій</vt:lpstr>
      <vt:lpstr>Структура сайту</vt:lpstr>
      <vt:lpstr>ER-модель</vt:lpstr>
      <vt:lpstr>Зовнішній вигляд WEB-додатку</vt:lpstr>
      <vt:lpstr>PowerPoint Presentation</vt:lpstr>
      <vt:lpstr>Тестування</vt:lpstr>
      <vt:lpstr>Висновки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бакалаврської дипломної роботи на тему:  «Розробка захищеного WEB-додатку ведення та обліку заходів профорієнтації»</dc:title>
  <dc:creator>Юлия Баландина</dc:creator>
  <cp:keywords/>
  <cp:lastModifiedBy>Юлия Баландина</cp:lastModifiedBy>
  <cp:revision>36</cp:revision>
  <dcterms:created xsi:type="dcterms:W3CDTF">2014-06-19T13:43:04Z</dcterms:created>
  <dcterms:modified xsi:type="dcterms:W3CDTF">2015-11-24T10:41:27Z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TC020335079991</vt:lpwstr>
  </property>
</Properties>
</file>