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996952"/>
            <a:ext cx="8458200" cy="1222375"/>
          </a:xfrm>
        </p:spPr>
        <p:txBody>
          <a:bodyPr/>
          <a:lstStyle/>
          <a:p>
            <a:pPr algn="r"/>
            <a:r>
              <a:rPr lang="uk-UA" cap="none" dirty="0" smtClean="0">
                <a:latin typeface="Times New Roman" pitchFamily="18" charset="0"/>
                <a:cs typeface="Times New Roman" pitchFamily="18" charset="0"/>
              </a:rPr>
              <a:t>Диверсифікація енергоносіїв в</a:t>
            </a:r>
            <a:br>
              <a:rPr lang="uk-UA" cap="none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cap="none" dirty="0" smtClean="0">
                <a:latin typeface="Times New Roman" pitchFamily="18" charset="0"/>
                <a:cs typeface="Times New Roman" pitchFamily="18" charset="0"/>
              </a:rPr>
              <a:t> системі </a:t>
            </a:r>
            <a:r>
              <a:rPr lang="uk-UA" cap="none" dirty="0" err="1" smtClean="0">
                <a:latin typeface="Times New Roman" pitchFamily="18" charset="0"/>
                <a:cs typeface="Times New Roman" pitchFamily="18" charset="0"/>
              </a:rPr>
              <a:t>біогазової</a:t>
            </a:r>
            <a:r>
              <a:rPr lang="uk-UA" cap="none" dirty="0" smtClean="0">
                <a:latin typeface="Times New Roman" pitchFamily="18" charset="0"/>
                <a:cs typeface="Times New Roman" pitchFamily="18" charset="0"/>
              </a:rPr>
              <a:t> установки</a:t>
            </a:r>
            <a:endParaRPr lang="uk-UA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84784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uk-UA" sz="6600" dirty="0" smtClean="0">
                <a:latin typeface="Times New Roman" pitchFamily="18" charset="0"/>
                <a:cs typeface="Times New Roman" pitchFamily="18" charset="0"/>
              </a:rPr>
              <a:t>Дипломний проект</a:t>
            </a:r>
            <a:endParaRPr lang="uk-UA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5013176"/>
            <a:ext cx="8458200" cy="1222375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Виконав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ст.гр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. ТЕ-14сп Матяш М.С.</a:t>
            </a:r>
          </a:p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Керівник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д.т.н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, проф. Ткаченко С.Й.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568952" cy="5022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indent="-411480">
              <a:buClr>
                <a:schemeClr val="tx1">
                  <a:shade val="95000"/>
                </a:schemeClr>
              </a:buClr>
              <a:defRPr/>
            </a:pP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Мета роботи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: розробка котельні на альтернативних видах палива.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Задачі :</a:t>
            </a:r>
          </a:p>
          <a:p>
            <a:pPr marL="548640" indent="-411480">
              <a:lnSpc>
                <a:spcPct val="90000"/>
              </a:lnSpc>
              <a:buClr>
                <a:schemeClr val="tx1">
                  <a:shade val="95000"/>
                </a:schemeClr>
              </a:buClr>
              <a:buFont typeface="Courier New" pitchFamily="49" charset="0"/>
              <a:buChar char="o"/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Вибрати економічно та екологічно вигідні джерела енергії.</a:t>
            </a:r>
          </a:p>
          <a:p>
            <a:pPr marL="548640" indent="-411480">
              <a:lnSpc>
                <a:spcPct val="90000"/>
              </a:lnSpc>
              <a:buClr>
                <a:schemeClr val="tx1">
                  <a:shade val="95000"/>
                </a:schemeClr>
              </a:buClr>
              <a:buFont typeface="Courier New" pitchFamily="49" charset="0"/>
              <a:buChar char="o"/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Визначити необхідний об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`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єм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реактора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біогазової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установки на відходах цукрової промисловості.</a:t>
            </a:r>
          </a:p>
          <a:p>
            <a:pPr marL="548640" indent="-411480">
              <a:lnSpc>
                <a:spcPct val="90000"/>
              </a:lnSpc>
              <a:buClr>
                <a:schemeClr val="tx1">
                  <a:shade val="95000"/>
                </a:schemeClr>
              </a:buClr>
              <a:buFont typeface="Courier New" pitchFamily="49" charset="0"/>
              <a:buChar char="o"/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Розробити теплову схему котельні  та розрахувати її в опалювальному ,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міжопалювальному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середньоопалювальному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режимах.</a:t>
            </a:r>
          </a:p>
          <a:p>
            <a:pPr marL="548640" indent="-411480">
              <a:lnSpc>
                <a:spcPct val="90000"/>
              </a:lnSpc>
              <a:buClr>
                <a:schemeClr val="tx1">
                  <a:shade val="95000"/>
                </a:schemeClr>
              </a:buClr>
              <a:buFont typeface="Courier New" pitchFamily="49" charset="0"/>
              <a:buChar char="o"/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Підібрати основне  та допоміжне обладнання.</a:t>
            </a:r>
          </a:p>
          <a:p>
            <a:pPr marL="548640" indent="-411480">
              <a:lnSpc>
                <a:spcPct val="90000"/>
              </a:lnSpc>
              <a:buClr>
                <a:schemeClr val="tx1">
                  <a:shade val="95000"/>
                </a:schemeClr>
              </a:buClr>
              <a:buFont typeface="Courier New" pitchFamily="49" charset="0"/>
              <a:buChar char="o"/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Провести перевірні теплові розрахунки теплообмінних поверхонь.</a:t>
            </a:r>
          </a:p>
          <a:p>
            <a:pPr marL="548640" indent="-411480">
              <a:lnSpc>
                <a:spcPct val="90000"/>
              </a:lnSpc>
              <a:buClr>
                <a:schemeClr val="tx1">
                  <a:shade val="95000"/>
                </a:schemeClr>
              </a:buClr>
              <a:buFont typeface="Courier New" pitchFamily="49" charset="0"/>
              <a:buChar char="o"/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Виконати автоматизацію теплової схеми котельні.</a:t>
            </a:r>
          </a:p>
          <a:p>
            <a:pPr marL="137160">
              <a:lnSpc>
                <a:spcPct val="90000"/>
              </a:lnSpc>
              <a:buClr>
                <a:schemeClr val="tx1">
                  <a:shade val="95000"/>
                </a:schemeClr>
              </a:buClr>
              <a:defRPr/>
            </a:pPr>
            <a:endParaRPr lang="uk-UA" sz="1600" dirty="0" smtClean="0"/>
          </a:p>
          <a:p>
            <a:pPr marL="548640" indent="-411480">
              <a:buClr>
                <a:schemeClr val="tx1">
                  <a:shade val="95000"/>
                </a:schemeClr>
              </a:buClr>
              <a:defRPr/>
            </a:pPr>
            <a:r>
              <a:rPr lang="uk-UA" dirty="0" smtClean="0"/>
              <a:t>	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1124744"/>
          <a:ext cx="8424935" cy="5400600"/>
        </p:xfrm>
        <a:graphic>
          <a:graphicData uri="http://schemas.openxmlformats.org/drawingml/2006/table">
            <a:tbl>
              <a:tblPr/>
              <a:tblGrid>
                <a:gridCol w="1546819"/>
                <a:gridCol w="1289016"/>
                <a:gridCol w="1398539"/>
                <a:gridCol w="1400223"/>
                <a:gridCol w="1398539"/>
                <a:gridCol w="1391799"/>
              </a:tblGrid>
              <a:tr h="6353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Вид палива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Природній газ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Деревна щепа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Біогаз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Вугілля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Мазут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Нижча теплота згорання 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МДж/м</a:t>
                      </a:r>
                      <a:r>
                        <a:rPr lang="uk-UA" sz="14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12,2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МДж</a:t>
                      </a: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/кг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26,46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МДж/м</a:t>
                      </a:r>
                      <a:r>
                        <a:rPr lang="uk-UA" sz="14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30,5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Дж/кг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39,9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МДж/кг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3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Ціна за паливо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8,93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/м</a:t>
                      </a:r>
                      <a:r>
                        <a:rPr lang="uk-UA" sz="14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/кг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r>
                        <a:rPr lang="uk-UA" sz="1400" dirty="0">
                          <a:latin typeface="Times New Roman"/>
                          <a:ea typeface="Times New Roman"/>
                          <a:cs typeface="Times New Roman"/>
                        </a:rPr>
                        <a:t>/м</a:t>
                      </a:r>
                      <a:r>
                        <a:rPr lang="uk-UA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/кг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7,5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/кг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Річна витрата палива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1692225,8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ru-RU" sz="14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/рік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4716039,34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кг/рік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2174439,9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ru-RU" sz="1400" baseline="300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/рік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1886415,7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кг/рік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1441996,9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кг/рік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Витрати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коштів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на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паливо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за </a:t>
                      </a:r>
                      <a:r>
                        <a:rPr lang="ru-RU" sz="14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рік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15111577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4716039,34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spc="-50" dirty="0" smtClean="0">
                          <a:latin typeface="Times New Roman"/>
                          <a:ea typeface="Times New Roman"/>
                          <a:cs typeface="Times New Roman"/>
                        </a:rPr>
                        <a:t>9784979,55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spc="-5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6791096,65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10814977,4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Собівартість теплової енергії за 1 </a:t>
                      </a:r>
                      <a:r>
                        <a:rPr lang="uk-UA" sz="1400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Дж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291,83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182,5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uk-UA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305,3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131,148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208,85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грн</a:t>
                      </a:r>
                      <a:endParaRPr lang="uk-UA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23528" y="332657"/>
            <a:ext cx="8458200" cy="792088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Джерела </a:t>
            </a:r>
            <a:r>
              <a:rPr lang="uk-UA" sz="3600" dirty="0" err="1" smtClean="0">
                <a:latin typeface="Times New Roman" pitchFamily="18" charset="0"/>
                <a:cs typeface="Times New Roman" pitchFamily="18" charset="0"/>
              </a:rPr>
              <a:t>енргії</a:t>
            </a:r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озгорнута теплова схем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777120"/>
            <a:ext cx="5283761" cy="608088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Розгорнута теплова схема котельні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План котельні</a:t>
            </a:r>
          </a:p>
        </p:txBody>
      </p:sp>
      <p:pic>
        <p:nvPicPr>
          <p:cNvPr id="4" name="Рисунок 3" descr="11111111111111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927577"/>
            <a:ext cx="5904656" cy="5930423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Розріз котельні Б-Б</a:t>
            </a:r>
          </a:p>
        </p:txBody>
      </p:sp>
      <p:pic>
        <p:nvPicPr>
          <p:cNvPr id="3" name="Рисунок 2" descr="розріз котельні по теплогенератору Б-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56792"/>
            <a:ext cx="9129102" cy="4464496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Теплогенератор на біогазі</a:t>
            </a:r>
          </a:p>
        </p:txBody>
      </p:sp>
      <p:pic>
        <p:nvPicPr>
          <p:cNvPr id="3" name="Рисунок 2" descr="теплогенератор на біогазі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697138"/>
            <a:ext cx="4384571" cy="6160862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жаротрубний пучок потужністю 500 кВ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813645"/>
            <a:ext cx="5112568" cy="6044355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Жаротрубний пучок потужністю 500 кВт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План монтажу жаротрубного пучка</a:t>
            </a:r>
          </a:p>
        </p:txBody>
      </p:sp>
      <p:pic>
        <p:nvPicPr>
          <p:cNvPr id="3" name="Рисунок 2" descr="календарний план монтажу жаротрубного пуч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052736"/>
            <a:ext cx="8604448" cy="5591534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432048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озріз котельні по парогенератору А-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484784"/>
            <a:ext cx="8748464" cy="489654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188639"/>
            <a:ext cx="84582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Розріз котельні А-А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388424" y="188640"/>
            <a:ext cx="576064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хема автоматизації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033369"/>
            <a:ext cx="6302772" cy="5824631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Схема автоматизації котельні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755576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11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88639"/>
            <a:ext cx="9144000" cy="576065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algn="ctr">
              <a:tabLst>
                <a:tab pos="3406775" algn="l"/>
              </a:tabLst>
            </a:pP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Висновки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980728"/>
            <a:ext cx="9144000" cy="5877272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342900" indent="-342900">
              <a:buAutoNum type="arabicPeriod"/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Для спалювання у котельні економічно вигідно використовувати деревну щепу собівартість теплової енергії при її використанні становить 182,5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/ГДж, і екологічно доцільно біогаз з відходів цукрової промисловості з собівартістю тепла 305,3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/ГДж .</a:t>
            </a:r>
          </a:p>
          <a:p>
            <a:pPr marL="342900" indent="-342900">
              <a:buAutoNum type="arabicPeriod" startAt="2"/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Розраховано необхідний об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`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єм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реактора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біогазової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установки на відходах буряка, що дорівнює  4020 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 startAt="3"/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Теплову схему котельні розраховано для опалювального,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середньоопалювального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міжопалювального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режимів, витрати палива складають відповідно :</a:t>
            </a:r>
          </a:p>
          <a:p>
            <a:pPr marL="342900" indent="-342900"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- 0,046</a:t>
            </a:r>
            <a:r>
              <a:rPr lang="uk-UA" sz="2000" dirty="0" smtClean="0"/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/с біогазу, 0,035 кг/с щепи;</a:t>
            </a:r>
          </a:p>
          <a:p>
            <a:pPr marL="342900" indent="-342900"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- 0,041 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/с  біогазу, 0,0262 кг/с щепи;</a:t>
            </a:r>
          </a:p>
          <a:p>
            <a:pPr marL="342900" indent="-342900"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	- 0,046 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/с  біогазу.</a:t>
            </a:r>
          </a:p>
          <a:p>
            <a:pPr marL="342900" indent="-342900"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4. Підібране основне обладнання ціна якого становить 73,9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млн.грн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Термін окупності даного обладнання за умов відпускної ціни за 1 ГДж теплоти-500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складає, 6,86 років.</a:t>
            </a:r>
          </a:p>
          <a:p>
            <a:pPr marL="342900" indent="-342900">
              <a:tabLst>
                <a:tab pos="3406775" algn="l"/>
              </a:tabLst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5. За рік заміщається 1,523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млн.н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м</a:t>
            </a:r>
            <a:r>
              <a:rPr lang="uk-UA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природного газу деревинними відходами і біогазом.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8424" y="188640"/>
            <a:ext cx="755576" cy="432048"/>
          </a:xfrm>
          <a:prstGeom prst="rect">
            <a:avLst/>
          </a:prstGeom>
        </p:spPr>
        <p:txBody>
          <a:bodyPr vert="horz" anchor="t">
            <a:normAutofit lnSpcReduction="10000"/>
          </a:bodyPr>
          <a:lstStyle/>
          <a:p>
            <a:pPr>
              <a:tabLst>
                <a:tab pos="3406775" algn="l"/>
              </a:tabLst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uk-UA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291</TotalTime>
  <Words>210</Words>
  <Application>Microsoft Office PowerPoint</Application>
  <PresentationFormat>Экран (4:3)</PresentationFormat>
  <Paragraphs>104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Диверсифікація енергоносіїв в  системі біогазової установки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Диверсифікація енергоносіїв в  системі біогазової установки</dc:title>
  <dc:creator>Міша</dc:creator>
  <cp:lastModifiedBy>komp</cp:lastModifiedBy>
  <cp:revision>21</cp:revision>
  <dcterms:created xsi:type="dcterms:W3CDTF">2015-06-18T03:12:42Z</dcterms:created>
  <dcterms:modified xsi:type="dcterms:W3CDTF">2015-06-18T12:06:40Z</dcterms:modified>
</cp:coreProperties>
</file>