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64" r:id="rId7"/>
    <p:sldId id="261" r:id="rId8"/>
    <p:sldId id="262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580" autoAdjust="0"/>
  </p:normalViewPr>
  <p:slideViewPr>
    <p:cSldViewPr>
      <p:cViewPr>
        <p:scale>
          <a:sx n="80" d="100"/>
          <a:sy n="80" d="100"/>
        </p:scale>
        <p:origin x="-1074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095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540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304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7495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836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47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33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5760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9391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726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5282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ACF4B-2F8B-43D9-8379-DDBAF79DC42D}" type="datetimeFigureOut">
              <a:rPr lang="uk-UA" smtClean="0"/>
              <a:t>29.03.2016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13C7-AF21-473E-ADEE-73C05F4D0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790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16834"/>
            <a:ext cx="7772400" cy="2090663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Автоматизований електропривод насосної станції другого підйому води водоканалу 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смт.Турбів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019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769" y="188640"/>
            <a:ext cx="7417539" cy="34605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Насоси другого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підйому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електродвигунами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84" y="620688"/>
            <a:ext cx="2830899" cy="21239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5058" y="2662684"/>
            <a:ext cx="846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Перетворювач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537" y="3185902"/>
            <a:ext cx="1935827" cy="25561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17" y="3185902"/>
            <a:ext cx="1736321" cy="25561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7083" y="5733256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вхідний силовий автоматичний вимикач; 2 –  перетворювач частоти; 3 – дисплей керування перетворювачем частоти; 4 – кала зв’язку від датчика тиску; 5 – пакетний модульний перемикач; 6 – контактні з’єднання; 7 –  вхідний силовий кабель; 8 – вихідний силовий кабель; 9 – кнопка «стоп»; 10 – кнопка «пуск»; 11 – ключ керування.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3982198" y="3725860"/>
            <a:ext cx="139364" cy="1901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3454727" y="3665576"/>
            <a:ext cx="296844" cy="1484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3167626" y="4221089"/>
            <a:ext cx="136399" cy="1002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24" idx="1"/>
          </p:cNvCxnSpPr>
          <p:nvPr/>
        </p:nvCxnSpPr>
        <p:spPr>
          <a:xfrm>
            <a:off x="3879607" y="4758259"/>
            <a:ext cx="1004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endCxn id="26" idx="1"/>
          </p:cNvCxnSpPr>
          <p:nvPr/>
        </p:nvCxnSpPr>
        <p:spPr>
          <a:xfrm>
            <a:off x="3879607" y="5063646"/>
            <a:ext cx="100471" cy="57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4211960" y="4463988"/>
            <a:ext cx="72008" cy="3914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3354261" y="4758260"/>
            <a:ext cx="138569" cy="5429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27" idx="1"/>
          </p:cNvCxnSpPr>
          <p:nvPr/>
        </p:nvCxnSpPr>
        <p:spPr>
          <a:xfrm>
            <a:off x="3793958" y="5505236"/>
            <a:ext cx="282545" cy="438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27" idx="1"/>
          </p:cNvCxnSpPr>
          <p:nvPr/>
        </p:nvCxnSpPr>
        <p:spPr>
          <a:xfrm>
            <a:off x="3929843" y="5389357"/>
            <a:ext cx="146660" cy="1596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оле 1049"/>
          <p:cNvSpPr txBox="1"/>
          <p:nvPr/>
        </p:nvSpPr>
        <p:spPr>
          <a:xfrm>
            <a:off x="3014410" y="4051413"/>
            <a:ext cx="153217" cy="25659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kern="50" dirty="0">
                <a:effectLst/>
                <a:latin typeface="Liberation Serif"/>
                <a:ea typeface="SimSun"/>
                <a:cs typeface="Lucida Sans"/>
              </a:rPr>
              <a:t>1</a:t>
            </a:r>
            <a:endParaRPr lang="uk-UA" sz="1200" kern="50" dirty="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21" name="Поле 1051"/>
          <p:cNvSpPr txBox="1"/>
          <p:nvPr/>
        </p:nvSpPr>
        <p:spPr>
          <a:xfrm>
            <a:off x="3329139" y="3597113"/>
            <a:ext cx="163688" cy="213549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kern="50" dirty="0">
                <a:effectLst/>
                <a:latin typeface="Liberation Serif"/>
                <a:ea typeface="SimSun"/>
                <a:cs typeface="Lucida Sans"/>
              </a:rPr>
              <a:t>2</a:t>
            </a:r>
            <a:endParaRPr lang="uk-UA" sz="1200" kern="50" dirty="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22" name="Поле 1052"/>
          <p:cNvSpPr txBox="1"/>
          <p:nvPr/>
        </p:nvSpPr>
        <p:spPr>
          <a:xfrm>
            <a:off x="4014849" y="3597113"/>
            <a:ext cx="127643" cy="213549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kern="50" dirty="0">
                <a:effectLst/>
                <a:latin typeface="Liberation Serif"/>
                <a:ea typeface="SimSun"/>
                <a:cs typeface="Lucida Sans"/>
              </a:rPr>
              <a:t>3</a:t>
            </a:r>
            <a:endParaRPr lang="uk-UA" sz="1200" kern="50" dirty="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23" name="Поле 1053"/>
          <p:cNvSpPr txBox="1"/>
          <p:nvPr/>
        </p:nvSpPr>
        <p:spPr>
          <a:xfrm>
            <a:off x="3236205" y="4699566"/>
            <a:ext cx="127643" cy="24160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kern="50" dirty="0">
                <a:effectLst/>
                <a:latin typeface="Times New Roman" panose="02020603050405020304" pitchFamily="18" charset="0"/>
                <a:ea typeface="SimSun"/>
                <a:cs typeface="Times New Roman" panose="02020603050405020304" pitchFamily="18" charset="0"/>
              </a:rPr>
              <a:t>7</a:t>
            </a:r>
            <a:endParaRPr lang="uk-UA" sz="1200" kern="50" dirty="0">
              <a:effectLst/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</p:txBody>
      </p:sp>
      <p:sp>
        <p:nvSpPr>
          <p:cNvPr id="24" name="Поле 1054"/>
          <p:cNvSpPr txBox="1"/>
          <p:nvPr/>
        </p:nvSpPr>
        <p:spPr>
          <a:xfrm>
            <a:off x="3980078" y="4630802"/>
            <a:ext cx="154423" cy="254917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kern="50">
                <a:effectLst/>
                <a:latin typeface="Liberation Serif"/>
                <a:ea typeface="SimSun"/>
                <a:cs typeface="Lucida Sans"/>
              </a:rPr>
              <a:t>5</a:t>
            </a:r>
            <a:endParaRPr lang="uk-UA" sz="1200" kern="5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25" name="Поле 1055"/>
          <p:cNvSpPr txBox="1"/>
          <p:nvPr/>
        </p:nvSpPr>
        <p:spPr>
          <a:xfrm>
            <a:off x="4283968" y="4221089"/>
            <a:ext cx="144016" cy="24289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kern="50" dirty="0">
                <a:effectLst/>
                <a:latin typeface="Liberation Serif"/>
                <a:ea typeface="SimSun"/>
                <a:cs typeface="Lucida Sans"/>
              </a:rPr>
              <a:t>4</a:t>
            </a:r>
            <a:endParaRPr lang="uk-UA" sz="1200" kern="50" dirty="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26" name="Поле 1056"/>
          <p:cNvSpPr txBox="1"/>
          <p:nvPr/>
        </p:nvSpPr>
        <p:spPr>
          <a:xfrm>
            <a:off x="3980077" y="5013179"/>
            <a:ext cx="127619" cy="21602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kern="50" dirty="0">
                <a:effectLst/>
                <a:latin typeface="Liberation Serif"/>
                <a:ea typeface="SimSun"/>
                <a:cs typeface="Lucida Sans"/>
              </a:rPr>
              <a:t>6</a:t>
            </a:r>
            <a:endParaRPr lang="uk-UA" sz="1200" kern="50" dirty="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27" name="Поле 1057"/>
          <p:cNvSpPr txBox="1"/>
          <p:nvPr/>
        </p:nvSpPr>
        <p:spPr>
          <a:xfrm>
            <a:off x="4076501" y="5441038"/>
            <a:ext cx="127619" cy="21602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kern="50" dirty="0">
                <a:effectLst/>
                <a:latin typeface="Liberation Serif"/>
                <a:ea typeface="SimSun"/>
                <a:cs typeface="Lucida Sans"/>
              </a:rPr>
              <a:t>8</a:t>
            </a:r>
            <a:endParaRPr lang="uk-UA" sz="1200" kern="50" dirty="0">
              <a:effectLst/>
              <a:latin typeface="Liberation Serif"/>
              <a:ea typeface="SimSun"/>
              <a:cs typeface="Lucida Sans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V="1">
            <a:off x="5580115" y="4662961"/>
            <a:ext cx="249823" cy="1341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 flipV="1">
            <a:off x="5090798" y="4625496"/>
            <a:ext cx="345300" cy="1716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530853" y="4918231"/>
            <a:ext cx="296545" cy="2368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оле 1058"/>
          <p:cNvSpPr txBox="1"/>
          <p:nvPr/>
        </p:nvSpPr>
        <p:spPr>
          <a:xfrm>
            <a:off x="4836795" y="4502940"/>
            <a:ext cx="254000" cy="23749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kern="50">
                <a:effectLst/>
                <a:latin typeface="Liberation Serif"/>
                <a:ea typeface="SimSun"/>
                <a:cs typeface="Lucida Sans"/>
              </a:rPr>
              <a:t>9</a:t>
            </a:r>
            <a:endParaRPr lang="uk-UA" sz="1200" kern="5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43" name="Поле 1059"/>
          <p:cNvSpPr txBox="1"/>
          <p:nvPr/>
        </p:nvSpPr>
        <p:spPr>
          <a:xfrm>
            <a:off x="5761993" y="4437114"/>
            <a:ext cx="389255" cy="22775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kern="50">
                <a:effectLst/>
                <a:latin typeface="Liberation Serif"/>
                <a:ea typeface="SimSun"/>
                <a:cs typeface="Lucida Sans"/>
              </a:rPr>
              <a:t>10</a:t>
            </a:r>
            <a:endParaRPr lang="uk-UA" sz="1200" kern="50">
              <a:effectLst/>
              <a:latin typeface="Liberation Serif"/>
              <a:ea typeface="SimSun"/>
              <a:cs typeface="Lucida Sans"/>
            </a:endParaRPr>
          </a:p>
        </p:txBody>
      </p:sp>
      <p:sp>
        <p:nvSpPr>
          <p:cNvPr id="44" name="Поле 1060"/>
          <p:cNvSpPr txBox="1"/>
          <p:nvPr/>
        </p:nvSpPr>
        <p:spPr>
          <a:xfrm>
            <a:off x="5789297" y="4918231"/>
            <a:ext cx="361951" cy="23685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 kern="50">
                <a:effectLst/>
                <a:latin typeface="Liberation Serif"/>
                <a:ea typeface="SimSun"/>
                <a:cs typeface="Lucida Sans"/>
              </a:rPr>
              <a:t>11</a:t>
            </a:r>
            <a:endParaRPr lang="uk-UA" sz="1200" kern="50">
              <a:effectLst/>
              <a:latin typeface="Liberation Serif"/>
              <a:ea typeface="SimSun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492385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4096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електроприводу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насосів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другого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підйому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модернізації</a:t>
            </a: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30" y="1052738"/>
            <a:ext cx="5111329" cy="536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96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7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електроприводів</a:t>
            </a:r>
            <a:endParaRPr lang="uk-UA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40760" cy="4968552"/>
          </a:xfrm>
        </p:spPr>
        <p:txBody>
          <a:bodyPr/>
          <a:lstStyle/>
          <a:p>
            <a:endParaRPr lang="uk-UA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792290"/>
              </p:ext>
            </p:extLst>
          </p:nvPr>
        </p:nvGraphicFramePr>
        <p:xfrm>
          <a:off x="2627785" y="1412772"/>
          <a:ext cx="3923907" cy="49491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5195"/>
                <a:gridCol w="662848"/>
                <a:gridCol w="662848"/>
                <a:gridCol w="603016"/>
              </a:tblGrid>
              <a:tr h="39604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Показники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111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Системи електричного </a:t>
                      </a:r>
                      <a:r>
                        <a:rPr lang="ru-RU" sz="1200" kern="0">
                          <a:effectLst/>
                        </a:rPr>
                        <a:t>привода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96044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ТРН-АД 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АВК - АД з ФР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ПЧ-АД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Вартість   двигуна Д, грн.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3900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8100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3900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Вартість   системи   керування СК, грн.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12045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12500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13000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Капітальні вкладення К, грн.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15945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20600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16900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Річні капітальні витрати К</a:t>
                      </a:r>
                      <a:r>
                        <a:rPr lang="uk-UA" sz="1200" kern="0" baseline="-25000">
                          <a:effectLst/>
                        </a:rPr>
                        <a:t>річн</a:t>
                      </a:r>
                      <a:r>
                        <a:rPr lang="uk-UA" sz="1200" kern="0">
                          <a:effectLst/>
                        </a:rPr>
                        <a:t>, грн/рік.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2710,65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3502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2873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Амортизаційні відрахування С</a:t>
                      </a:r>
                      <a:r>
                        <a:rPr lang="uk-UA" sz="1200" kern="0" baseline="-25000">
                          <a:effectLst/>
                        </a:rPr>
                        <a:t>А</a:t>
                      </a:r>
                      <a:r>
                        <a:rPr lang="uk-UA" sz="1200" kern="0">
                          <a:effectLst/>
                        </a:rPr>
                        <a:t>, грн/рік.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1594,5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2062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1690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Відрахування на ремонт С</a:t>
                      </a:r>
                      <a:r>
                        <a:rPr lang="uk-UA" sz="1200" kern="0" baseline="-25000">
                          <a:effectLst/>
                        </a:rPr>
                        <a:t>Р</a:t>
                      </a:r>
                      <a:r>
                        <a:rPr lang="uk-UA" sz="1200" kern="0">
                          <a:effectLst/>
                        </a:rPr>
                        <a:t>, грн/рік.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318,9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412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338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Додаткові відрахування </a:t>
                      </a:r>
                      <a:r>
                        <a:rPr lang="uk-UA" sz="1200" kern="0" dirty="0" err="1">
                          <a:effectLst/>
                        </a:rPr>
                        <a:t>С</a:t>
                      </a:r>
                      <a:r>
                        <a:rPr lang="uk-UA" sz="1200" kern="0" baseline="-25000" dirty="0" err="1">
                          <a:effectLst/>
                        </a:rPr>
                        <a:t>д</a:t>
                      </a:r>
                      <a:r>
                        <a:rPr lang="uk-UA" sz="1200" kern="0" dirty="0">
                          <a:effectLst/>
                        </a:rPr>
                        <a:t>, грн/рік.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17464,1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16536,8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17464,1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Відрахування на обслуговуван­ня С</a:t>
                      </a:r>
                      <a:r>
                        <a:rPr lang="uk-UA" sz="1200" kern="0" baseline="-25000">
                          <a:effectLst/>
                        </a:rPr>
                        <a:t>О</a:t>
                      </a:r>
                      <a:r>
                        <a:rPr lang="uk-UA" sz="1200" kern="0">
                          <a:effectLst/>
                        </a:rPr>
                        <a:t>, грн/рік.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968,9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950,4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974,6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Загальні відрахування С, грн/рік.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20346,4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19959,2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20466,7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Приведені витрати З, грн/рік.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23057,1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>
                          <a:effectLst/>
                        </a:rPr>
                        <a:t>23461,2</a:t>
                      </a:r>
                      <a:endParaRPr lang="uk-UA" sz="700" kern="5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0" dirty="0">
                          <a:effectLst/>
                        </a:rPr>
                        <a:t>23339,7</a:t>
                      </a:r>
                      <a:endParaRPr lang="uk-UA" sz="700" kern="50" dirty="0">
                        <a:effectLst/>
                        <a:latin typeface="Liberation Serif"/>
                        <a:ea typeface="SimSun"/>
                        <a:cs typeface="Lucida Sans"/>
                      </a:endParaRPr>
                    </a:p>
                  </a:txBody>
                  <a:tcPr marL="15619" marR="15619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13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52674"/>
            <a:ext cx="8229600" cy="5825679"/>
          </a:xfrm>
        </p:spPr>
      </p:pic>
    </p:spTree>
    <p:extLst>
      <p:ext uri="{BB962C8B-B14F-4D97-AF65-F5344CB8AC3E}">
        <p14:creationId xmlns:p14="http://schemas.microsoft.com/office/powerpoint/2010/main" val="1027024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6" y="116634"/>
            <a:ext cx="4558201" cy="6439288"/>
          </a:xfrm>
        </p:spPr>
      </p:pic>
    </p:spTree>
    <p:extLst>
      <p:ext uri="{BB962C8B-B14F-4D97-AF65-F5344CB8AC3E}">
        <p14:creationId xmlns:p14="http://schemas.microsoft.com/office/powerpoint/2010/main" val="88693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717432" cy="1080120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електроприводу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ПЧ-АД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розімкненої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25" t="8077" r="825" b="7115"/>
          <a:stretch/>
        </p:blipFill>
        <p:spPr bwMode="auto">
          <a:xfrm>
            <a:off x="2123729" y="980730"/>
            <a:ext cx="4478763" cy="21713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67" t="9615" r="1021" b="7733"/>
          <a:stretch/>
        </p:blipFill>
        <p:spPr bwMode="auto">
          <a:xfrm>
            <a:off x="2195736" y="4057817"/>
            <a:ext cx="4562792" cy="2176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3123676"/>
            <a:ext cx="712879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електроприводу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ПЧ-АД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замкненої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39997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електроприводу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ПЧ-АД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розімкненої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12" t="9733" r="912" b="6262"/>
          <a:stretch/>
        </p:blipFill>
        <p:spPr bwMode="auto">
          <a:xfrm>
            <a:off x="2017236" y="980728"/>
            <a:ext cx="5109531" cy="24580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093" t="10216" r="1185" b="7088"/>
          <a:stretch/>
        </p:blipFill>
        <p:spPr bwMode="auto">
          <a:xfrm>
            <a:off x="2029051" y="4293097"/>
            <a:ext cx="5085903" cy="24197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358521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електроприводу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ПЧ-АД 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замкненої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422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4187"/>
            <a:ext cx="9048447" cy="640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1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891" y="0"/>
            <a:ext cx="4852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83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0"/>
          <p:cNvSpPr>
            <a:spLocks noChangeAspect="1" noChangeArrowheads="1"/>
          </p:cNvSpPr>
          <p:nvPr/>
        </p:nvSpPr>
        <p:spPr bwMode="auto">
          <a:xfrm>
            <a:off x="1177907" y="0"/>
            <a:ext cx="6417078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Блок схема алгоритму </a:t>
            </a:r>
            <a:r>
              <a:rPr kumimoji="0" lang="ru-RU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роботи</a:t>
            </a: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ru-RU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мікропроцесорної</a:t>
            </a:r>
            <a:r>
              <a:rPr kumimoji="0" lang="ru-RU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ru-RU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системи</a:t>
            </a:r>
            <a:endParaRPr kumimoji="0" lang="uk-UA" altLang="zh-CN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Rectangle 10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477" y="512155"/>
            <a:ext cx="4529045" cy="622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38511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260</Words>
  <Application>Microsoft Office PowerPoint</Application>
  <PresentationFormat>Экран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Автоматизований електропривод насосної станції другого підйому води водоканалу смт.Турбів</vt:lpstr>
      <vt:lpstr>Насоси другого підйому з електродвигунами</vt:lpstr>
      <vt:lpstr>Схема принципова електрична електроприводу насосів другого підйому до модернізації </vt:lpstr>
      <vt:lpstr>Порівняльна таблиця приведених витрат систем  електроприводів</vt:lpstr>
      <vt:lpstr>Презентация PowerPoint</vt:lpstr>
      <vt:lpstr>Презентация PowerPoint</vt:lpstr>
      <vt:lpstr>Графіки перехідни процесів системи електроприводу ПЧ-АД розімкненої </vt:lpstr>
      <vt:lpstr>Збільшена ділянка графіка перехідни процесів системи  електроприводу ПЧ-АД розімкненої 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Автоматизований електропривод насосної другого підйому водистанції водоканалу смт.Турбів</dc:title>
  <dc:creator>Test</dc:creator>
  <cp:lastModifiedBy>Test</cp:lastModifiedBy>
  <cp:revision>15</cp:revision>
  <dcterms:created xsi:type="dcterms:W3CDTF">2016-03-28T19:12:26Z</dcterms:created>
  <dcterms:modified xsi:type="dcterms:W3CDTF">2016-03-29T04:12:14Z</dcterms:modified>
</cp:coreProperties>
</file>